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56" r:id="rId5"/>
    <p:sldId id="262" r:id="rId6"/>
    <p:sldId id="297" r:id="rId7"/>
    <p:sldId id="298" r:id="rId8"/>
    <p:sldId id="299" r:id="rId9"/>
    <p:sldId id="277" r:id="rId10"/>
    <p:sldId id="273" r:id="rId11"/>
    <p:sldId id="275" r:id="rId12"/>
    <p:sldId id="300" r:id="rId13"/>
    <p:sldId id="301" r:id="rId14"/>
    <p:sldId id="289" r:id="rId15"/>
    <p:sldId id="257" r:id="rId16"/>
    <p:sldId id="261" r:id="rId17"/>
    <p:sldId id="260" r:id="rId18"/>
    <p:sldId id="266" r:id="rId19"/>
    <p:sldId id="302" r:id="rId20"/>
    <p:sldId id="303" r:id="rId21"/>
    <p:sldId id="304" r:id="rId22"/>
    <p:sldId id="263" r:id="rId23"/>
    <p:sldId id="258" r:id="rId24"/>
    <p:sldId id="264" r:id="rId25"/>
    <p:sldId id="267" r:id="rId26"/>
    <p:sldId id="259" r:id="rId27"/>
    <p:sldId id="268"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8C2E"/>
    <a:srgbClr val="29AF8C"/>
    <a:srgbClr val="3D9CCC"/>
    <a:srgbClr val="7C60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91487" autoAdjust="0"/>
  </p:normalViewPr>
  <p:slideViewPr>
    <p:cSldViewPr snapToGrid="0">
      <p:cViewPr varScale="1">
        <p:scale>
          <a:sx n="98" d="100"/>
          <a:sy n="98" d="100"/>
        </p:scale>
        <p:origin x="1632"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073FC9-8B81-4E7E-B746-FA4ADC99DA3A}" type="datetimeFigureOut">
              <a:rPr lang="en-GB" smtClean="0"/>
              <a:t>30/11/2023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A6E6C7-7494-4CDD-839E-651FA268F2B9}" type="slidenum">
              <a:rPr lang="en-GB" smtClean="0"/>
              <a:t>‹#›</a:t>
            </a:fld>
            <a:endParaRPr lang="en-GB"/>
          </a:p>
        </p:txBody>
      </p:sp>
    </p:spTree>
    <p:extLst>
      <p:ext uri="{BB962C8B-B14F-4D97-AF65-F5344CB8AC3E}">
        <p14:creationId xmlns:p14="http://schemas.microsoft.com/office/powerpoint/2010/main" val="3292141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Increasingly used social advocacy term to refer to those who meet diagnostic criteria for a neurodevelopmental disorder</a:t>
            </a:r>
          </a:p>
          <a:p>
            <a:r>
              <a:rPr lang="en-GB" dirty="0"/>
              <a:t>Neurodevelopmental disorders are a section of mental health diagnoses in our international psychiatric systems (DSM-5, ICD-11)</a:t>
            </a:r>
          </a:p>
          <a:p>
            <a:r>
              <a:rPr lang="en-GB" dirty="0"/>
              <a:t>Originally defined under a deficit-focussed model – what is going wrong with children’s development compared to ‘typically developing’ children</a:t>
            </a:r>
          </a:p>
          <a:p>
            <a:r>
              <a:rPr lang="en-GB" dirty="0"/>
              <a:t>But increasingly we are recognising as a society that these differences in brain development are normal, naturally occurring, and can have benefits for individuals and societies- not just weaknesses</a:t>
            </a:r>
          </a:p>
          <a:p>
            <a:r>
              <a:rPr lang="en-GB" dirty="0"/>
              <a:t>Neurodiversity is therefore what everyone’s brains are like- the whole spectrum of brain differences. Neurodivergence are those who are not neurotypical- at either end of the spectrum (but mostly used to refer to those with what we call in medical terms neurodevelopmental disorders)</a:t>
            </a:r>
          </a:p>
          <a:p>
            <a:endParaRPr lang="en-GB" dirty="0"/>
          </a:p>
          <a:p>
            <a:endParaRPr lang="en-GB" dirty="0"/>
          </a:p>
          <a:p>
            <a:r>
              <a:rPr lang="en-GB" dirty="0"/>
              <a:t>Diagnostic labels like I am about to use are categories that describe groups of individuals with similar profiles of traits or symptoms, usually based on a core set of 3 or 4 traits- e.g. ADHD is problems with attention, impulsivity and hyperactivity</a:t>
            </a:r>
          </a:p>
          <a:p>
            <a:r>
              <a:rPr lang="en-GB" dirty="0"/>
              <a:t>But, there is still huge variety within one label- there are 18 possible symptoms of ADHD and therefore thousands of potential combinations a child might have, and still meet the same diagnostic criteria</a:t>
            </a:r>
          </a:p>
          <a:p>
            <a:r>
              <a:rPr lang="en-GB" dirty="0"/>
              <a:t>In school and education settings, these labels can be helpful for understanding what a child might struggle with, and to argue for additional resource e.g. for a teaching assistant to support a child 1:1</a:t>
            </a:r>
          </a:p>
          <a:p>
            <a:r>
              <a:rPr lang="en-GB" dirty="0"/>
              <a:t>At home and for the child, they can provide a sense of identity, an explanation for why the child is ‘different’ and remove a sense of blame or the child’s differences being due to something their parent/carer has done </a:t>
            </a:r>
            <a:r>
              <a:rPr lang="en-GB" i="1" dirty="0"/>
              <a:t>wrong</a:t>
            </a:r>
          </a:p>
          <a:p>
            <a:r>
              <a:rPr lang="en-GB" dirty="0"/>
              <a:t>Diagnosis is made based on symptoms being present across settings, and crucially, these symptoms being </a:t>
            </a:r>
            <a:r>
              <a:rPr lang="en-GB" b="1" dirty="0"/>
              <a:t>impairing</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B5A6E6C7-7494-4CDD-839E-651FA268F2B9}" type="slidenum">
              <a:rPr lang="en-GB" smtClean="0"/>
              <a:t>3</a:t>
            </a:fld>
            <a:endParaRPr lang="en-GB"/>
          </a:p>
        </p:txBody>
      </p:sp>
    </p:spTree>
    <p:extLst>
      <p:ext uri="{BB962C8B-B14F-4D97-AF65-F5344CB8AC3E}">
        <p14:creationId xmlns:p14="http://schemas.microsoft.com/office/powerpoint/2010/main" val="871949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Neurodevelopmental disorders reflect differences in underlying brain development, that’s why they start during early childhood when your brain is rapidly developing</a:t>
            </a:r>
          </a:p>
          <a:p>
            <a:r>
              <a:rPr lang="en-GB" dirty="0"/>
              <a:t>Some may only become evident later, if a child is good at ‘fitting in’ (e.g. because they are quiet and compliant) or ‘masking’ (e.g. they suppress their tics or frustrations at school and let these out in the evening at home) but the core factors will usually have been present since early childhood, just not recognised</a:t>
            </a:r>
          </a:p>
          <a:p>
            <a:r>
              <a:rPr lang="en-GB" dirty="0"/>
              <a:t>Research evidence shows that brain differences can include: </a:t>
            </a:r>
          </a:p>
          <a:p>
            <a:pPr lvl="1"/>
            <a:r>
              <a:rPr lang="en-GB" dirty="0"/>
              <a:t>thicker or thinner areas of grey and white matter</a:t>
            </a:r>
          </a:p>
          <a:p>
            <a:pPr lvl="1"/>
            <a:r>
              <a:rPr lang="en-GB" dirty="0"/>
              <a:t>over- or under-activation of different parts of the brain</a:t>
            </a:r>
          </a:p>
          <a:p>
            <a:pPr lvl="1"/>
            <a:r>
              <a:rPr lang="en-GB" dirty="0"/>
              <a:t>Differences in the way that parts of the brain communicate with each other (especially in the frontal lobe)</a:t>
            </a:r>
          </a:p>
          <a:p>
            <a:pPr lvl="1"/>
            <a:r>
              <a:rPr lang="en-GB" dirty="0"/>
              <a:t>Delayed overall brain development</a:t>
            </a:r>
          </a:p>
          <a:p>
            <a:pPr lvl="1"/>
            <a:r>
              <a:rPr lang="en-GB" dirty="0"/>
              <a:t>Neurotransmitter (chemical messenger) differences- poorly </a:t>
            </a:r>
            <a:r>
              <a:rPr lang="en-GB" dirty="0" err="1"/>
              <a:t>understoood</a:t>
            </a:r>
            <a:r>
              <a:rPr lang="en-GB" dirty="0"/>
              <a:t>	 </a:t>
            </a:r>
          </a:p>
          <a:p>
            <a:pPr lvl="1"/>
            <a:endParaRPr lang="en-GB" dirty="0"/>
          </a:p>
          <a:p>
            <a:r>
              <a:rPr lang="en-GB" dirty="0"/>
              <a:t>These brain differences can be detected on average when studying large groups of children, but you cannot necessarily pin down for each individual child what their differences will be</a:t>
            </a:r>
          </a:p>
          <a:p>
            <a:r>
              <a:rPr lang="en-GB" dirty="0"/>
              <a:t>So, for children you are working with who are neurodivergent, you can support them by understanding that their brain works in a slightly different way to others. They may appear:</a:t>
            </a:r>
          </a:p>
          <a:p>
            <a:pPr lvl="1"/>
            <a:r>
              <a:rPr lang="en-GB" dirty="0"/>
              <a:t>Immature</a:t>
            </a:r>
          </a:p>
          <a:p>
            <a:pPr lvl="1"/>
            <a:r>
              <a:rPr lang="en-GB" dirty="0"/>
              <a:t>Unable to link their actions with consequences (especially in hypothetical situations e.g. what will happen if you do X)</a:t>
            </a:r>
          </a:p>
          <a:p>
            <a:pPr lvl="1"/>
            <a:r>
              <a:rPr lang="en-GB" dirty="0"/>
              <a:t>Unable to stop themselves doing something before thinking it through</a:t>
            </a:r>
          </a:p>
          <a:p>
            <a:pPr lvl="1"/>
            <a:r>
              <a:rPr lang="en-GB" dirty="0"/>
              <a:t>Not able to see another person’s perspective</a:t>
            </a:r>
          </a:p>
          <a:p>
            <a:pPr lvl="1"/>
            <a:r>
              <a:rPr lang="en-GB" dirty="0"/>
              <a:t>Older or younger than their chronological age in terms of interests and friendships</a:t>
            </a:r>
          </a:p>
          <a:p>
            <a:pPr lvl="1"/>
            <a:r>
              <a:rPr lang="en-GB" dirty="0"/>
              <a:t>Over or under-sensitive to different sensory experiences (more on this later)</a:t>
            </a:r>
          </a:p>
          <a:p>
            <a:pPr lvl="1"/>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B5A6E6C7-7494-4CDD-839E-651FA268F2B9}" type="slidenum">
              <a:rPr lang="en-GB" smtClean="0"/>
              <a:t>4</a:t>
            </a:fld>
            <a:endParaRPr lang="en-GB"/>
          </a:p>
        </p:txBody>
      </p:sp>
    </p:spTree>
    <p:extLst>
      <p:ext uri="{BB962C8B-B14F-4D97-AF65-F5344CB8AC3E}">
        <p14:creationId xmlns:p14="http://schemas.microsoft.com/office/powerpoint/2010/main" val="1204087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Neurodevelopmental differences overlap a lot with each other, and with other mental health and physical health problems</a:t>
            </a:r>
          </a:p>
          <a:p>
            <a:r>
              <a:rPr lang="en-GB" dirty="0"/>
              <a:t>So although diagnostic systems might give one or two main labels, a child with ADHD may also have features of autism, have asthma and IBS (for example). Older kids/adolescents are more at risk of self-harm and risky behaviour, as well as identifying with other minoritized groups who are at higher risk of MHPs e.g. as a gender or sexual minority (increased risk of mental health problems in these groups)</a:t>
            </a:r>
          </a:p>
          <a:p>
            <a:r>
              <a:rPr lang="en-GB" dirty="0"/>
              <a:t>Complexity is normal for neurodivergent people, so you want to understand the individual student(s) you are working with, rather than making assumptions based on their labels</a:t>
            </a:r>
          </a:p>
          <a:p>
            <a:r>
              <a:rPr lang="en-GB" dirty="0"/>
              <a:t>Trauma, attachment or neurodevelopmental difference? Does it matter? Understand the child’s strengths, challenges and communications rather than attributing to </a:t>
            </a:r>
            <a:r>
              <a:rPr lang="en-GB" dirty="0" err="1"/>
              <a:t>‘cause</a:t>
            </a:r>
            <a:r>
              <a:rPr lang="en-GB" dirty="0"/>
              <a:t>’ </a:t>
            </a:r>
          </a:p>
          <a:p>
            <a:endParaRPr lang="en-GB" dirty="0"/>
          </a:p>
        </p:txBody>
      </p:sp>
      <p:sp>
        <p:nvSpPr>
          <p:cNvPr id="4" name="Slide Number Placeholder 3"/>
          <p:cNvSpPr>
            <a:spLocks noGrp="1"/>
          </p:cNvSpPr>
          <p:nvPr>
            <p:ph type="sldNum" sz="quarter" idx="5"/>
          </p:nvPr>
        </p:nvSpPr>
        <p:spPr/>
        <p:txBody>
          <a:bodyPr/>
          <a:lstStyle/>
          <a:p>
            <a:fld id="{B5A6E6C7-7494-4CDD-839E-651FA268F2B9}" type="slidenum">
              <a:rPr lang="en-GB" smtClean="0"/>
              <a:t>5</a:t>
            </a:fld>
            <a:endParaRPr lang="en-GB"/>
          </a:p>
        </p:txBody>
      </p:sp>
    </p:spTree>
    <p:extLst>
      <p:ext uri="{BB962C8B-B14F-4D97-AF65-F5344CB8AC3E}">
        <p14:creationId xmlns:p14="http://schemas.microsoft.com/office/powerpoint/2010/main" val="3284764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Co-occurring anxiety, and depression</a:t>
            </a:r>
          </a:p>
          <a:p>
            <a:pPr lvl="1"/>
            <a:r>
              <a:rPr lang="en-GB" dirty="0"/>
              <a:t>Anxiety is a major contributor to attendance problems</a:t>
            </a:r>
          </a:p>
          <a:p>
            <a:pPr lvl="1"/>
            <a:r>
              <a:rPr lang="en-GB" dirty="0"/>
              <a:t>It can be hard to express concerns verbally for these students, so refusal may indicate underlying anxiety (problem-solve to find out what it </a:t>
            </a:r>
            <a:r>
              <a:rPr lang="en-GB" dirty="0" err="1"/>
              <a:t>centers</a:t>
            </a:r>
            <a:r>
              <a:rPr lang="en-GB" dirty="0"/>
              <a:t> around!)</a:t>
            </a:r>
          </a:p>
          <a:p>
            <a:pPr lvl="1"/>
            <a:r>
              <a:rPr lang="en-GB" dirty="0"/>
              <a:t>Rigid and absolute beliefs can also make this more challenging e.g. Music lesson always means lots of loud noise, so I can’t attend the days we have Music)</a:t>
            </a:r>
          </a:p>
          <a:p>
            <a:pPr lvl="1"/>
            <a:r>
              <a:rPr lang="en-GB" dirty="0"/>
              <a:t>Work through different aspects of the school day with the child, asking them to point on a visual rating scale to indicate how they feel about different parts of the day. When you identify a particular area(s) where they are anxious, hone in to unpick exactly what the problem is- is it a sensory experience (noise, texture, smell) or is it to do with expectations or demands (completing academic work, being on time, having all your possessions), or interpersonal interactions (teacher always tells me off, feeling singled out, feeling invisible, being bullied or victimised)</a:t>
            </a:r>
          </a:p>
          <a:p>
            <a:pPr lvl="1"/>
            <a:r>
              <a:rPr lang="en-GB" dirty="0"/>
              <a:t>Get to know the child’s strengths and patterns of communications using something like the Know Me activity- how do they behave when they are starting to feel uncomfortable, upset or anxious vs how they behave when calm and happy. Could observe across the school day/week if the above activity is not useful</a:t>
            </a:r>
          </a:p>
          <a:p>
            <a:pPr lvl="1"/>
            <a:endParaRPr lang="en-GB" dirty="0"/>
          </a:p>
          <a:p>
            <a:r>
              <a:rPr lang="en-GB" dirty="0"/>
              <a:t>Sleep</a:t>
            </a:r>
          </a:p>
          <a:p>
            <a:pPr lvl="1"/>
            <a:r>
              <a:rPr lang="en-GB" dirty="0"/>
              <a:t>Sleep difficulties are common in ND young people: different sleep cycles where naturally are tired later and awake longer than other young people, sleep disturbances where they wake frequently during the night, shorter sleep duration (less hours asleep) and daytime sleepiness</a:t>
            </a:r>
          </a:p>
          <a:p>
            <a:pPr lvl="1"/>
            <a:r>
              <a:rPr lang="en-GB" dirty="0"/>
              <a:t>These are inherent to NDs, and not just because of family routines or screen time</a:t>
            </a:r>
          </a:p>
          <a:p>
            <a:pPr lvl="1"/>
            <a:r>
              <a:rPr lang="en-GB" dirty="0"/>
              <a:t>Those with ND/SEND and are persistently absent from school report sleep difficulties as a main reason for absence</a:t>
            </a:r>
          </a:p>
          <a:p>
            <a:pPr lvl="1"/>
            <a:r>
              <a:rPr lang="en-GB" dirty="0"/>
              <a:t>ND traits can be exacerbated by sleep problems, making a busy school setting more difficult to tolerate and enhancing sensory discomfort, so may result in irritability and a short fuse. Children may not be aware if they are tired.</a:t>
            </a:r>
          </a:p>
          <a:p>
            <a:pPr lvl="1"/>
            <a:r>
              <a:rPr lang="en-GB" dirty="0"/>
              <a:t>What can you do at school? Really try to understand the child’s normal sleeping habits in a non-judgemental way, advise families to consult with GP as to whether </a:t>
            </a:r>
            <a:r>
              <a:rPr lang="en-GB" dirty="0" err="1"/>
              <a:t>melotonin</a:t>
            </a:r>
            <a:r>
              <a:rPr lang="en-GB" dirty="0"/>
              <a:t> may help, consider what you can do to adjust for this: later arrival or flexible arrival window, quiet space to rest/nap during the day, break out space to allow child to self-regulate if feeling tired or becoming agitated. Create or adapt a method of school-home communication that includes parent/carer reports of sleep quality to give you a heads-up on how the day might go! Will also help you to recognise the signs of tiredness in your student</a:t>
            </a:r>
          </a:p>
          <a:p>
            <a:pPr lvl="1"/>
            <a:r>
              <a:rPr lang="en-GB" dirty="0"/>
              <a:t>Resources on good sleep hygiene, professional support and peer support groups for parents/carers</a:t>
            </a:r>
          </a:p>
          <a:p>
            <a:pPr lvl="1"/>
            <a:endParaRPr lang="en-GB" dirty="0"/>
          </a:p>
          <a:p>
            <a:r>
              <a:rPr lang="en-GB" dirty="0"/>
              <a:t>Side effects of medications, and physical health problems</a:t>
            </a:r>
          </a:p>
          <a:p>
            <a:pPr lvl="1"/>
            <a:r>
              <a:rPr lang="en-GB" dirty="0"/>
              <a:t>As mentioned, ND students are more likely than others to have a range of health problems, yet may not be able to recognise and label physical pain or discomfort, instead expressing this through the way they behave and interact with others. Some ND can cause physical problems more directly e.g. Tics can result in nosebleeds or muscle pain (advise families to consult with a doctor when a student has Tics and physical health problems).</a:t>
            </a:r>
          </a:p>
          <a:p>
            <a:pPr lvl="1"/>
            <a:r>
              <a:rPr lang="en-GB" dirty="0"/>
              <a:t>This means ND students may become very unwell before adults recognise the need to see a GP, which can lead to longer absence than if recognised sooner</a:t>
            </a:r>
          </a:p>
          <a:p>
            <a:pPr lvl="1"/>
            <a:r>
              <a:rPr lang="en-GB" dirty="0"/>
              <a:t>Stress can make physical health problems and ND traits worse!</a:t>
            </a:r>
          </a:p>
          <a:p>
            <a:pPr lvl="1"/>
            <a:r>
              <a:rPr lang="en-GB" dirty="0"/>
              <a:t>Medication may also be taken for mental health or physical health problems, and side effects of this may influence attendance negatively (interrupted sleep, headaches etc) or positively (better concentration, focus, more able to manage anxiety-provoking situations)</a:t>
            </a:r>
          </a:p>
          <a:p>
            <a:pPr lvl="1"/>
            <a:endParaRPr lang="en-GB" dirty="0"/>
          </a:p>
          <a:p>
            <a:pPr lvl="1"/>
            <a:endParaRPr lang="en-GB" dirty="0"/>
          </a:p>
          <a:p>
            <a:r>
              <a:rPr lang="en-GB" dirty="0"/>
              <a:t>Home and pressure on parents and carers</a:t>
            </a:r>
          </a:p>
          <a:p>
            <a:pPr lvl="1"/>
            <a:r>
              <a:rPr lang="en-GB" dirty="0"/>
              <a:t>Parent/carer attitudes towards school will be influenced by their own experience and school history</a:t>
            </a:r>
          </a:p>
          <a:p>
            <a:pPr lvl="1"/>
            <a:r>
              <a:rPr lang="en-GB" dirty="0"/>
              <a:t>What you may perceive as a small problem could be huge for an ND child (e.g. not finding the right socks) and result in absence</a:t>
            </a:r>
          </a:p>
          <a:p>
            <a:pPr lvl="1"/>
            <a:r>
              <a:rPr lang="en-GB" dirty="0"/>
              <a:t>Challenging and controlling behaviour can make it hard for parents/carers to physically get their child out the house (one example where headteacher visits home to accompany the child to school)</a:t>
            </a:r>
          </a:p>
          <a:p>
            <a:pPr lvl="1"/>
            <a:r>
              <a:rPr lang="en-GB" dirty="0"/>
              <a:t>Recommend parent peer support groups, skills training and other parenting programmes for non-compliant children (e.g. 123 Magic, New Forest Parenting Programme), and </a:t>
            </a:r>
            <a:r>
              <a:rPr lang="en-GB" dirty="0" err="1"/>
              <a:t>MindEd</a:t>
            </a:r>
            <a:r>
              <a:rPr lang="en-GB" dirty="0"/>
              <a:t> resources</a:t>
            </a:r>
          </a:p>
          <a:p>
            <a:pPr lvl="1"/>
            <a:endParaRPr lang="en-GB" dirty="0"/>
          </a:p>
          <a:p>
            <a:endParaRPr lang="en-GB" dirty="0"/>
          </a:p>
        </p:txBody>
      </p:sp>
      <p:sp>
        <p:nvSpPr>
          <p:cNvPr id="4" name="Slide Number Placeholder 3"/>
          <p:cNvSpPr>
            <a:spLocks noGrp="1"/>
          </p:cNvSpPr>
          <p:nvPr>
            <p:ph type="sldNum" sz="quarter" idx="5"/>
          </p:nvPr>
        </p:nvSpPr>
        <p:spPr/>
        <p:txBody>
          <a:bodyPr/>
          <a:lstStyle/>
          <a:p>
            <a:fld id="{B5A6E6C7-7494-4CDD-839E-651FA268F2B9}" type="slidenum">
              <a:rPr lang="en-GB" smtClean="0"/>
              <a:t>9</a:t>
            </a:fld>
            <a:endParaRPr lang="en-GB"/>
          </a:p>
        </p:txBody>
      </p:sp>
    </p:spTree>
    <p:extLst>
      <p:ext uri="{BB962C8B-B14F-4D97-AF65-F5344CB8AC3E}">
        <p14:creationId xmlns:p14="http://schemas.microsoft.com/office/powerpoint/2010/main" val="1662397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Day to day absence: short term, ad hoc</a:t>
            </a:r>
          </a:p>
          <a:p>
            <a:r>
              <a:rPr lang="en-GB" dirty="0"/>
              <a:t>Same as for all students, but neurodivergence can compound problems</a:t>
            </a:r>
          </a:p>
          <a:p>
            <a:r>
              <a:rPr lang="en-GB" dirty="0"/>
              <a:t>Physical ill-health or physical symptoms of mental health concerns: physical and mental health problems frequently co-occur with ND (epilepsy, cerebral palsy, asthma, allergies, stomach and digestive problems)- particularly a problem when a student has both ASD and ADHD</a:t>
            </a:r>
          </a:p>
          <a:p>
            <a:r>
              <a:rPr lang="en-GB" dirty="0"/>
              <a:t>Peer and staff relationship problems and bullying (naïve and suggestable)</a:t>
            </a:r>
          </a:p>
          <a:p>
            <a:r>
              <a:rPr lang="en-GB" dirty="0"/>
              <a:t>When school environments become unpredictable- e.g. end of term, exam periods, cross-curriculum days</a:t>
            </a:r>
          </a:p>
          <a:p>
            <a:r>
              <a:rPr lang="en-GB" dirty="0"/>
              <a:t>Struggling with academic demands- too hard or too easy means will not be engaging</a:t>
            </a:r>
          </a:p>
          <a:p>
            <a:endParaRPr lang="en-GB" dirty="0"/>
          </a:p>
          <a:p>
            <a:r>
              <a:rPr lang="en-GB" dirty="0"/>
              <a:t>School refusal and extended absences</a:t>
            </a:r>
          </a:p>
          <a:p>
            <a:r>
              <a:rPr lang="en-GB" dirty="0"/>
              <a:t>May start as series of day to day/ad hoc absence</a:t>
            </a:r>
          </a:p>
          <a:p>
            <a:r>
              <a:rPr lang="en-GB" dirty="0"/>
              <a:t>Common for students with ADHD and ASD at some point in their school career: repeatedly arriving late, refusal to get up or get ready for school, arguments or fights when leaving home for school</a:t>
            </a:r>
          </a:p>
          <a:p>
            <a:r>
              <a:rPr lang="en-GB" dirty="0"/>
              <a:t>This is very STRESSFUL for children and families, and is not well researched or understood</a:t>
            </a:r>
          </a:p>
          <a:p>
            <a:r>
              <a:rPr lang="en-GB" dirty="0"/>
              <a:t>Increasing problems with academic performance is a risk factor for refusal</a:t>
            </a:r>
          </a:p>
          <a:p>
            <a:r>
              <a:rPr lang="en-GB" dirty="0"/>
              <a:t>Also somatic (physical) health symptoms that occur the night or morning before school, do not occur at weekends or go away once decision to not attend school is made</a:t>
            </a:r>
          </a:p>
          <a:p>
            <a:r>
              <a:rPr lang="en-GB" dirty="0"/>
              <a:t>Problems with physical environment of school e.g. absence is linked to specific days when certain activities take place such as PE</a:t>
            </a:r>
          </a:p>
          <a:p>
            <a:r>
              <a:rPr lang="en-GB" dirty="0"/>
              <a:t>Ask families to note patterns of health/symptoms over a couple of weeks in a diary format, combine this with the child’s timetable and school routines, and review this together them to identify if increasing absence is likely linked to school factors or should be medically investigated</a:t>
            </a:r>
          </a:p>
          <a:p>
            <a:r>
              <a:rPr lang="en-GB" dirty="0"/>
              <a:t>Can escalate quickly from occasional absence to total refusal</a:t>
            </a:r>
          </a:p>
          <a:p>
            <a:r>
              <a:rPr lang="en-GB" dirty="0"/>
              <a:t>Adapt learning demands</a:t>
            </a:r>
          </a:p>
          <a:p>
            <a:r>
              <a:rPr lang="en-GB" dirty="0"/>
              <a:t>Adapt physical environment </a:t>
            </a:r>
          </a:p>
          <a:p>
            <a:r>
              <a:rPr lang="en-GB" dirty="0"/>
              <a:t>Consider whether the placement and setting are right for the child</a:t>
            </a:r>
          </a:p>
          <a:p>
            <a:endParaRPr lang="en-GB" dirty="0"/>
          </a:p>
          <a:p>
            <a:endParaRPr lang="en-GB" dirty="0"/>
          </a:p>
          <a:p>
            <a:endParaRPr lang="en-GB" dirty="0"/>
          </a:p>
          <a:p>
            <a:r>
              <a:rPr lang="en-GB" dirty="0"/>
              <a:t>Temporary and fixed term:</a:t>
            </a:r>
          </a:p>
          <a:p>
            <a:r>
              <a:rPr lang="en-GB" dirty="0"/>
              <a:t>4.8% of students are excluded from school each year, those with SEND are &gt;7 times more likely to be excluded than peers</a:t>
            </a:r>
          </a:p>
          <a:p>
            <a:r>
              <a:rPr lang="en-GB" dirty="0"/>
              <a:t>ASD, ADHD and moderate or severe learning difficulties are at </a:t>
            </a:r>
            <a:r>
              <a:rPr lang="en-GB" dirty="0" err="1"/>
              <a:t>particuarly</a:t>
            </a:r>
            <a:r>
              <a:rPr lang="en-GB" dirty="0"/>
              <a:t> high risk</a:t>
            </a:r>
          </a:p>
          <a:p>
            <a:r>
              <a:rPr lang="en-GB" dirty="0"/>
              <a:t>&gt;50% of those excluded once will experience repeat exclusions</a:t>
            </a:r>
          </a:p>
          <a:p>
            <a:r>
              <a:rPr lang="en-GB" dirty="0"/>
              <a:t>Why exclude? </a:t>
            </a:r>
            <a:r>
              <a:rPr lang="en-GB" dirty="0" err="1"/>
              <a:t>Discliplinary</a:t>
            </a:r>
            <a:r>
              <a:rPr lang="en-GB" dirty="0"/>
              <a:t> tool for “persistent disruptive behaviour”, behaviour that may cause physical harm to student or others</a:t>
            </a:r>
          </a:p>
          <a:p>
            <a:r>
              <a:rPr lang="en-GB" dirty="0"/>
              <a:t>But as an intervention, exclusion is not effective- it doesn’t decrease the chances of this happening again and DOES have negative consequences for ongoing school engagement</a:t>
            </a:r>
          </a:p>
          <a:p>
            <a:r>
              <a:rPr lang="en-GB" dirty="0"/>
              <a:t>Avoid illegal exclusions- these are not documented/held by LEA</a:t>
            </a:r>
          </a:p>
          <a:p>
            <a:endParaRPr lang="en-GB" dirty="0"/>
          </a:p>
          <a:p>
            <a:r>
              <a:rPr lang="en-GB" dirty="0"/>
              <a:t>May be due to choice, permanent exclusion, or managed move</a:t>
            </a:r>
          </a:p>
          <a:p>
            <a:r>
              <a:rPr lang="en-GB" dirty="0"/>
              <a:t>May follow a fixed term exclusion where this is used to find a new education placement</a:t>
            </a:r>
          </a:p>
          <a:p>
            <a:r>
              <a:rPr lang="en-GB" dirty="0"/>
              <a:t>Families and children can feel rejected and unsupported by this process</a:t>
            </a:r>
          </a:p>
          <a:p>
            <a:r>
              <a:rPr lang="en-GB" dirty="0"/>
              <a:t>Managed moves- finding a new placement that will better suit the child without the stigma of an expulsion</a:t>
            </a:r>
          </a:p>
          <a:p>
            <a:r>
              <a:rPr lang="en-GB" dirty="0"/>
              <a:t>Clinicians can support families with new school places and getting ready for the student to begin attending there- ideally previous teacher would be in touch with the new teacher to facilitate the child feeling welcome and well-supported</a:t>
            </a:r>
          </a:p>
          <a:p>
            <a:r>
              <a:rPr lang="en-GB" dirty="0"/>
              <a:t>Understand how many school changes a child has already had before suggesting a managed move!</a:t>
            </a:r>
          </a:p>
          <a:p>
            <a:endParaRPr lang="en-GB" dirty="0"/>
          </a:p>
          <a:p>
            <a:r>
              <a:rPr lang="en-GB" dirty="0"/>
              <a:t>Why use legal fixed term exclusions: physical violence, behaviour outside of expertise of school staff and family, informal arrangement to work at home during stressful school times (e.g. end of term)</a:t>
            </a:r>
          </a:p>
          <a:p>
            <a:endParaRPr lang="en-GB" dirty="0"/>
          </a:p>
          <a:p>
            <a:r>
              <a:rPr lang="en-GB" dirty="0"/>
              <a:t>Permanent and moving school:</a:t>
            </a:r>
          </a:p>
          <a:p>
            <a:r>
              <a:rPr lang="en-GB" dirty="0"/>
              <a:t>Ensure it is legal (so the child’s education history stays accurate)</a:t>
            </a:r>
          </a:p>
          <a:p>
            <a:r>
              <a:rPr lang="en-GB" dirty="0"/>
              <a:t>Parents/carers given advice, support on how to manage and structure education during this period, provide work or alternate provision (ideally maintaining the same routine as a school day)</a:t>
            </a:r>
          </a:p>
          <a:p>
            <a:r>
              <a:rPr lang="en-GB" dirty="0"/>
              <a:t>Discuss the incident leading to exclusion with the student</a:t>
            </a:r>
          </a:p>
          <a:p>
            <a:endParaRPr lang="en-GB" dirty="0"/>
          </a:p>
          <a:p>
            <a:r>
              <a:rPr lang="en-GB" dirty="0"/>
              <a:t>Internal exclusions: can be very negative for some in terms of social isolation and feeling of punishment, but may be appropriate where home cannot manage a student or their routine. Consider sensory needs of student when choosing a physical space for internal exclusion- not in a pod but in an alternate classroom or staff office</a:t>
            </a:r>
          </a:p>
          <a:p>
            <a:endParaRPr lang="en-GB" dirty="0"/>
          </a:p>
          <a:p>
            <a:r>
              <a:rPr lang="en-GB" dirty="0"/>
              <a:t>After extended periods of </a:t>
            </a:r>
            <a:r>
              <a:rPr lang="en-GB" dirty="0" err="1"/>
              <a:t>absence:T</a:t>
            </a:r>
            <a:r>
              <a:rPr lang="en-GB" b="1" dirty="0" err="1"/>
              <a:t>he</a:t>
            </a:r>
            <a:r>
              <a:rPr lang="en-GB" b="1" dirty="0"/>
              <a:t> longer a student is out of school, the less chance they have of successfully returning</a:t>
            </a:r>
          </a:p>
          <a:p>
            <a:r>
              <a:rPr lang="en-GB" dirty="0"/>
              <a:t>So finding ongoing ways to keep them engaged is crucial- short visits to school, attending for specific [positive] activities</a:t>
            </a:r>
          </a:p>
          <a:p>
            <a:r>
              <a:rPr lang="en-GB" dirty="0"/>
              <a:t>Carefully consider the pros and cons of the home and education environment for the student- home may be comfortable and avoid triggers, allowing for more academic work to be completed, but school environments are hugely important for social and emotional development</a:t>
            </a:r>
          </a:p>
          <a:p>
            <a:endParaRPr lang="en-GB" dirty="0"/>
          </a:p>
        </p:txBody>
      </p:sp>
      <p:sp>
        <p:nvSpPr>
          <p:cNvPr id="4" name="Slide Number Placeholder 3"/>
          <p:cNvSpPr>
            <a:spLocks noGrp="1"/>
          </p:cNvSpPr>
          <p:nvPr>
            <p:ph type="sldNum" sz="quarter" idx="5"/>
          </p:nvPr>
        </p:nvSpPr>
        <p:spPr/>
        <p:txBody>
          <a:bodyPr/>
          <a:lstStyle/>
          <a:p>
            <a:fld id="{B5A6E6C7-7494-4CDD-839E-651FA268F2B9}" type="slidenum">
              <a:rPr lang="en-GB" smtClean="0"/>
              <a:t>10</a:t>
            </a:fld>
            <a:endParaRPr lang="en-GB"/>
          </a:p>
        </p:txBody>
      </p:sp>
    </p:spTree>
    <p:extLst>
      <p:ext uri="{BB962C8B-B14F-4D97-AF65-F5344CB8AC3E}">
        <p14:creationId xmlns:p14="http://schemas.microsoft.com/office/powerpoint/2010/main" val="942802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Establish a team: student, family, key staff at school (Head, SENCo, head of year, TAs) and any health or social care professionals, consult with student’s friends</a:t>
            </a:r>
          </a:p>
          <a:p>
            <a:pPr lvl="1"/>
            <a:r>
              <a:rPr lang="en-GB" dirty="0"/>
              <a:t>Review attendance data for student</a:t>
            </a:r>
          </a:p>
          <a:p>
            <a:pPr lvl="1"/>
            <a:r>
              <a:rPr lang="en-GB" dirty="0"/>
              <a:t>Discuss risk factors, other emerging issues</a:t>
            </a:r>
          </a:p>
          <a:p>
            <a:pPr lvl="1"/>
            <a:r>
              <a:rPr lang="en-GB" dirty="0"/>
              <a:t>Consider whether medical expertise is required e.g. for physical health problems or severe traits of ND that may require medication to support</a:t>
            </a:r>
          </a:p>
          <a:p>
            <a:r>
              <a:rPr lang="en-GB" dirty="0"/>
              <a:t>Identify what the function of the absence (“behaviour”) is- </a:t>
            </a:r>
          </a:p>
          <a:p>
            <a:pPr lvl="1"/>
            <a:r>
              <a:rPr lang="en-GB" dirty="0"/>
              <a:t>what is the purpose, what does it achieve? </a:t>
            </a:r>
          </a:p>
          <a:p>
            <a:pPr lvl="1"/>
            <a:r>
              <a:rPr lang="en-GB" dirty="0"/>
              <a:t>Undertake functional behaviour analysis- what happens before and after an absence, in the short term and longer term. What is reinforcing and maintaining absences? Are there things in common with days off? Particular subjects, peer group interactions, staffing, home events? Work with home to figure this out, and when you are making progress ensure you dig right into the specific thing that is causing a problem for the student. </a:t>
            </a:r>
          </a:p>
          <a:p>
            <a:pPr lvl="1"/>
            <a:r>
              <a:rPr lang="en-GB" dirty="0"/>
              <a:t>E.g. if they refuse to attend on days where there is PE, is this because of having to change outfit, where changing for PE happens, where PE itself takes place, what peers they are grouped with.</a:t>
            </a:r>
          </a:p>
          <a:p>
            <a:r>
              <a:rPr lang="en-GB" dirty="0"/>
              <a:t>Plan and implement adaptations, accommodations or interventions: be flexible around the student’s needs</a:t>
            </a:r>
          </a:p>
          <a:p>
            <a:pPr lvl="1"/>
            <a:r>
              <a:rPr lang="en-GB" dirty="0"/>
              <a:t>Specify triggers and goals on an EHCP or SEND support plan, IEP or pupil passport</a:t>
            </a:r>
          </a:p>
          <a:p>
            <a:pPr lvl="1"/>
            <a:r>
              <a:rPr lang="en-GB" dirty="0"/>
              <a:t>Make sure goals are well-described and individualised</a:t>
            </a:r>
          </a:p>
          <a:p>
            <a:pPr lvl="1"/>
            <a:r>
              <a:rPr lang="en-GB" dirty="0"/>
              <a:t>Adapt the school context: use peer mentors, consider whether small group learning might help, reduce timetables, change (increase or decrease) academic demands, build self-esteem and confidence, have a key trusted adult greet and see-out the student each day</a:t>
            </a:r>
          </a:p>
          <a:p>
            <a:pPr lvl="1"/>
            <a:r>
              <a:rPr lang="en-GB" dirty="0"/>
              <a:t>Identify the point (function) of the absence, teach a replacement option and then provide positive reinforcement when this is seen through</a:t>
            </a:r>
          </a:p>
          <a:p>
            <a:pPr lvl="1"/>
            <a:r>
              <a:rPr lang="en-GB" dirty="0"/>
              <a:t>Evidence shows exposure-based interventions, relaxation, social skills training and contingency management (e.g. points rewards systems for displaying target behaviour) are effective [behaviourism]. Graded exposure, psychoeducation, problem-solving training and family communication are effective [cognitive] These techniques all need adapting to the individual based on their strengths and challenges</a:t>
            </a:r>
          </a:p>
          <a:p>
            <a:pPr lvl="1"/>
            <a:r>
              <a:rPr lang="en-GB" dirty="0"/>
              <a:t>You MUST follow through and see how the student responds to any changes or ideas you implement, so that you can track what is working (and hopefully identify why) as well as understand what is not working or even making the problem worse</a:t>
            </a:r>
          </a:p>
          <a:p>
            <a:pPr lvl="1"/>
            <a:endParaRPr lang="en-GB" dirty="0"/>
          </a:p>
          <a:p>
            <a:pPr marL="457200" lvl="1" indent="0">
              <a:buNone/>
            </a:pPr>
            <a:endParaRPr lang="en-GB" dirty="0"/>
          </a:p>
          <a:p>
            <a:r>
              <a:rPr lang="en-GB" dirty="0"/>
              <a:t>We suggest having success criteria, tailored to your individual student. Break the pathway to these down into manageable chunks, depending on their attention span and engagement with learning. </a:t>
            </a:r>
          </a:p>
          <a:p>
            <a:r>
              <a:rPr lang="en-GB" dirty="0"/>
              <a:t>For example, think about what you have to deliver for one subject over one school term, break this into chunks for each week (factor in a couple of ‘blank’ weeks for potential absences), and then draw out what the expectations for your ND student are for each week, e.g. read one book chapter, complete three pages per session, or four maths problems. Consistent expectations pitched at the right level of challenge will help engage</a:t>
            </a:r>
          </a:p>
          <a:p>
            <a:r>
              <a:rPr lang="en-GB" dirty="0"/>
              <a:t>Tailor learning material to students’ interests and hobbies, and give some choice in what they choose to learn or focus on</a:t>
            </a:r>
          </a:p>
          <a:p>
            <a:endParaRPr lang="en-GB" dirty="0"/>
          </a:p>
        </p:txBody>
      </p:sp>
      <p:sp>
        <p:nvSpPr>
          <p:cNvPr id="4" name="Slide Number Placeholder 3"/>
          <p:cNvSpPr>
            <a:spLocks noGrp="1"/>
          </p:cNvSpPr>
          <p:nvPr>
            <p:ph type="sldNum" sz="quarter" idx="5"/>
          </p:nvPr>
        </p:nvSpPr>
        <p:spPr/>
        <p:txBody>
          <a:bodyPr/>
          <a:lstStyle/>
          <a:p>
            <a:fld id="{B5A6E6C7-7494-4CDD-839E-651FA268F2B9}" type="slidenum">
              <a:rPr lang="en-GB" smtClean="0"/>
              <a:t>16</a:t>
            </a:fld>
            <a:endParaRPr lang="en-GB"/>
          </a:p>
        </p:txBody>
      </p:sp>
    </p:spTree>
    <p:extLst>
      <p:ext uri="{BB962C8B-B14F-4D97-AF65-F5344CB8AC3E}">
        <p14:creationId xmlns:p14="http://schemas.microsoft.com/office/powerpoint/2010/main" val="1527957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Many neurodivergent students attend multiple schools over their childhood and adolescence</a:t>
            </a:r>
          </a:p>
          <a:p>
            <a:r>
              <a:rPr lang="en-GB" dirty="0"/>
              <a:t>Work with the child and family to identify their education story- how many schools have they been to, why have they changed or moved school (was it their choice and why [often will move for bigger/smaller class sizes], were they bullied, were they expelled?) </a:t>
            </a:r>
          </a:p>
          <a:p>
            <a:r>
              <a:rPr lang="en-GB" dirty="0"/>
              <a:t>Talk through in detail how their attendance been at each type of school, and the reasons for absence: physical illness, stress or emotional reactions to the school environment (refusal or avoidance), inability to cope in the classroom within behaviour expectations/standards, isolation, exclusion (legal or illegal) or expulsion</a:t>
            </a:r>
          </a:p>
          <a:p>
            <a:r>
              <a:rPr lang="en-GB" dirty="0"/>
              <a:t>Try to identify what factors have made attendance easier or good- when there have been periods of steady attendance, what was going on for the child and the school? What school culture factors or relationships played a role in this?</a:t>
            </a:r>
          </a:p>
          <a:p>
            <a:r>
              <a:rPr lang="en-GB" dirty="0"/>
              <a:t>Use this knowledge to work with them to extend their story in the future- what do they want their relationship with school to be and how can you facilitate and support that engagement?</a:t>
            </a:r>
          </a:p>
          <a:p>
            <a:r>
              <a:rPr lang="en-GB" dirty="0"/>
              <a:t>It may become clear that mainstream education will not suit the child, and acceptance of this along with creative thinking about other options (and combinations of these) might be needed</a:t>
            </a:r>
          </a:p>
          <a:p>
            <a:endParaRPr lang="en-GB" dirty="0"/>
          </a:p>
          <a:p>
            <a:endParaRPr lang="en-GB" dirty="0"/>
          </a:p>
          <a:p>
            <a:r>
              <a:rPr lang="en-GB" dirty="0"/>
              <a:t>Improve your understanding of their strengths, interests and hobbies to build a trusting relationship (e.g. Know Me activity)</a:t>
            </a:r>
          </a:p>
          <a:p>
            <a:r>
              <a:rPr lang="en-GB" dirty="0"/>
              <a:t>Identify what is underlying the attendance challenge: </a:t>
            </a:r>
          </a:p>
          <a:p>
            <a:endParaRPr lang="en-GB" dirty="0"/>
          </a:p>
          <a:p>
            <a:endParaRPr lang="en-GB" dirty="0"/>
          </a:p>
          <a:p>
            <a:r>
              <a:rPr lang="en-GB" b="1" dirty="0"/>
              <a:t>Physical environment </a:t>
            </a:r>
            <a:r>
              <a:rPr lang="en-GB" dirty="0"/>
              <a:t>(No thanks! strategy), </a:t>
            </a:r>
          </a:p>
          <a:p>
            <a:pPr lvl="1"/>
            <a:r>
              <a:rPr lang="en-GB" dirty="0"/>
              <a:t>Interpersonal environment (staff relationships, peer relationships, interaction between parent/carers and school, sibling influences, social skills and communication abilities)</a:t>
            </a:r>
          </a:p>
          <a:p>
            <a:pPr lvl="1"/>
            <a:r>
              <a:rPr lang="en-GB" dirty="0"/>
              <a:t>Mental or physical ill-health (e.g. extreme anxiety about specific school situations, barriers to accessing the toilet in an emergency)</a:t>
            </a:r>
          </a:p>
          <a:p>
            <a:pPr lvl="1"/>
            <a:r>
              <a:rPr lang="en-GB" dirty="0"/>
              <a:t>Learning environment and academic demands</a:t>
            </a:r>
          </a:p>
          <a:p>
            <a:endParaRPr lang="en-GB" dirty="0"/>
          </a:p>
          <a:p>
            <a:pPr marL="0" indent="0">
              <a:buNone/>
            </a:pPr>
            <a:endParaRPr lang="en-GB" dirty="0"/>
          </a:p>
          <a:p>
            <a:pPr lvl="1"/>
            <a:r>
              <a:rPr lang="en-GB" dirty="0"/>
              <a:t>Flexible start/arrival and leave/exit times</a:t>
            </a:r>
          </a:p>
          <a:p>
            <a:pPr lvl="1"/>
            <a:r>
              <a:rPr lang="en-GB" dirty="0"/>
              <a:t>Relax rules on punctuality and attendance- showing up at any time is better than not showing up at all</a:t>
            </a:r>
          </a:p>
          <a:p>
            <a:pPr lvl="1"/>
            <a:r>
              <a:rPr lang="en-GB" dirty="0"/>
              <a:t>Consider how late arrivals are recorded (unauthorised absence currently). Could you authorise late arrivals for this child as part of their adaptations? </a:t>
            </a:r>
          </a:p>
          <a:p>
            <a:pPr marL="457200" lvl="1" indent="0">
              <a:buNone/>
            </a:pPr>
            <a:r>
              <a:rPr lang="en-GB" dirty="0"/>
              <a:t>If there is no flexibility a young person’s awareness that late arrival = absence may compound/increase refusal to go to school at all (e.g. because anxious about how teacher will react, or fixed beliefs around no possibility of entering school after registration)</a:t>
            </a:r>
          </a:p>
          <a:p>
            <a:pPr lvl="1"/>
            <a:r>
              <a:rPr lang="en-GB" dirty="0"/>
              <a:t>Expectations for attendance and punctuality need to be flexible and openly discussed- if perceived as rigid and unyielding this can exacerbate emerging problems and be negatively perceived by others</a:t>
            </a:r>
          </a:p>
          <a:p>
            <a:r>
              <a:rPr lang="en-GB" b="1" dirty="0"/>
              <a:t>Interpersonal environment</a:t>
            </a:r>
          </a:p>
          <a:p>
            <a:r>
              <a:rPr lang="en-GB" dirty="0"/>
              <a:t>Does the student have trusted adults at school? Do they feel respected and understood? (Safe Harbours- adults I trust activity)</a:t>
            </a:r>
          </a:p>
          <a:p>
            <a:r>
              <a:rPr lang="en-GB" dirty="0"/>
              <a:t>Good relationships with staff can influence motivation to come to school (where you are already having attendance problems, is there a key staff member who could be used as motivation? E.g. if you come in to school then you can have 15 minutes helping teach Mr Smith’s year 1s/doing photocopying with Mr Dean in the office/supervising Ms Turner’s class at break time)</a:t>
            </a:r>
          </a:p>
          <a:p>
            <a:r>
              <a:rPr lang="en-GB" dirty="0"/>
              <a:t>When there are new staff or changes in staff, help the student prepare for these changes, have an action plan and remind them off this when the change is happening (see When things go wrong strategy)</a:t>
            </a:r>
          </a:p>
          <a:p>
            <a:r>
              <a:rPr lang="en-GB" dirty="0"/>
              <a:t>Problems with peers can result from differences in the way ND students may communicate, or physical difficulties that are barriers to participating in play and other activities. Talk with young people about how they feel about their friendships, who are their friends, and who do they want to be friends with? (Belonging and Relating module has lots of ideas for this)</a:t>
            </a:r>
          </a:p>
          <a:p>
            <a:r>
              <a:rPr lang="en-GB" dirty="0"/>
              <a:t>Lower social motivation may be a factor in school refusal for autistic students-less apt at seeking and maintaining friendships, struggle to come up with ideas for things to do with friends or initiate these. Explicit support to develop a friend or two who can help motivate the student to attend school may be useful (e.g. walking in to school with Daisy, or meeting James each morning in a specific corner of the playground)</a:t>
            </a:r>
          </a:p>
          <a:p>
            <a:r>
              <a:rPr lang="en-GB" dirty="0"/>
              <a:t>Be mindful of the importance of physical space in preventing incidents of bullying (tends to occur where adults cannot observe what is happening)</a:t>
            </a:r>
          </a:p>
          <a:p>
            <a:r>
              <a:rPr lang="en-GB" dirty="0"/>
              <a:t>Social isolation or loneliness might be common, but do not assume that if a child has no friends that they </a:t>
            </a:r>
            <a:r>
              <a:rPr lang="en-GB" b="1" dirty="0"/>
              <a:t>must</a:t>
            </a:r>
            <a:r>
              <a:rPr lang="en-GB" dirty="0"/>
              <a:t> have friends to be happy. Do not discourage friendships with older/younger students</a:t>
            </a:r>
          </a:p>
          <a:p>
            <a:endParaRPr lang="en-GB" dirty="0"/>
          </a:p>
          <a:p>
            <a:r>
              <a:rPr lang="en-GB" b="1" dirty="0"/>
              <a:t>Learning environment</a:t>
            </a:r>
          </a:p>
          <a:p>
            <a:r>
              <a:rPr lang="en-GB" dirty="0"/>
              <a:t>Neurodivergence can impact on learning and academic ability, either directly, or because engaging in academic learning is impossible due to the demands of the learning environment</a:t>
            </a:r>
          </a:p>
          <a:p>
            <a:r>
              <a:rPr lang="en-GB" dirty="0"/>
              <a:t>ND students may miss school when learning is too effortful or unmanageable. </a:t>
            </a:r>
          </a:p>
          <a:p>
            <a:r>
              <a:rPr lang="en-GB" dirty="0"/>
              <a:t>Make sure support for learning is suitable- does the student need more small group or paired work? Could you change the format of the work you give them to do to engage their interests or strengths? How much work should you give them at any one time to ensure it is the right balance of challenging but achievable- this is key as positive feedback on academic work is critically important</a:t>
            </a:r>
          </a:p>
          <a:p>
            <a:r>
              <a:rPr lang="en-GB" dirty="0"/>
              <a:t>Strategies: funky chunking, keeping track of time, stretching it out</a:t>
            </a:r>
          </a:p>
          <a:p>
            <a:endParaRPr lang="en-GB" dirty="0"/>
          </a:p>
          <a:p>
            <a:endParaRPr lang="en-GB" b="0" dirty="0"/>
          </a:p>
          <a:p>
            <a:r>
              <a:rPr lang="en-GB" b="1" dirty="0"/>
              <a:t>Change and unpredictability</a:t>
            </a:r>
          </a:p>
          <a:p>
            <a:r>
              <a:rPr lang="en-GB" dirty="0"/>
              <a:t>ND students will value stability and may find change hard to manage, or completely intolerable</a:t>
            </a:r>
          </a:p>
          <a:p>
            <a:r>
              <a:rPr lang="en-GB" dirty="0"/>
              <a:t>Non-standard school days e.g. at the end of term, field trips, and exam time can be problematic- proactively consider and plan with the student and family for these ahead of time</a:t>
            </a:r>
          </a:p>
          <a:p>
            <a:r>
              <a:rPr lang="en-GB" dirty="0"/>
              <a:t>Staff absence, a different adult doing pick-up/drop-off, roadworks, doctors or dentist appointments or changes to school day also represent unpredictable change</a:t>
            </a:r>
          </a:p>
          <a:p>
            <a:r>
              <a:rPr lang="en-GB" dirty="0"/>
              <a:t>Work with school and home to proactively inform each other of upcoming changes to routine, and have an action plan for this to support the child. Given that not all changes can be predicted ahead of time, also have an action plan for unpredicted change</a:t>
            </a:r>
          </a:p>
          <a:p>
            <a:r>
              <a:rPr lang="en-GB" dirty="0"/>
              <a:t>Primary focus should be on supporting the student to cope when there are changes, and in some cases this may involve staying out of school for the day, but there are also actions for within school, such as ‘helping’ a teacher of a younger class if everyone in their year is on a field trip, or having a designated adult who can work through the steps in the When things go wrong strategy (identifying what size the problem is for the child, and choosing from a menu of potential reactions to this, then being supported to do this reaction)</a:t>
            </a:r>
          </a:p>
          <a:p>
            <a:r>
              <a:rPr lang="en-GB" dirty="0"/>
              <a:t>Remember that even if you perceive a change or unpredictable event as trivial, it can be momentous for an ND student. Work with them to understand their feelings from their point of view, and validate these</a:t>
            </a:r>
          </a:p>
          <a:p>
            <a:endParaRPr lang="en-GB" b="0" dirty="0"/>
          </a:p>
        </p:txBody>
      </p:sp>
      <p:sp>
        <p:nvSpPr>
          <p:cNvPr id="4" name="Slide Number Placeholder 3"/>
          <p:cNvSpPr>
            <a:spLocks noGrp="1"/>
          </p:cNvSpPr>
          <p:nvPr>
            <p:ph type="sldNum" sz="quarter" idx="5"/>
          </p:nvPr>
        </p:nvSpPr>
        <p:spPr/>
        <p:txBody>
          <a:bodyPr/>
          <a:lstStyle/>
          <a:p>
            <a:fld id="{B5A6E6C7-7494-4CDD-839E-651FA268F2B9}" type="slidenum">
              <a:rPr lang="en-GB" smtClean="0"/>
              <a:t>17</a:t>
            </a:fld>
            <a:endParaRPr lang="en-GB"/>
          </a:p>
        </p:txBody>
      </p:sp>
    </p:spTree>
    <p:extLst>
      <p:ext uri="{BB962C8B-B14F-4D97-AF65-F5344CB8AC3E}">
        <p14:creationId xmlns:p14="http://schemas.microsoft.com/office/powerpoint/2010/main" val="1861174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Engagement and cooperation with home, in a positive and constructive manner, is really important</a:t>
            </a:r>
          </a:p>
          <a:p>
            <a:r>
              <a:rPr lang="en-GB" dirty="0"/>
              <a:t>Catch the student out being good in order to find positive things to say to parents/carers about the child at school</a:t>
            </a:r>
          </a:p>
          <a:p>
            <a:r>
              <a:rPr lang="en-GB" dirty="0"/>
              <a:t>Ask parents/carers what they do at home to manage their child, in the context of you learning what you can try at school</a:t>
            </a:r>
          </a:p>
          <a:p>
            <a:r>
              <a:rPr lang="en-GB" dirty="0"/>
              <a:t>Explain that you understand the child’s non-attendance is not due to parents/carers being unwilling or incapable, as this can compound poor self-esteem (most parents feel like a failure if they can’t get their child out the door in the morning without anyone else reinforcing this!) </a:t>
            </a:r>
          </a:p>
          <a:p>
            <a:r>
              <a:rPr lang="en-GB" dirty="0"/>
              <a:t>Often when absence persists, parents/carers get sent out standardised letters, which can be seen as threatening and distressing and lead to further disengagement. Make sure you are managing and logging the child’s attendance correctly so that parents do not incorrectly get a notice of impending legal sanctions</a:t>
            </a:r>
          </a:p>
          <a:p>
            <a:r>
              <a:rPr lang="en-GB" dirty="0"/>
              <a:t>Help families to understand the range of education provision options and what might suit their child best</a:t>
            </a:r>
          </a:p>
          <a:p>
            <a:r>
              <a:rPr lang="en-GB" dirty="0"/>
              <a:t>Listen, respect and value parent/carers input to build a trusting and honest relationship</a:t>
            </a:r>
          </a:p>
          <a:p>
            <a:r>
              <a:rPr lang="en-GB" dirty="0"/>
              <a:t>Consider the parent/carers own perspective: what was their school history like, do they have ND traits themselves (as these are highly heritable) that impact on home life and keeping track of who needs to be where, when and with what. Are they being victimised or isolated by other parents/carers at the school because of their child’s differences?</a:t>
            </a:r>
          </a:p>
          <a:p>
            <a:endParaRPr lang="en-GB" dirty="0"/>
          </a:p>
        </p:txBody>
      </p:sp>
      <p:sp>
        <p:nvSpPr>
          <p:cNvPr id="4" name="Slide Number Placeholder 3"/>
          <p:cNvSpPr>
            <a:spLocks noGrp="1"/>
          </p:cNvSpPr>
          <p:nvPr>
            <p:ph type="sldNum" sz="quarter" idx="5"/>
          </p:nvPr>
        </p:nvSpPr>
        <p:spPr/>
        <p:txBody>
          <a:bodyPr/>
          <a:lstStyle/>
          <a:p>
            <a:fld id="{B5A6E6C7-7494-4CDD-839E-651FA268F2B9}" type="slidenum">
              <a:rPr lang="en-GB" smtClean="0"/>
              <a:t>18</a:t>
            </a:fld>
            <a:endParaRPr lang="en-GB"/>
          </a:p>
        </p:txBody>
      </p:sp>
    </p:spTree>
    <p:extLst>
      <p:ext uri="{BB962C8B-B14F-4D97-AF65-F5344CB8AC3E}">
        <p14:creationId xmlns:p14="http://schemas.microsoft.com/office/powerpoint/2010/main" val="877650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1F023E-B49B-4147-9A3C-D95595A80411}"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F2B91C-372F-4BB5-9D35-89EA2FC0FEA1}" type="slidenum">
              <a:rPr lang="en-GB" smtClean="0"/>
              <a:t>‹#›</a:t>
            </a:fld>
            <a:endParaRPr lang="en-GB"/>
          </a:p>
        </p:txBody>
      </p:sp>
    </p:spTree>
    <p:extLst>
      <p:ext uri="{BB962C8B-B14F-4D97-AF65-F5344CB8AC3E}">
        <p14:creationId xmlns:p14="http://schemas.microsoft.com/office/powerpoint/2010/main" val="4025763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1F023E-B49B-4147-9A3C-D95595A80411}"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F2B91C-372F-4BB5-9D35-89EA2FC0FEA1}" type="slidenum">
              <a:rPr lang="en-GB" smtClean="0"/>
              <a:t>‹#›</a:t>
            </a:fld>
            <a:endParaRPr lang="en-GB"/>
          </a:p>
        </p:txBody>
      </p:sp>
    </p:spTree>
    <p:extLst>
      <p:ext uri="{BB962C8B-B14F-4D97-AF65-F5344CB8AC3E}">
        <p14:creationId xmlns:p14="http://schemas.microsoft.com/office/powerpoint/2010/main" val="2132158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1F023E-B49B-4147-9A3C-D95595A80411}"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F2B91C-372F-4BB5-9D35-89EA2FC0FEA1}" type="slidenum">
              <a:rPr lang="en-GB" smtClean="0"/>
              <a:t>‹#›</a:t>
            </a:fld>
            <a:endParaRPr lang="en-GB"/>
          </a:p>
        </p:txBody>
      </p:sp>
    </p:spTree>
    <p:extLst>
      <p:ext uri="{BB962C8B-B14F-4D97-AF65-F5344CB8AC3E}">
        <p14:creationId xmlns:p14="http://schemas.microsoft.com/office/powerpoint/2010/main" val="2253407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1F023E-B49B-4147-9A3C-D95595A80411}"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F2B91C-372F-4BB5-9D35-89EA2FC0FEA1}" type="slidenum">
              <a:rPr lang="en-GB" smtClean="0"/>
              <a:t>‹#›</a:t>
            </a:fld>
            <a:endParaRPr lang="en-GB"/>
          </a:p>
        </p:txBody>
      </p:sp>
    </p:spTree>
    <p:extLst>
      <p:ext uri="{BB962C8B-B14F-4D97-AF65-F5344CB8AC3E}">
        <p14:creationId xmlns:p14="http://schemas.microsoft.com/office/powerpoint/2010/main" val="3442216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1F023E-B49B-4147-9A3C-D95595A80411}"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F2B91C-372F-4BB5-9D35-89EA2FC0FEA1}" type="slidenum">
              <a:rPr lang="en-GB" smtClean="0"/>
              <a:t>‹#›</a:t>
            </a:fld>
            <a:endParaRPr lang="en-GB"/>
          </a:p>
        </p:txBody>
      </p:sp>
    </p:spTree>
    <p:extLst>
      <p:ext uri="{BB962C8B-B14F-4D97-AF65-F5344CB8AC3E}">
        <p14:creationId xmlns:p14="http://schemas.microsoft.com/office/powerpoint/2010/main" val="278248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F023E-B49B-4147-9A3C-D95595A80411}" type="datetimeFigureOut">
              <a:rPr lang="en-GB" smtClean="0"/>
              <a:t>30/11/2023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F2B91C-372F-4BB5-9D35-89EA2FC0FEA1}" type="slidenum">
              <a:rPr lang="en-GB" smtClean="0"/>
              <a:t>‹#›</a:t>
            </a:fld>
            <a:endParaRPr lang="en-GB"/>
          </a:p>
        </p:txBody>
      </p:sp>
    </p:spTree>
    <p:extLst>
      <p:ext uri="{BB962C8B-B14F-4D97-AF65-F5344CB8AC3E}">
        <p14:creationId xmlns:p14="http://schemas.microsoft.com/office/powerpoint/2010/main" val="89630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1F023E-B49B-4147-9A3C-D95595A80411}" type="datetimeFigureOut">
              <a:rPr lang="en-GB" smtClean="0"/>
              <a:t>30/11/2023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F2B91C-372F-4BB5-9D35-89EA2FC0FEA1}" type="slidenum">
              <a:rPr lang="en-GB" smtClean="0"/>
              <a:t>‹#›</a:t>
            </a:fld>
            <a:endParaRPr lang="en-GB"/>
          </a:p>
        </p:txBody>
      </p:sp>
    </p:spTree>
    <p:extLst>
      <p:ext uri="{BB962C8B-B14F-4D97-AF65-F5344CB8AC3E}">
        <p14:creationId xmlns:p14="http://schemas.microsoft.com/office/powerpoint/2010/main" val="3774273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1F023E-B49B-4147-9A3C-D95595A80411}" type="datetimeFigureOut">
              <a:rPr lang="en-GB" smtClean="0"/>
              <a:t>30/11/2023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F2B91C-372F-4BB5-9D35-89EA2FC0FEA1}" type="slidenum">
              <a:rPr lang="en-GB" smtClean="0"/>
              <a:t>‹#›</a:t>
            </a:fld>
            <a:endParaRPr lang="en-GB"/>
          </a:p>
        </p:txBody>
      </p:sp>
    </p:spTree>
    <p:extLst>
      <p:ext uri="{BB962C8B-B14F-4D97-AF65-F5344CB8AC3E}">
        <p14:creationId xmlns:p14="http://schemas.microsoft.com/office/powerpoint/2010/main" val="450230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1F023E-B49B-4147-9A3C-D95595A80411}" type="datetimeFigureOut">
              <a:rPr lang="en-GB" smtClean="0"/>
              <a:t>30/11/2023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F2B91C-372F-4BB5-9D35-89EA2FC0FEA1}" type="slidenum">
              <a:rPr lang="en-GB" smtClean="0"/>
              <a:t>‹#›</a:t>
            </a:fld>
            <a:endParaRPr lang="en-GB"/>
          </a:p>
        </p:txBody>
      </p:sp>
    </p:spTree>
    <p:extLst>
      <p:ext uri="{BB962C8B-B14F-4D97-AF65-F5344CB8AC3E}">
        <p14:creationId xmlns:p14="http://schemas.microsoft.com/office/powerpoint/2010/main" val="222494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1F023E-B49B-4147-9A3C-D95595A80411}" type="datetimeFigureOut">
              <a:rPr lang="en-GB" smtClean="0"/>
              <a:t>30/11/2023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F2B91C-372F-4BB5-9D35-89EA2FC0FEA1}" type="slidenum">
              <a:rPr lang="en-GB" smtClean="0"/>
              <a:t>‹#›</a:t>
            </a:fld>
            <a:endParaRPr lang="en-GB"/>
          </a:p>
        </p:txBody>
      </p:sp>
    </p:spTree>
    <p:extLst>
      <p:ext uri="{BB962C8B-B14F-4D97-AF65-F5344CB8AC3E}">
        <p14:creationId xmlns:p14="http://schemas.microsoft.com/office/powerpoint/2010/main" val="57324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1F023E-B49B-4147-9A3C-D95595A80411}" type="datetimeFigureOut">
              <a:rPr lang="en-GB" smtClean="0"/>
              <a:t>30/11/2023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F2B91C-372F-4BB5-9D35-89EA2FC0FEA1}" type="slidenum">
              <a:rPr lang="en-GB" smtClean="0"/>
              <a:t>‹#›</a:t>
            </a:fld>
            <a:endParaRPr lang="en-GB"/>
          </a:p>
        </p:txBody>
      </p:sp>
    </p:spTree>
    <p:extLst>
      <p:ext uri="{BB962C8B-B14F-4D97-AF65-F5344CB8AC3E}">
        <p14:creationId xmlns:p14="http://schemas.microsoft.com/office/powerpoint/2010/main" val="3312980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1F023E-B49B-4147-9A3C-D95595A80411}" type="datetimeFigureOut">
              <a:rPr lang="en-GB" smtClean="0"/>
              <a:t>30/11/2023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F2B91C-372F-4BB5-9D35-89EA2FC0FEA1}" type="slidenum">
              <a:rPr lang="en-GB" smtClean="0"/>
              <a:t>‹#›</a:t>
            </a:fld>
            <a:endParaRPr lang="en-GB"/>
          </a:p>
        </p:txBody>
      </p:sp>
    </p:spTree>
    <p:extLst>
      <p:ext uri="{BB962C8B-B14F-4D97-AF65-F5344CB8AC3E}">
        <p14:creationId xmlns:p14="http://schemas.microsoft.com/office/powerpoint/2010/main" val="16428345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a.e.Russell@exeter.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toolsforschools.info/resources/"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mailto:J.Coombes@exeter.ac.uk"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notesSlide" Target="../notesSlides/notesSlide2.xml"/><Relationship Id="rId16" Type="http://schemas.openxmlformats.org/officeDocument/2006/relationships/image" Target="../media/image26.svg"/><Relationship Id="rId1" Type="http://schemas.openxmlformats.org/officeDocument/2006/relationships/slideLayout" Target="../slideLayouts/slideLayout2.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29.t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solidFill>
                  <a:schemeClr val="accent3"/>
                </a:solidFill>
              </a:rPr>
              <a:t>Attendance and neurodivergent students: tips for an inclusive school culture</a:t>
            </a:r>
          </a:p>
        </p:txBody>
      </p:sp>
      <p:sp>
        <p:nvSpPr>
          <p:cNvPr id="3" name="Subtitle 2"/>
          <p:cNvSpPr>
            <a:spLocks noGrp="1"/>
          </p:cNvSpPr>
          <p:nvPr>
            <p:ph type="subTitle" idx="1"/>
          </p:nvPr>
        </p:nvSpPr>
        <p:spPr>
          <a:xfrm>
            <a:off x="2806700" y="4848418"/>
            <a:ext cx="9144000" cy="1655762"/>
          </a:xfrm>
        </p:spPr>
        <p:txBody>
          <a:bodyPr>
            <a:normAutofit lnSpcReduction="10000"/>
          </a:bodyPr>
          <a:lstStyle/>
          <a:p>
            <a:pPr algn="r"/>
            <a:r>
              <a:rPr lang="en-GB" dirty="0">
                <a:solidFill>
                  <a:schemeClr val="accent3">
                    <a:lumMod val="40000"/>
                    <a:lumOff val="60000"/>
                  </a:schemeClr>
                </a:solidFill>
              </a:rPr>
              <a:t>Abby Russell</a:t>
            </a:r>
          </a:p>
          <a:p>
            <a:pPr algn="r"/>
            <a:r>
              <a:rPr lang="en-GB" dirty="0">
                <a:solidFill>
                  <a:schemeClr val="accent3">
                    <a:lumMod val="40000"/>
                    <a:lumOff val="60000"/>
                  </a:schemeClr>
                </a:solidFill>
              </a:rPr>
              <a:t>Senior Lecturer in Child and Adolescent Mental Health</a:t>
            </a:r>
          </a:p>
          <a:p>
            <a:pPr algn="r"/>
            <a:r>
              <a:rPr lang="en-GB" dirty="0">
                <a:solidFill>
                  <a:schemeClr val="accent3">
                    <a:lumMod val="40000"/>
                    <a:lumOff val="60000"/>
                  </a:schemeClr>
                </a:solidFill>
              </a:rPr>
              <a:t>University of Exeter Medical School</a:t>
            </a:r>
          </a:p>
          <a:p>
            <a:pPr algn="r"/>
            <a:r>
              <a:rPr lang="en-GB" dirty="0">
                <a:solidFill>
                  <a:schemeClr val="accent3">
                    <a:lumMod val="40000"/>
                    <a:lumOff val="60000"/>
                  </a:schemeClr>
                </a:solidFill>
                <a:hlinkClick r:id="rId2"/>
              </a:rPr>
              <a:t>a.e.russell@exeter.ac.uk</a:t>
            </a:r>
            <a:r>
              <a:rPr lang="en-GB" dirty="0">
                <a:solidFill>
                  <a:schemeClr val="accent3">
                    <a:lumMod val="40000"/>
                    <a:lumOff val="60000"/>
                  </a:schemeClr>
                </a:solidFill>
              </a:rPr>
              <a:t> @DrAbbyRussell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57" y="4570220"/>
            <a:ext cx="2926086" cy="1933960"/>
          </a:xfrm>
          <a:prstGeom prst="rect">
            <a:avLst/>
          </a:prstGeom>
        </p:spPr>
      </p:pic>
    </p:spTree>
    <p:extLst>
      <p:ext uri="{BB962C8B-B14F-4D97-AF65-F5344CB8AC3E}">
        <p14:creationId xmlns:p14="http://schemas.microsoft.com/office/powerpoint/2010/main" val="2852913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BE64C-1D2D-BE76-E87F-5068B5493384}"/>
              </a:ext>
            </a:extLst>
          </p:cNvPr>
          <p:cNvSpPr>
            <a:spLocks noGrp="1"/>
          </p:cNvSpPr>
          <p:nvPr>
            <p:ph type="title"/>
          </p:nvPr>
        </p:nvSpPr>
        <p:spPr/>
        <p:txBody>
          <a:bodyPr/>
          <a:lstStyle/>
          <a:p>
            <a:r>
              <a:rPr lang="en-GB" dirty="0"/>
              <a:t>Types of absence and neurodivergence</a:t>
            </a:r>
          </a:p>
        </p:txBody>
      </p:sp>
      <p:sp>
        <p:nvSpPr>
          <p:cNvPr id="3" name="Content Placeholder 2">
            <a:extLst>
              <a:ext uri="{FF2B5EF4-FFF2-40B4-BE49-F238E27FC236}">
                <a16:creationId xmlns:a16="http://schemas.microsoft.com/office/drawing/2014/main" id="{51EF9D52-1E53-BE8A-DF02-3C3DAF0C05BE}"/>
              </a:ext>
            </a:extLst>
          </p:cNvPr>
          <p:cNvSpPr>
            <a:spLocks noGrp="1"/>
          </p:cNvSpPr>
          <p:nvPr>
            <p:ph idx="1"/>
          </p:nvPr>
        </p:nvSpPr>
        <p:spPr/>
        <p:txBody>
          <a:bodyPr/>
          <a:lstStyle/>
          <a:p>
            <a:r>
              <a:rPr lang="en-GB" dirty="0">
                <a:solidFill>
                  <a:schemeClr val="accent1"/>
                </a:solidFill>
              </a:rPr>
              <a:t>Day to day/ad hoc</a:t>
            </a:r>
          </a:p>
          <a:p>
            <a:r>
              <a:rPr lang="en-GB" dirty="0">
                <a:solidFill>
                  <a:schemeClr val="accent1"/>
                </a:solidFill>
              </a:rPr>
              <a:t>Extended/prolonged absence</a:t>
            </a:r>
          </a:p>
          <a:p>
            <a:r>
              <a:rPr lang="en-GB" dirty="0">
                <a:solidFill>
                  <a:schemeClr val="accent1"/>
                </a:solidFill>
              </a:rPr>
              <a:t>School refusal</a:t>
            </a:r>
          </a:p>
          <a:p>
            <a:r>
              <a:rPr lang="en-GB" dirty="0">
                <a:solidFill>
                  <a:schemeClr val="accent1"/>
                </a:solidFill>
              </a:rPr>
              <a:t>Temporary or fixed term exclusions</a:t>
            </a:r>
          </a:p>
          <a:p>
            <a:r>
              <a:rPr lang="en-GB" dirty="0">
                <a:solidFill>
                  <a:schemeClr val="accent1"/>
                </a:solidFill>
              </a:rPr>
              <a:t>Permanent exclusions and moving school</a:t>
            </a:r>
          </a:p>
          <a:p>
            <a:endParaRPr lang="en-GB" dirty="0"/>
          </a:p>
        </p:txBody>
      </p:sp>
    </p:spTree>
    <p:extLst>
      <p:ext uri="{BB962C8B-B14F-4D97-AF65-F5344CB8AC3E}">
        <p14:creationId xmlns:p14="http://schemas.microsoft.com/office/powerpoint/2010/main" val="650578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120E-7B9F-7BF5-EC2A-3B47D0E990C9}"/>
              </a:ext>
            </a:extLst>
          </p:cNvPr>
          <p:cNvSpPr>
            <a:spLocks noGrp="1"/>
          </p:cNvSpPr>
          <p:nvPr>
            <p:ph type="title"/>
          </p:nvPr>
        </p:nvSpPr>
        <p:spPr>
          <a:xfrm>
            <a:off x="3243470" y="2766218"/>
            <a:ext cx="10515600" cy="1325563"/>
          </a:xfrm>
        </p:spPr>
        <p:txBody>
          <a:bodyPr/>
          <a:lstStyle/>
          <a:p>
            <a:r>
              <a:rPr lang="en-GB" dirty="0"/>
              <a:t>The school environment</a:t>
            </a:r>
          </a:p>
        </p:txBody>
      </p:sp>
    </p:spTree>
    <p:extLst>
      <p:ext uri="{BB962C8B-B14F-4D97-AF65-F5344CB8AC3E}">
        <p14:creationId xmlns:p14="http://schemas.microsoft.com/office/powerpoint/2010/main" val="2719691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365748" y="2265760"/>
            <a:ext cx="819151" cy="7933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Delay 4"/>
          <p:cNvSpPr/>
          <p:nvPr/>
        </p:nvSpPr>
        <p:spPr>
          <a:xfrm rot="16200000">
            <a:off x="5083969" y="3226594"/>
            <a:ext cx="1382711" cy="1047749"/>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3903660" y="1682750"/>
            <a:ext cx="3606799" cy="32766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3606798" y="1334294"/>
            <a:ext cx="4241801" cy="3973512"/>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3213097" y="940197"/>
            <a:ext cx="5029202" cy="4761706"/>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p:nvPr/>
        </p:nvCxnSpPr>
        <p:spPr>
          <a:xfrm flipH="1">
            <a:off x="7429500" y="1486694"/>
            <a:ext cx="1612900" cy="1040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854950" y="1638300"/>
            <a:ext cx="1168399" cy="15617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8267700" y="1727200"/>
            <a:ext cx="825499" cy="21943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093199" y="1004987"/>
            <a:ext cx="2619377" cy="1200329"/>
          </a:xfrm>
          <a:prstGeom prst="rect">
            <a:avLst/>
          </a:prstGeom>
          <a:noFill/>
        </p:spPr>
        <p:txBody>
          <a:bodyPr wrap="square" rtlCol="0">
            <a:spAutoFit/>
          </a:bodyPr>
          <a:lstStyle/>
          <a:p>
            <a:r>
              <a:rPr lang="en-GB" sz="2400" dirty="0"/>
              <a:t>Schools are “complex systems”</a:t>
            </a:r>
          </a:p>
          <a:p>
            <a:endParaRPr lang="en-GB" sz="2400" dirty="0"/>
          </a:p>
        </p:txBody>
      </p:sp>
      <p:sp>
        <p:nvSpPr>
          <p:cNvPr id="18" name="TextBox 17"/>
          <p:cNvSpPr txBox="1"/>
          <p:nvPr/>
        </p:nvSpPr>
        <p:spPr>
          <a:xfrm>
            <a:off x="180975" y="1064726"/>
            <a:ext cx="3752847" cy="923330"/>
          </a:xfrm>
          <a:prstGeom prst="rect">
            <a:avLst/>
          </a:prstGeom>
          <a:noFill/>
        </p:spPr>
        <p:txBody>
          <a:bodyPr wrap="square" rtlCol="0">
            <a:spAutoFit/>
          </a:bodyPr>
          <a:lstStyle/>
          <a:p>
            <a:r>
              <a:rPr lang="en-GB" b="1" dirty="0">
                <a:solidFill>
                  <a:schemeClr val="accent6"/>
                </a:solidFill>
              </a:rPr>
              <a:t>Physical environment</a:t>
            </a:r>
          </a:p>
          <a:p>
            <a:r>
              <a:rPr lang="en-GB" dirty="0">
                <a:solidFill>
                  <a:schemeClr val="accent6"/>
                </a:solidFill>
              </a:rPr>
              <a:t>Classroom, hallways, lunch area, play areas, gym/PE hall, toilets</a:t>
            </a:r>
          </a:p>
        </p:txBody>
      </p:sp>
      <p:sp>
        <p:nvSpPr>
          <p:cNvPr id="19" name="TextBox 18"/>
          <p:cNvSpPr txBox="1"/>
          <p:nvPr/>
        </p:nvSpPr>
        <p:spPr>
          <a:xfrm>
            <a:off x="180974" y="4493329"/>
            <a:ext cx="3752847" cy="1477328"/>
          </a:xfrm>
          <a:prstGeom prst="rect">
            <a:avLst/>
          </a:prstGeom>
          <a:noFill/>
        </p:spPr>
        <p:txBody>
          <a:bodyPr wrap="square" rtlCol="0">
            <a:spAutoFit/>
          </a:bodyPr>
          <a:lstStyle/>
          <a:p>
            <a:r>
              <a:rPr lang="en-GB" b="1" dirty="0">
                <a:solidFill>
                  <a:schemeClr val="accent2"/>
                </a:solidFill>
              </a:rPr>
              <a:t>Interpersonal environment</a:t>
            </a:r>
          </a:p>
          <a:p>
            <a:r>
              <a:rPr lang="en-GB" dirty="0">
                <a:solidFill>
                  <a:schemeClr val="accent2"/>
                </a:solidFill>
              </a:rPr>
              <a:t>Staff (teachers, TAs, leadership team, mealtime assistants, playground supervisors, administrative staff), </a:t>
            </a:r>
            <a:r>
              <a:rPr lang="en-GB" u="sng" dirty="0">
                <a:solidFill>
                  <a:schemeClr val="accent2"/>
                </a:solidFill>
              </a:rPr>
              <a:t>other parents</a:t>
            </a:r>
          </a:p>
        </p:txBody>
      </p:sp>
      <p:sp>
        <p:nvSpPr>
          <p:cNvPr id="20" name="TextBox 19"/>
          <p:cNvSpPr txBox="1"/>
          <p:nvPr/>
        </p:nvSpPr>
        <p:spPr>
          <a:xfrm>
            <a:off x="8229598" y="4631829"/>
            <a:ext cx="3752847" cy="1200329"/>
          </a:xfrm>
          <a:prstGeom prst="rect">
            <a:avLst/>
          </a:prstGeom>
          <a:noFill/>
        </p:spPr>
        <p:txBody>
          <a:bodyPr wrap="square" rtlCol="0">
            <a:spAutoFit/>
          </a:bodyPr>
          <a:lstStyle/>
          <a:p>
            <a:r>
              <a:rPr lang="en-GB" dirty="0">
                <a:solidFill>
                  <a:schemeClr val="accent4"/>
                </a:solidFill>
              </a:rPr>
              <a:t>Expectations of the student</a:t>
            </a:r>
          </a:p>
          <a:p>
            <a:r>
              <a:rPr lang="en-GB" dirty="0">
                <a:solidFill>
                  <a:schemeClr val="accent4"/>
                </a:solidFill>
              </a:rPr>
              <a:t>Communication (verbal and non-verbal behaviour), attendance, achievement</a:t>
            </a:r>
          </a:p>
        </p:txBody>
      </p:sp>
      <p:sp>
        <p:nvSpPr>
          <p:cNvPr id="21" name="Oval 20"/>
          <p:cNvSpPr/>
          <p:nvPr/>
        </p:nvSpPr>
        <p:spPr>
          <a:xfrm>
            <a:off x="4181474" y="1890058"/>
            <a:ext cx="3092447" cy="2861984"/>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Arrow Connector 24"/>
          <p:cNvCxnSpPr/>
          <p:nvPr/>
        </p:nvCxnSpPr>
        <p:spPr>
          <a:xfrm flipH="1">
            <a:off x="5775323" y="1020961"/>
            <a:ext cx="146053" cy="113877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6121396" y="1609101"/>
            <a:ext cx="387354" cy="55063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6315073" y="2042334"/>
            <a:ext cx="466729" cy="31345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6432551" y="2456711"/>
            <a:ext cx="411163" cy="705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9018583" y="2098883"/>
            <a:ext cx="2963862" cy="2123658"/>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4400" dirty="0">
                <a:solidFill>
                  <a:schemeClr val="tx1"/>
                </a:solidFill>
              </a:rPr>
              <a:t>Change the system, not the student</a:t>
            </a:r>
          </a:p>
        </p:txBody>
      </p:sp>
    </p:spTree>
    <p:extLst>
      <p:ext uri="{BB962C8B-B14F-4D97-AF65-F5344CB8AC3E}">
        <p14:creationId xmlns:p14="http://schemas.microsoft.com/office/powerpoint/2010/main" val="229035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can change the system?</a:t>
            </a:r>
          </a:p>
        </p:txBody>
      </p:sp>
      <p:sp>
        <p:nvSpPr>
          <p:cNvPr id="4" name="Oval 3"/>
          <p:cNvSpPr/>
          <p:nvPr/>
        </p:nvSpPr>
        <p:spPr>
          <a:xfrm>
            <a:off x="5302248" y="2862660"/>
            <a:ext cx="819151" cy="7933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Delay 4"/>
          <p:cNvSpPr/>
          <p:nvPr/>
        </p:nvSpPr>
        <p:spPr>
          <a:xfrm rot="16200000">
            <a:off x="5020469" y="3823494"/>
            <a:ext cx="1382711" cy="1047749"/>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3840160" y="2279650"/>
            <a:ext cx="3606799" cy="32766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3543298" y="1931194"/>
            <a:ext cx="4241801" cy="3973512"/>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3149597" y="1537097"/>
            <a:ext cx="5029202" cy="4761706"/>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4117974" y="2486958"/>
            <a:ext cx="3092447" cy="2861984"/>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p:nvPr/>
        </p:nvCxnSpPr>
        <p:spPr>
          <a:xfrm flipH="1">
            <a:off x="5711823" y="1617861"/>
            <a:ext cx="146053" cy="113877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057896" y="2206001"/>
            <a:ext cx="387354" cy="55063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251573" y="2639234"/>
            <a:ext cx="466729" cy="31345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369051" y="3053611"/>
            <a:ext cx="411163" cy="705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756440" y="1537097"/>
            <a:ext cx="550447" cy="414925"/>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lowchart: Delay 14"/>
          <p:cNvSpPr/>
          <p:nvPr/>
        </p:nvSpPr>
        <p:spPr>
          <a:xfrm rot="16200000">
            <a:off x="670082" y="1961574"/>
            <a:ext cx="723161" cy="704058"/>
          </a:xfrm>
          <a:prstGeom prst="flowChartDelay">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1556559" y="1537097"/>
            <a:ext cx="550447" cy="414925"/>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lowchart: Delay 16"/>
          <p:cNvSpPr/>
          <p:nvPr/>
        </p:nvSpPr>
        <p:spPr>
          <a:xfrm rot="16200000">
            <a:off x="1470201" y="1961574"/>
            <a:ext cx="723161" cy="704058"/>
          </a:xfrm>
          <a:prstGeom prst="flowChartDelay">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2382254" y="1537097"/>
            <a:ext cx="550447" cy="414925"/>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lowchart: Delay 18"/>
          <p:cNvSpPr/>
          <p:nvPr/>
        </p:nvSpPr>
        <p:spPr>
          <a:xfrm rot="16200000">
            <a:off x="2295896" y="1961574"/>
            <a:ext cx="723161" cy="704058"/>
          </a:xfrm>
          <a:prstGeom prst="flowChartDelay">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3194428" y="1537097"/>
            <a:ext cx="550447" cy="414925"/>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lowchart: Delay 20"/>
          <p:cNvSpPr/>
          <p:nvPr/>
        </p:nvSpPr>
        <p:spPr>
          <a:xfrm rot="16200000">
            <a:off x="3108070" y="1961574"/>
            <a:ext cx="723161" cy="704058"/>
          </a:xfrm>
          <a:prstGeom prst="flowChartDelay">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580142" y="2735785"/>
            <a:ext cx="3289887" cy="1200329"/>
          </a:xfrm>
          <a:prstGeom prst="rect">
            <a:avLst/>
          </a:prstGeom>
          <a:noFill/>
        </p:spPr>
        <p:txBody>
          <a:bodyPr wrap="square" rtlCol="0">
            <a:spAutoFit/>
          </a:bodyPr>
          <a:lstStyle/>
          <a:p>
            <a:r>
              <a:rPr lang="en-GB" sz="2400" dirty="0"/>
              <a:t>Senior leadership (/management) teams</a:t>
            </a:r>
          </a:p>
          <a:p>
            <a:endParaRPr lang="en-GB" sz="2400" dirty="0"/>
          </a:p>
        </p:txBody>
      </p:sp>
      <p:sp>
        <p:nvSpPr>
          <p:cNvPr id="23" name="TextBox 22"/>
          <p:cNvSpPr txBox="1"/>
          <p:nvPr/>
        </p:nvSpPr>
        <p:spPr>
          <a:xfrm>
            <a:off x="8631233" y="3113462"/>
            <a:ext cx="3289887" cy="3785652"/>
          </a:xfrm>
          <a:prstGeom prst="rect">
            <a:avLst/>
          </a:prstGeom>
          <a:noFill/>
        </p:spPr>
        <p:txBody>
          <a:bodyPr wrap="square" rtlCol="0">
            <a:spAutoFit/>
          </a:bodyPr>
          <a:lstStyle/>
          <a:p>
            <a:r>
              <a:rPr lang="en-GB" sz="2400" dirty="0"/>
              <a:t>Set the school culture</a:t>
            </a:r>
          </a:p>
          <a:p>
            <a:endParaRPr lang="en-GB" sz="2400" dirty="0"/>
          </a:p>
          <a:p>
            <a:endParaRPr lang="en-GB" sz="2400" dirty="0"/>
          </a:p>
          <a:p>
            <a:r>
              <a:rPr lang="en-GB" sz="2400" dirty="0"/>
              <a:t>Lead by example</a:t>
            </a:r>
          </a:p>
          <a:p>
            <a:endParaRPr lang="en-GB" sz="2400" dirty="0"/>
          </a:p>
          <a:p>
            <a:endParaRPr lang="en-GB" sz="2400" dirty="0"/>
          </a:p>
          <a:p>
            <a:r>
              <a:rPr lang="en-GB" sz="2400" dirty="0"/>
              <a:t>Respond to change and differing needs of students</a:t>
            </a:r>
          </a:p>
          <a:p>
            <a:endParaRPr lang="en-GB" sz="2400" dirty="0"/>
          </a:p>
        </p:txBody>
      </p:sp>
      <p:sp>
        <p:nvSpPr>
          <p:cNvPr id="24" name="TextBox 23"/>
          <p:cNvSpPr txBox="1"/>
          <p:nvPr/>
        </p:nvSpPr>
        <p:spPr>
          <a:xfrm>
            <a:off x="8338578" y="427461"/>
            <a:ext cx="3367299" cy="2308324"/>
          </a:xfrm>
          <a:prstGeom prst="rect">
            <a:avLst/>
          </a:prstGeom>
          <a:noFill/>
          <a:ln>
            <a:solidFill>
              <a:schemeClr val="accent3"/>
            </a:solidFill>
          </a:ln>
        </p:spPr>
        <p:txBody>
          <a:bodyPr wrap="square" rtlCol="0">
            <a:spAutoFit/>
          </a:bodyPr>
          <a:lstStyle/>
          <a:p>
            <a:r>
              <a:rPr lang="en-GB" sz="3600" dirty="0"/>
              <a:t>Senior leadership need to be </a:t>
            </a:r>
            <a:r>
              <a:rPr lang="en-GB" sz="3600" b="1" dirty="0"/>
              <a:t>flexible and responsive</a:t>
            </a:r>
          </a:p>
        </p:txBody>
      </p:sp>
    </p:spTree>
    <p:extLst>
      <p:ext uri="{BB962C8B-B14F-4D97-AF65-F5344CB8AC3E}">
        <p14:creationId xmlns:p14="http://schemas.microsoft.com/office/powerpoint/2010/main" val="88707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0019"/>
            <a:ext cx="10515600" cy="1325563"/>
          </a:xfrm>
        </p:spPr>
        <p:txBody>
          <a:bodyPr>
            <a:normAutofit fontScale="90000"/>
          </a:bodyPr>
          <a:lstStyle/>
          <a:p>
            <a:r>
              <a:rPr lang="en-GB" dirty="0"/>
              <a:t>Practical steps and adaptations for whole-school change</a:t>
            </a:r>
            <a:br>
              <a:rPr lang="en-GB" dirty="0"/>
            </a:br>
            <a:r>
              <a:rPr lang="en-GB" dirty="0"/>
              <a:t>             </a:t>
            </a:r>
          </a:p>
        </p:txBody>
      </p:sp>
      <p:sp>
        <p:nvSpPr>
          <p:cNvPr id="4" name="Round Diagonal Corner Rectangle 3"/>
          <p:cNvSpPr/>
          <p:nvPr/>
        </p:nvSpPr>
        <p:spPr>
          <a:xfrm>
            <a:off x="361594" y="1895582"/>
            <a:ext cx="3517900" cy="8509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Flexible arrival/departure times</a:t>
            </a:r>
          </a:p>
        </p:txBody>
      </p:sp>
      <p:sp>
        <p:nvSpPr>
          <p:cNvPr id="5" name="Round Diagonal Corner Rectangle 4"/>
          <p:cNvSpPr/>
          <p:nvPr/>
        </p:nvSpPr>
        <p:spPr>
          <a:xfrm>
            <a:off x="361594" y="3013976"/>
            <a:ext cx="3517900" cy="850900"/>
          </a:xfrm>
          <a:prstGeom prst="round2Diag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 dedicated chill out spaces (support self-regulation)</a:t>
            </a:r>
          </a:p>
        </p:txBody>
      </p:sp>
      <p:sp>
        <p:nvSpPr>
          <p:cNvPr id="6" name="Round Diagonal Corner Rectangle 5"/>
          <p:cNvSpPr/>
          <p:nvPr/>
        </p:nvSpPr>
        <p:spPr>
          <a:xfrm>
            <a:off x="361594" y="4238732"/>
            <a:ext cx="3517900" cy="850900"/>
          </a:xfrm>
          <a:prstGeom prst="round2Diag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Reduce use of isolation and exclusion</a:t>
            </a:r>
          </a:p>
        </p:txBody>
      </p:sp>
      <p:sp>
        <p:nvSpPr>
          <p:cNvPr id="7" name="Round Diagonal Corner Rectangle 6"/>
          <p:cNvSpPr/>
          <p:nvPr/>
        </p:nvSpPr>
        <p:spPr>
          <a:xfrm>
            <a:off x="4527194" y="1895582"/>
            <a:ext cx="3517900" cy="850900"/>
          </a:xfrm>
          <a:prstGeom prst="round2Diag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Considering and supporting staff wellbeing</a:t>
            </a:r>
          </a:p>
        </p:txBody>
      </p:sp>
      <p:sp>
        <p:nvSpPr>
          <p:cNvPr id="8" name="Round Diagonal Corner Rectangle 7"/>
          <p:cNvSpPr/>
          <p:nvPr/>
        </p:nvSpPr>
        <p:spPr>
          <a:xfrm>
            <a:off x="4527194" y="3013976"/>
            <a:ext cx="3517900" cy="8509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Training all adults in system: mental health &amp; </a:t>
            </a:r>
            <a:r>
              <a:rPr lang="en-GB" dirty="0" err="1"/>
              <a:t>neurodivergence</a:t>
            </a:r>
            <a:r>
              <a:rPr lang="en-GB" dirty="0"/>
              <a:t> inclusive practices</a:t>
            </a:r>
          </a:p>
        </p:txBody>
      </p:sp>
      <p:sp>
        <p:nvSpPr>
          <p:cNvPr id="9" name="Round Diagonal Corner Rectangle 8"/>
          <p:cNvSpPr/>
          <p:nvPr/>
        </p:nvSpPr>
        <p:spPr>
          <a:xfrm>
            <a:off x="4438294" y="4204601"/>
            <a:ext cx="3517900" cy="850900"/>
          </a:xfrm>
          <a:prstGeom prst="round2Diag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Assemblies and whole-school activities that celebrate individual differences</a:t>
            </a:r>
          </a:p>
        </p:txBody>
      </p:sp>
      <p:sp>
        <p:nvSpPr>
          <p:cNvPr id="10" name="Round Diagonal Corner Rectangle 9"/>
          <p:cNvSpPr/>
          <p:nvPr/>
        </p:nvSpPr>
        <p:spPr>
          <a:xfrm>
            <a:off x="4438294" y="5370620"/>
            <a:ext cx="3517900" cy="8509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Posters in staff areas to raise awareness of unconventional ways of communication</a:t>
            </a:r>
          </a:p>
        </p:txBody>
      </p:sp>
      <p:sp>
        <p:nvSpPr>
          <p:cNvPr id="11" name="Round Diagonal Corner Rectangle 10"/>
          <p:cNvSpPr/>
          <p:nvPr/>
        </p:nvSpPr>
        <p:spPr>
          <a:xfrm>
            <a:off x="8502294" y="1895582"/>
            <a:ext cx="3517900" cy="8509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Sign up to neurodiversity and mental health training and events</a:t>
            </a:r>
          </a:p>
        </p:txBody>
      </p:sp>
      <p:sp>
        <p:nvSpPr>
          <p:cNvPr id="12" name="Round Diagonal Corner Rectangle 11"/>
          <p:cNvSpPr/>
          <p:nvPr/>
        </p:nvSpPr>
        <p:spPr>
          <a:xfrm>
            <a:off x="8502294" y="3013976"/>
            <a:ext cx="3517900" cy="850900"/>
          </a:xfrm>
          <a:prstGeom prst="round2Diag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School rules that are clear about acknowledging and valuing individual difference</a:t>
            </a:r>
          </a:p>
        </p:txBody>
      </p:sp>
      <p:sp>
        <p:nvSpPr>
          <p:cNvPr id="13" name="Round Diagonal Corner Rectangle 12"/>
          <p:cNvSpPr/>
          <p:nvPr/>
        </p:nvSpPr>
        <p:spPr>
          <a:xfrm>
            <a:off x="8502294" y="4204601"/>
            <a:ext cx="3517900" cy="850900"/>
          </a:xfrm>
          <a:prstGeom prst="round2Diag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Support staff to keep students in the classroom as much as possible</a:t>
            </a:r>
          </a:p>
        </p:txBody>
      </p:sp>
      <p:sp>
        <p:nvSpPr>
          <p:cNvPr id="3" name="Round Diagonal Corner Rectangle 3">
            <a:extLst>
              <a:ext uri="{FF2B5EF4-FFF2-40B4-BE49-F238E27FC236}">
                <a16:creationId xmlns:a16="http://schemas.microsoft.com/office/drawing/2014/main" id="{AC166C7E-C764-89F0-9F86-0CD51339D974}"/>
              </a:ext>
            </a:extLst>
          </p:cNvPr>
          <p:cNvSpPr/>
          <p:nvPr/>
        </p:nvSpPr>
        <p:spPr>
          <a:xfrm>
            <a:off x="361594" y="5370620"/>
            <a:ext cx="3517900" cy="850900"/>
          </a:xfrm>
          <a:prstGeom prst="round2Diag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Anti-bullying programmes and changes to physical environment</a:t>
            </a:r>
          </a:p>
        </p:txBody>
      </p:sp>
      <p:sp>
        <p:nvSpPr>
          <p:cNvPr id="14" name="TextBox 13">
            <a:extLst>
              <a:ext uri="{FF2B5EF4-FFF2-40B4-BE49-F238E27FC236}">
                <a16:creationId xmlns:a16="http://schemas.microsoft.com/office/drawing/2014/main" id="{90A5656F-A922-F2C3-26D2-B8E7E6F2A327}"/>
              </a:ext>
            </a:extLst>
          </p:cNvPr>
          <p:cNvSpPr txBox="1"/>
          <p:nvPr/>
        </p:nvSpPr>
        <p:spPr>
          <a:xfrm>
            <a:off x="6096000" y="6190454"/>
            <a:ext cx="6096000" cy="646331"/>
          </a:xfrm>
          <a:prstGeom prst="rect">
            <a:avLst/>
          </a:prstGeom>
          <a:noFill/>
        </p:spPr>
        <p:txBody>
          <a:bodyPr wrap="square">
            <a:spAutoFit/>
          </a:bodyPr>
          <a:lstStyle/>
          <a:p>
            <a:pPr algn="ctr"/>
            <a:r>
              <a:rPr lang="en-GB" dirty="0"/>
              <a:t>Resources, strategies and instructions that could be adapted: https://www.toolsforschools.info</a:t>
            </a:r>
          </a:p>
        </p:txBody>
      </p:sp>
    </p:spTree>
    <p:extLst>
      <p:ext uri="{BB962C8B-B14F-4D97-AF65-F5344CB8AC3E}">
        <p14:creationId xmlns:p14="http://schemas.microsoft.com/office/powerpoint/2010/main" val="387400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422400" y="352834"/>
            <a:ext cx="8897937" cy="6246403"/>
          </a:xfrm>
          <a:prstGeom prst="rect">
            <a:avLst/>
          </a:prstGeom>
        </p:spPr>
      </p:pic>
      <p:sp>
        <p:nvSpPr>
          <p:cNvPr id="3" name="TextBox 2">
            <a:extLst>
              <a:ext uri="{FF2B5EF4-FFF2-40B4-BE49-F238E27FC236}">
                <a16:creationId xmlns:a16="http://schemas.microsoft.com/office/drawing/2014/main" id="{4C84AC06-421F-5654-145E-D9D26ABEBEF7}"/>
              </a:ext>
            </a:extLst>
          </p:cNvPr>
          <p:cNvSpPr txBox="1"/>
          <p:nvPr/>
        </p:nvSpPr>
        <p:spPr>
          <a:xfrm>
            <a:off x="493159" y="6506790"/>
            <a:ext cx="11517331" cy="369332"/>
          </a:xfrm>
          <a:prstGeom prst="rect">
            <a:avLst/>
          </a:prstGeom>
          <a:noFill/>
        </p:spPr>
        <p:txBody>
          <a:bodyPr wrap="square">
            <a:spAutoFit/>
          </a:bodyPr>
          <a:lstStyle/>
          <a:p>
            <a:r>
              <a:rPr lang="en-GB" dirty="0">
                <a:hlinkClick r:id="rId3"/>
              </a:rPr>
              <a:t>http://www.toolsforschools.info/resources/</a:t>
            </a:r>
            <a:r>
              <a:rPr lang="en-GB" dirty="0"/>
              <a:t> - Whole School Inclusion Challenge- list of resources as PDF downloads</a:t>
            </a:r>
          </a:p>
        </p:txBody>
      </p:sp>
    </p:spTree>
    <p:extLst>
      <p:ext uri="{BB962C8B-B14F-4D97-AF65-F5344CB8AC3E}">
        <p14:creationId xmlns:p14="http://schemas.microsoft.com/office/powerpoint/2010/main" val="1730862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743C6-6FF7-75FB-918E-7C3C64E969F5}"/>
              </a:ext>
            </a:extLst>
          </p:cNvPr>
          <p:cNvSpPr>
            <a:spLocks noGrp="1"/>
          </p:cNvSpPr>
          <p:nvPr>
            <p:ph type="title"/>
          </p:nvPr>
        </p:nvSpPr>
        <p:spPr/>
        <p:txBody>
          <a:bodyPr/>
          <a:lstStyle/>
          <a:p>
            <a:r>
              <a:rPr lang="en-GB" dirty="0"/>
              <a:t>Framework for understanding and addressing attendance problems</a:t>
            </a:r>
          </a:p>
        </p:txBody>
      </p:sp>
      <p:sp>
        <p:nvSpPr>
          <p:cNvPr id="3" name="Content Placeholder 2">
            <a:extLst>
              <a:ext uri="{FF2B5EF4-FFF2-40B4-BE49-F238E27FC236}">
                <a16:creationId xmlns:a16="http://schemas.microsoft.com/office/drawing/2014/main" id="{37AC4C99-AE9E-7FC5-828C-40BD3AA14A98}"/>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560AFDAE-064F-B3E8-5D4F-3E613CCC242F}"/>
              </a:ext>
            </a:extLst>
          </p:cNvPr>
          <p:cNvSpPr/>
          <p:nvPr/>
        </p:nvSpPr>
        <p:spPr>
          <a:xfrm>
            <a:off x="1719470" y="2037522"/>
            <a:ext cx="2872409" cy="14709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Establish a team</a:t>
            </a:r>
          </a:p>
        </p:txBody>
      </p:sp>
      <p:sp>
        <p:nvSpPr>
          <p:cNvPr id="5" name="Rectangle: Rounded Corners 4">
            <a:extLst>
              <a:ext uri="{FF2B5EF4-FFF2-40B4-BE49-F238E27FC236}">
                <a16:creationId xmlns:a16="http://schemas.microsoft.com/office/drawing/2014/main" id="{D703C4C4-4371-6C97-6650-06C823D84D07}"/>
              </a:ext>
            </a:extLst>
          </p:cNvPr>
          <p:cNvSpPr/>
          <p:nvPr/>
        </p:nvSpPr>
        <p:spPr>
          <a:xfrm>
            <a:off x="5350566" y="2037521"/>
            <a:ext cx="2872409" cy="1470991"/>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dirty="0"/>
              <a:t>Identify what function being absent is serving (and for who)</a:t>
            </a:r>
          </a:p>
        </p:txBody>
      </p:sp>
      <p:sp>
        <p:nvSpPr>
          <p:cNvPr id="6" name="Rectangle: Rounded Corners 5">
            <a:extLst>
              <a:ext uri="{FF2B5EF4-FFF2-40B4-BE49-F238E27FC236}">
                <a16:creationId xmlns:a16="http://schemas.microsoft.com/office/drawing/2014/main" id="{3D0BBA63-DA60-E95C-91EC-7C119D382AD5}"/>
              </a:ext>
            </a:extLst>
          </p:cNvPr>
          <p:cNvSpPr/>
          <p:nvPr/>
        </p:nvSpPr>
        <p:spPr>
          <a:xfrm>
            <a:off x="3801718" y="3913429"/>
            <a:ext cx="2872409" cy="1470991"/>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dirty="0"/>
              <a:t>Plan and implement flexibility, accommodations or structured support</a:t>
            </a:r>
          </a:p>
        </p:txBody>
      </p:sp>
      <p:sp>
        <p:nvSpPr>
          <p:cNvPr id="7" name="Rectangle: Rounded Corners 6">
            <a:extLst>
              <a:ext uri="{FF2B5EF4-FFF2-40B4-BE49-F238E27FC236}">
                <a16:creationId xmlns:a16="http://schemas.microsoft.com/office/drawing/2014/main" id="{BE92B07A-464A-EC4F-CE82-D872BB2D90BA}"/>
              </a:ext>
            </a:extLst>
          </p:cNvPr>
          <p:cNvSpPr/>
          <p:nvPr/>
        </p:nvSpPr>
        <p:spPr>
          <a:xfrm>
            <a:off x="7252253" y="3913429"/>
            <a:ext cx="2872409" cy="1470991"/>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dirty="0"/>
              <a:t>Monitor, review and update</a:t>
            </a:r>
          </a:p>
        </p:txBody>
      </p:sp>
    </p:spTree>
    <p:extLst>
      <p:ext uri="{BB962C8B-B14F-4D97-AF65-F5344CB8AC3E}">
        <p14:creationId xmlns:p14="http://schemas.microsoft.com/office/powerpoint/2010/main" val="4069379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A61BF-89B4-C058-965E-E4D2C560F062}"/>
              </a:ext>
            </a:extLst>
          </p:cNvPr>
          <p:cNvSpPr>
            <a:spLocks noGrp="1"/>
          </p:cNvSpPr>
          <p:nvPr>
            <p:ph type="title"/>
          </p:nvPr>
        </p:nvSpPr>
        <p:spPr/>
        <p:txBody>
          <a:bodyPr/>
          <a:lstStyle/>
          <a:p>
            <a:r>
              <a:rPr lang="en-GB" dirty="0"/>
              <a:t>Working with individual students</a:t>
            </a:r>
          </a:p>
        </p:txBody>
      </p:sp>
      <p:sp>
        <p:nvSpPr>
          <p:cNvPr id="4" name="Rectangle: Diagonal Corners Rounded 3">
            <a:extLst>
              <a:ext uri="{FF2B5EF4-FFF2-40B4-BE49-F238E27FC236}">
                <a16:creationId xmlns:a16="http://schemas.microsoft.com/office/drawing/2014/main" id="{A8F482D3-9D9F-3C2A-32A6-317248CAF3B7}"/>
              </a:ext>
            </a:extLst>
          </p:cNvPr>
          <p:cNvSpPr/>
          <p:nvPr/>
        </p:nvSpPr>
        <p:spPr>
          <a:xfrm>
            <a:off x="838200" y="1690688"/>
            <a:ext cx="3306417" cy="1325563"/>
          </a:xfrm>
          <a:prstGeom prst="round2Diag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What is the students’ education (hi)story?</a:t>
            </a:r>
          </a:p>
        </p:txBody>
      </p:sp>
      <p:sp>
        <p:nvSpPr>
          <p:cNvPr id="5" name="Rectangle: Diagonal Corners Rounded 4">
            <a:extLst>
              <a:ext uri="{FF2B5EF4-FFF2-40B4-BE49-F238E27FC236}">
                <a16:creationId xmlns:a16="http://schemas.microsoft.com/office/drawing/2014/main" id="{064E8446-54EE-731B-2ACA-F0B97EB3618B}"/>
              </a:ext>
            </a:extLst>
          </p:cNvPr>
          <p:cNvSpPr/>
          <p:nvPr/>
        </p:nvSpPr>
        <p:spPr>
          <a:xfrm>
            <a:off x="5105400" y="1690687"/>
            <a:ext cx="3306417" cy="1325563"/>
          </a:xfrm>
          <a:prstGeom prst="round2Diag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Know the student better (strengths, interests, communication)</a:t>
            </a:r>
          </a:p>
        </p:txBody>
      </p:sp>
      <p:sp>
        <p:nvSpPr>
          <p:cNvPr id="6" name="Rectangle: Diagonal Corners Rounded 5">
            <a:extLst>
              <a:ext uri="{FF2B5EF4-FFF2-40B4-BE49-F238E27FC236}">
                <a16:creationId xmlns:a16="http://schemas.microsoft.com/office/drawing/2014/main" id="{56CC8A40-11EF-162A-6B10-08A9FF2F6BA7}"/>
              </a:ext>
            </a:extLst>
          </p:cNvPr>
          <p:cNvSpPr/>
          <p:nvPr/>
        </p:nvSpPr>
        <p:spPr>
          <a:xfrm>
            <a:off x="3452191" y="4440756"/>
            <a:ext cx="3306417" cy="1325563"/>
          </a:xfrm>
          <a:prstGeom prst="round2Diag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dirty="0"/>
              <a:t>Understand what underlies current problems with attending school</a:t>
            </a:r>
          </a:p>
        </p:txBody>
      </p:sp>
      <p:sp>
        <p:nvSpPr>
          <p:cNvPr id="7" name="Rectangle: Diagonal Corners Rounded 6">
            <a:extLst>
              <a:ext uri="{FF2B5EF4-FFF2-40B4-BE49-F238E27FC236}">
                <a16:creationId xmlns:a16="http://schemas.microsoft.com/office/drawing/2014/main" id="{34BCDC97-848F-0A0D-BE70-7F01DCFD85FE}"/>
              </a:ext>
            </a:extLst>
          </p:cNvPr>
          <p:cNvSpPr/>
          <p:nvPr/>
        </p:nvSpPr>
        <p:spPr>
          <a:xfrm>
            <a:off x="7424530" y="3293546"/>
            <a:ext cx="3306417" cy="548205"/>
          </a:xfrm>
          <a:prstGeom prst="round2Diag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dirty="0"/>
              <a:t>Physical environment</a:t>
            </a:r>
          </a:p>
        </p:txBody>
      </p:sp>
      <p:sp>
        <p:nvSpPr>
          <p:cNvPr id="8" name="Rectangle: Diagonal Corners Rounded 7">
            <a:extLst>
              <a:ext uri="{FF2B5EF4-FFF2-40B4-BE49-F238E27FC236}">
                <a16:creationId xmlns:a16="http://schemas.microsoft.com/office/drawing/2014/main" id="{9469D8FB-AB17-E7B6-66C3-572DA3BE96E0}"/>
              </a:ext>
            </a:extLst>
          </p:cNvPr>
          <p:cNvSpPr/>
          <p:nvPr/>
        </p:nvSpPr>
        <p:spPr>
          <a:xfrm>
            <a:off x="7424530" y="3971512"/>
            <a:ext cx="3306417" cy="548205"/>
          </a:xfrm>
          <a:prstGeom prst="round2Diag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dirty="0"/>
              <a:t>Interpersonal environment</a:t>
            </a:r>
          </a:p>
        </p:txBody>
      </p:sp>
      <p:sp>
        <p:nvSpPr>
          <p:cNvPr id="9" name="Rectangle: Diagonal Corners Rounded 8">
            <a:extLst>
              <a:ext uri="{FF2B5EF4-FFF2-40B4-BE49-F238E27FC236}">
                <a16:creationId xmlns:a16="http://schemas.microsoft.com/office/drawing/2014/main" id="{152A01D4-B873-3982-9864-3C5EB073983C}"/>
              </a:ext>
            </a:extLst>
          </p:cNvPr>
          <p:cNvSpPr/>
          <p:nvPr/>
        </p:nvSpPr>
        <p:spPr>
          <a:xfrm>
            <a:off x="7424530" y="4669909"/>
            <a:ext cx="3306417" cy="548205"/>
          </a:xfrm>
          <a:prstGeom prst="round2Diag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dirty="0"/>
              <a:t>Learning environment</a:t>
            </a:r>
          </a:p>
        </p:txBody>
      </p:sp>
      <p:sp>
        <p:nvSpPr>
          <p:cNvPr id="10" name="Rectangle: Diagonal Corners Rounded 9">
            <a:extLst>
              <a:ext uri="{FF2B5EF4-FFF2-40B4-BE49-F238E27FC236}">
                <a16:creationId xmlns:a16="http://schemas.microsoft.com/office/drawing/2014/main" id="{D056BE93-639B-5562-BD6F-9CC67E0F4A8C}"/>
              </a:ext>
            </a:extLst>
          </p:cNvPr>
          <p:cNvSpPr/>
          <p:nvPr/>
        </p:nvSpPr>
        <p:spPr>
          <a:xfrm>
            <a:off x="7424530" y="5369411"/>
            <a:ext cx="3306417" cy="548205"/>
          </a:xfrm>
          <a:prstGeom prst="round2Diag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dirty="0"/>
              <a:t>Mental or physical health</a:t>
            </a:r>
          </a:p>
        </p:txBody>
      </p:sp>
      <p:sp>
        <p:nvSpPr>
          <p:cNvPr id="11" name="Rectangle: Diagonal Corners Rounded 10">
            <a:extLst>
              <a:ext uri="{FF2B5EF4-FFF2-40B4-BE49-F238E27FC236}">
                <a16:creationId xmlns:a16="http://schemas.microsoft.com/office/drawing/2014/main" id="{D65F1411-72AE-D0E7-E02B-2A71B1690799}"/>
              </a:ext>
            </a:extLst>
          </p:cNvPr>
          <p:cNvSpPr/>
          <p:nvPr/>
        </p:nvSpPr>
        <p:spPr>
          <a:xfrm>
            <a:off x="7424530" y="6035692"/>
            <a:ext cx="3306417" cy="548205"/>
          </a:xfrm>
          <a:prstGeom prst="round2Diag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dirty="0"/>
              <a:t>Routine and stability</a:t>
            </a:r>
          </a:p>
        </p:txBody>
      </p:sp>
      <p:sp>
        <p:nvSpPr>
          <p:cNvPr id="13" name="TextBox 12">
            <a:extLst>
              <a:ext uri="{FF2B5EF4-FFF2-40B4-BE49-F238E27FC236}">
                <a16:creationId xmlns:a16="http://schemas.microsoft.com/office/drawing/2014/main" id="{4A82B5DB-5817-4933-5286-834FD21D52DA}"/>
              </a:ext>
            </a:extLst>
          </p:cNvPr>
          <p:cNvSpPr txBox="1"/>
          <p:nvPr/>
        </p:nvSpPr>
        <p:spPr>
          <a:xfrm>
            <a:off x="0" y="6211669"/>
            <a:ext cx="6096000" cy="646331"/>
          </a:xfrm>
          <a:prstGeom prst="rect">
            <a:avLst/>
          </a:prstGeom>
          <a:noFill/>
        </p:spPr>
        <p:txBody>
          <a:bodyPr wrap="square">
            <a:spAutoFit/>
          </a:bodyPr>
          <a:lstStyle/>
          <a:p>
            <a:pPr algn="ctr"/>
            <a:r>
              <a:rPr lang="en-GB" dirty="0"/>
              <a:t>Resources, strategies and instructions that could be adapted: https://www.toolsforschools.info</a:t>
            </a:r>
          </a:p>
        </p:txBody>
      </p:sp>
    </p:spTree>
    <p:extLst>
      <p:ext uri="{BB962C8B-B14F-4D97-AF65-F5344CB8AC3E}">
        <p14:creationId xmlns:p14="http://schemas.microsoft.com/office/powerpoint/2010/main" val="3576927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A3BE6-0101-2266-01E6-6042FE28B627}"/>
              </a:ext>
            </a:extLst>
          </p:cNvPr>
          <p:cNvSpPr>
            <a:spLocks noGrp="1"/>
          </p:cNvSpPr>
          <p:nvPr>
            <p:ph type="title"/>
          </p:nvPr>
        </p:nvSpPr>
        <p:spPr/>
        <p:txBody>
          <a:bodyPr/>
          <a:lstStyle/>
          <a:p>
            <a:r>
              <a:rPr lang="en-GB" dirty="0"/>
              <a:t>Working in partnership with parents and carers</a:t>
            </a:r>
          </a:p>
        </p:txBody>
      </p:sp>
      <p:pic>
        <p:nvPicPr>
          <p:cNvPr id="5" name="Graphic 4" descr="Work from home Wi-Fi with solid fill">
            <a:extLst>
              <a:ext uri="{FF2B5EF4-FFF2-40B4-BE49-F238E27FC236}">
                <a16:creationId xmlns:a16="http://schemas.microsoft.com/office/drawing/2014/main" id="{C7878FB1-FD7E-A345-D9CF-9BA7F29CA2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37150" y="2632472"/>
            <a:ext cx="1917700" cy="1917700"/>
          </a:xfrm>
          <a:prstGeom prst="rect">
            <a:avLst/>
          </a:prstGeom>
        </p:spPr>
      </p:pic>
      <p:sp>
        <p:nvSpPr>
          <p:cNvPr id="6" name="Rectangle: Rounded Corners 5">
            <a:extLst>
              <a:ext uri="{FF2B5EF4-FFF2-40B4-BE49-F238E27FC236}">
                <a16:creationId xmlns:a16="http://schemas.microsoft.com/office/drawing/2014/main" id="{95952FE8-1B1B-214B-0658-769CB5DCBB8B}"/>
              </a:ext>
            </a:extLst>
          </p:cNvPr>
          <p:cNvSpPr/>
          <p:nvPr/>
        </p:nvSpPr>
        <p:spPr>
          <a:xfrm>
            <a:off x="393700" y="5358210"/>
            <a:ext cx="4152900" cy="939800"/>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dirty="0"/>
              <a:t>Communicate about the positives</a:t>
            </a:r>
          </a:p>
        </p:txBody>
      </p:sp>
      <p:sp>
        <p:nvSpPr>
          <p:cNvPr id="7" name="Rectangle: Rounded Corners 6">
            <a:extLst>
              <a:ext uri="{FF2B5EF4-FFF2-40B4-BE49-F238E27FC236}">
                <a16:creationId xmlns:a16="http://schemas.microsoft.com/office/drawing/2014/main" id="{5704CCFF-E820-E894-1267-BB0EA5126D2B}"/>
              </a:ext>
            </a:extLst>
          </p:cNvPr>
          <p:cNvSpPr/>
          <p:nvPr/>
        </p:nvSpPr>
        <p:spPr>
          <a:xfrm>
            <a:off x="7778750" y="2670572"/>
            <a:ext cx="4152900" cy="939800"/>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dirty="0"/>
              <a:t>Share knowledge and expert tips</a:t>
            </a:r>
          </a:p>
        </p:txBody>
      </p:sp>
      <p:sp>
        <p:nvSpPr>
          <p:cNvPr id="8" name="Rectangle: Rounded Corners 7">
            <a:extLst>
              <a:ext uri="{FF2B5EF4-FFF2-40B4-BE49-F238E27FC236}">
                <a16:creationId xmlns:a16="http://schemas.microsoft.com/office/drawing/2014/main" id="{496A6B79-0336-F3AD-B7DB-80F6FB4C25C3}"/>
              </a:ext>
            </a:extLst>
          </p:cNvPr>
          <p:cNvSpPr/>
          <p:nvPr/>
        </p:nvSpPr>
        <p:spPr>
          <a:xfrm>
            <a:off x="7302500" y="5586016"/>
            <a:ext cx="4152900" cy="939800"/>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dirty="0"/>
              <a:t>Be clear you are not judging them (empathetic listening)</a:t>
            </a:r>
          </a:p>
        </p:txBody>
      </p:sp>
      <p:sp>
        <p:nvSpPr>
          <p:cNvPr id="9" name="Rectangle: Rounded Corners 8">
            <a:extLst>
              <a:ext uri="{FF2B5EF4-FFF2-40B4-BE49-F238E27FC236}">
                <a16:creationId xmlns:a16="http://schemas.microsoft.com/office/drawing/2014/main" id="{A032C4E6-E093-9D9F-0379-D6FC6694B2B7}"/>
              </a:ext>
            </a:extLst>
          </p:cNvPr>
          <p:cNvSpPr/>
          <p:nvPr/>
        </p:nvSpPr>
        <p:spPr>
          <a:xfrm>
            <a:off x="393700" y="2210594"/>
            <a:ext cx="4152900" cy="939800"/>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dirty="0"/>
              <a:t>Listen, respect, value</a:t>
            </a:r>
          </a:p>
        </p:txBody>
      </p:sp>
      <p:sp>
        <p:nvSpPr>
          <p:cNvPr id="10" name="Rectangle: Rounded Corners 9">
            <a:extLst>
              <a:ext uri="{FF2B5EF4-FFF2-40B4-BE49-F238E27FC236}">
                <a16:creationId xmlns:a16="http://schemas.microsoft.com/office/drawing/2014/main" id="{EAEBC165-AA85-67F1-8629-87AD3455CAD7}"/>
              </a:ext>
            </a:extLst>
          </p:cNvPr>
          <p:cNvSpPr/>
          <p:nvPr/>
        </p:nvSpPr>
        <p:spPr>
          <a:xfrm>
            <a:off x="393700" y="3768527"/>
            <a:ext cx="4152900" cy="939800"/>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dirty="0"/>
              <a:t>Share options for support</a:t>
            </a:r>
          </a:p>
        </p:txBody>
      </p:sp>
      <p:sp>
        <p:nvSpPr>
          <p:cNvPr id="11" name="Rectangle: Rounded Corners 10">
            <a:extLst>
              <a:ext uri="{FF2B5EF4-FFF2-40B4-BE49-F238E27FC236}">
                <a16:creationId xmlns:a16="http://schemas.microsoft.com/office/drawing/2014/main" id="{EA9C252A-EC2E-6EB0-BFDB-9C4F2A9E386F}"/>
              </a:ext>
            </a:extLst>
          </p:cNvPr>
          <p:cNvSpPr/>
          <p:nvPr/>
        </p:nvSpPr>
        <p:spPr>
          <a:xfrm>
            <a:off x="7302500" y="1270794"/>
            <a:ext cx="4152900" cy="939800"/>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dirty="0"/>
              <a:t>Consider parent/carers own education, health, ND and relationships with other parent/carers</a:t>
            </a:r>
          </a:p>
        </p:txBody>
      </p:sp>
      <p:sp>
        <p:nvSpPr>
          <p:cNvPr id="12" name="Rectangle: Rounded Corners 11">
            <a:extLst>
              <a:ext uri="{FF2B5EF4-FFF2-40B4-BE49-F238E27FC236}">
                <a16:creationId xmlns:a16="http://schemas.microsoft.com/office/drawing/2014/main" id="{CDA399E2-C777-5906-BD2D-24625F389994}"/>
              </a:ext>
            </a:extLst>
          </p:cNvPr>
          <p:cNvSpPr/>
          <p:nvPr/>
        </p:nvSpPr>
        <p:spPr>
          <a:xfrm>
            <a:off x="7778750" y="4070350"/>
            <a:ext cx="4152900" cy="939800"/>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dirty="0"/>
              <a:t>Keep accurate attendance data to avoid legal threats</a:t>
            </a:r>
          </a:p>
        </p:txBody>
      </p:sp>
    </p:spTree>
    <p:extLst>
      <p:ext uri="{BB962C8B-B14F-4D97-AF65-F5344CB8AC3E}">
        <p14:creationId xmlns:p14="http://schemas.microsoft.com/office/powerpoint/2010/main" val="2644721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2300" y="1851025"/>
            <a:ext cx="10515600" cy="25812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How would you know if it works?</a:t>
            </a:r>
          </a:p>
        </p:txBody>
      </p:sp>
    </p:spTree>
    <p:extLst>
      <p:ext uri="{BB962C8B-B14F-4D97-AF65-F5344CB8AC3E}">
        <p14:creationId xmlns:p14="http://schemas.microsoft.com/office/powerpoint/2010/main" val="2827307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88744" y="617843"/>
            <a:ext cx="10515600" cy="95928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Background</a:t>
            </a:r>
          </a:p>
        </p:txBody>
      </p:sp>
      <p:sp>
        <p:nvSpPr>
          <p:cNvPr id="2" name="Title 1">
            <a:extLst>
              <a:ext uri="{FF2B5EF4-FFF2-40B4-BE49-F238E27FC236}">
                <a16:creationId xmlns:a16="http://schemas.microsoft.com/office/drawing/2014/main" id="{69E26A03-5E5C-D37F-B0A2-AF077F81DA4B}"/>
              </a:ext>
            </a:extLst>
          </p:cNvPr>
          <p:cNvSpPr txBox="1">
            <a:spLocks/>
          </p:cNvSpPr>
          <p:nvPr/>
        </p:nvSpPr>
        <p:spPr>
          <a:xfrm>
            <a:off x="497863" y="3429000"/>
            <a:ext cx="10515600" cy="95928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Today</a:t>
            </a:r>
          </a:p>
        </p:txBody>
      </p:sp>
      <p:sp>
        <p:nvSpPr>
          <p:cNvPr id="3" name="TextBox 2">
            <a:extLst>
              <a:ext uri="{FF2B5EF4-FFF2-40B4-BE49-F238E27FC236}">
                <a16:creationId xmlns:a16="http://schemas.microsoft.com/office/drawing/2014/main" id="{1E041AA5-EE12-F22A-0078-30267711ABA8}"/>
              </a:ext>
            </a:extLst>
          </p:cNvPr>
          <p:cNvSpPr txBox="1"/>
          <p:nvPr/>
        </p:nvSpPr>
        <p:spPr>
          <a:xfrm>
            <a:off x="2701167" y="4369674"/>
            <a:ext cx="11454556" cy="1846659"/>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chemeClr val="accent2"/>
                </a:solidFill>
              </a:rPr>
              <a:t>What is neurodiversity, and who is neurodivergent?</a:t>
            </a:r>
          </a:p>
          <a:p>
            <a:pPr marL="285750" indent="-285750">
              <a:buFont typeface="Arial" panose="020B0604020202020204" pitchFamily="34" charset="0"/>
              <a:buChar char="•"/>
            </a:pPr>
            <a:r>
              <a:rPr lang="en-GB" sz="2400" dirty="0">
                <a:solidFill>
                  <a:schemeClr val="accent2"/>
                </a:solidFill>
              </a:rPr>
              <a:t>Common challenges for school attendance</a:t>
            </a:r>
          </a:p>
          <a:p>
            <a:pPr marL="285750" indent="-285750">
              <a:buFont typeface="Arial" panose="020B0604020202020204" pitchFamily="34" charset="0"/>
              <a:buChar char="•"/>
            </a:pPr>
            <a:r>
              <a:rPr lang="en-GB" sz="2400" dirty="0">
                <a:solidFill>
                  <a:schemeClr val="accent2"/>
                </a:solidFill>
              </a:rPr>
              <a:t>Tips and suggestions based in research evidence</a:t>
            </a:r>
          </a:p>
          <a:p>
            <a:pPr marL="285750" indent="-285750">
              <a:buFont typeface="Arial" panose="020B0604020202020204" pitchFamily="34" charset="0"/>
              <a:buChar char="•"/>
            </a:pPr>
            <a:r>
              <a:rPr lang="en-GB" sz="2400" dirty="0">
                <a:solidFill>
                  <a:schemeClr val="accent2"/>
                </a:solidFill>
              </a:rPr>
              <a:t>Points to consider for your setting/students</a:t>
            </a:r>
          </a:p>
          <a:p>
            <a:endParaRPr lang="en-GB" dirty="0">
              <a:solidFill>
                <a:schemeClr val="accent2"/>
              </a:solidFill>
            </a:endParaRPr>
          </a:p>
        </p:txBody>
      </p:sp>
      <p:sp>
        <p:nvSpPr>
          <p:cNvPr id="5" name="TextBox 4">
            <a:extLst>
              <a:ext uri="{FF2B5EF4-FFF2-40B4-BE49-F238E27FC236}">
                <a16:creationId xmlns:a16="http://schemas.microsoft.com/office/drawing/2014/main" id="{D64A1E4D-9EFA-004D-41CD-3F3CCBB2F0E9}"/>
              </a:ext>
            </a:extLst>
          </p:cNvPr>
          <p:cNvSpPr txBox="1"/>
          <p:nvPr/>
        </p:nvSpPr>
        <p:spPr>
          <a:xfrm>
            <a:off x="497863" y="1601569"/>
            <a:ext cx="11454556" cy="1569660"/>
          </a:xfrm>
          <a:prstGeom prst="rect">
            <a:avLst/>
          </a:prstGeom>
          <a:noFill/>
        </p:spPr>
        <p:txBody>
          <a:bodyPr wrap="square" rtlCol="0">
            <a:spAutoFit/>
          </a:bodyPr>
          <a:lstStyle/>
          <a:p>
            <a:pPr algn="ctr"/>
            <a:r>
              <a:rPr lang="en-GB" sz="3200" dirty="0">
                <a:solidFill>
                  <a:schemeClr val="accent2"/>
                </a:solidFill>
              </a:rPr>
              <a:t>Teaching assistant		Support work		Psychology and Biology		Research- child and adolescent mental health and neurodevelopment</a:t>
            </a:r>
          </a:p>
        </p:txBody>
      </p:sp>
    </p:spTree>
    <p:extLst>
      <p:ext uri="{BB962C8B-B14F-4D97-AF65-F5344CB8AC3E}">
        <p14:creationId xmlns:p14="http://schemas.microsoft.com/office/powerpoint/2010/main" val="165950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What does “inclusion” look like</a:t>
            </a:r>
          </a:p>
        </p:txBody>
      </p:sp>
      <p:sp>
        <p:nvSpPr>
          <p:cNvPr id="6" name="Snip Single Corner Rectangle 5"/>
          <p:cNvSpPr/>
          <p:nvPr/>
        </p:nvSpPr>
        <p:spPr>
          <a:xfrm>
            <a:off x="584200" y="1690688"/>
            <a:ext cx="3238500" cy="1155700"/>
          </a:xfrm>
          <a:prstGeom prst="snip1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The absence of ‘exclusion’?</a:t>
            </a:r>
          </a:p>
        </p:txBody>
      </p:sp>
      <p:sp>
        <p:nvSpPr>
          <p:cNvPr id="7" name="Snip Single Corner Rectangle 6"/>
          <p:cNvSpPr/>
          <p:nvPr/>
        </p:nvSpPr>
        <p:spPr>
          <a:xfrm>
            <a:off x="5130800" y="1690688"/>
            <a:ext cx="3238500" cy="1155700"/>
          </a:xfrm>
          <a:prstGeom prst="snip1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Being at school</a:t>
            </a:r>
          </a:p>
        </p:txBody>
      </p:sp>
      <p:sp>
        <p:nvSpPr>
          <p:cNvPr id="8" name="Snip Single Corner Rectangle 7"/>
          <p:cNvSpPr/>
          <p:nvPr/>
        </p:nvSpPr>
        <p:spPr>
          <a:xfrm>
            <a:off x="2857500" y="3455988"/>
            <a:ext cx="3238500" cy="1155700"/>
          </a:xfrm>
          <a:prstGeom prst="snip1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Being in class</a:t>
            </a:r>
          </a:p>
        </p:txBody>
      </p:sp>
      <p:sp>
        <p:nvSpPr>
          <p:cNvPr id="9" name="Snip Single Corner Rectangle 8"/>
          <p:cNvSpPr/>
          <p:nvPr/>
        </p:nvSpPr>
        <p:spPr>
          <a:xfrm>
            <a:off x="7340600" y="3455988"/>
            <a:ext cx="3238500" cy="1155700"/>
          </a:xfrm>
          <a:prstGeom prst="snip1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Not being victimised</a:t>
            </a:r>
          </a:p>
        </p:txBody>
      </p:sp>
      <p:sp>
        <p:nvSpPr>
          <p:cNvPr id="10" name="Snip Single Corner Rectangle 9"/>
          <p:cNvSpPr/>
          <p:nvPr/>
        </p:nvSpPr>
        <p:spPr>
          <a:xfrm>
            <a:off x="4940300" y="5221288"/>
            <a:ext cx="3238500" cy="1155700"/>
          </a:xfrm>
          <a:prstGeom prst="snip1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Feeling happy</a:t>
            </a:r>
          </a:p>
        </p:txBody>
      </p:sp>
    </p:spTree>
    <p:extLst>
      <p:ext uri="{BB962C8B-B14F-4D97-AF65-F5344CB8AC3E}">
        <p14:creationId xmlns:p14="http://schemas.microsoft.com/office/powerpoint/2010/main" val="338920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What would you measure?</a:t>
            </a:r>
          </a:p>
        </p:txBody>
      </p:sp>
      <p:sp>
        <p:nvSpPr>
          <p:cNvPr id="6" name="Snip Single Corner Rectangle 5"/>
          <p:cNvSpPr/>
          <p:nvPr/>
        </p:nvSpPr>
        <p:spPr>
          <a:xfrm>
            <a:off x="584200" y="1690688"/>
            <a:ext cx="3238500" cy="1155700"/>
          </a:xfrm>
          <a:prstGeom prst="snip1Rect">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Attendance</a:t>
            </a:r>
          </a:p>
        </p:txBody>
      </p:sp>
      <p:sp>
        <p:nvSpPr>
          <p:cNvPr id="7" name="Snip Single Corner Rectangle 6"/>
          <p:cNvSpPr/>
          <p:nvPr/>
        </p:nvSpPr>
        <p:spPr>
          <a:xfrm>
            <a:off x="5130800" y="1690688"/>
            <a:ext cx="3238500" cy="1155700"/>
          </a:xfrm>
          <a:prstGeom prst="snip1Rect">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Exclusion, suspension, isolation</a:t>
            </a:r>
          </a:p>
        </p:txBody>
      </p:sp>
      <p:sp>
        <p:nvSpPr>
          <p:cNvPr id="8" name="Snip Single Corner Rectangle 7"/>
          <p:cNvSpPr/>
          <p:nvPr/>
        </p:nvSpPr>
        <p:spPr>
          <a:xfrm>
            <a:off x="2857500" y="3455988"/>
            <a:ext cx="3238500" cy="1155700"/>
          </a:xfrm>
          <a:prstGeom prst="snip1Rect">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Child-reported bullying</a:t>
            </a:r>
          </a:p>
        </p:txBody>
      </p:sp>
      <p:sp>
        <p:nvSpPr>
          <p:cNvPr id="9" name="Snip Single Corner Rectangle 8"/>
          <p:cNvSpPr/>
          <p:nvPr/>
        </p:nvSpPr>
        <p:spPr>
          <a:xfrm>
            <a:off x="7340600" y="3455988"/>
            <a:ext cx="3238500" cy="1155700"/>
          </a:xfrm>
          <a:prstGeom prst="snip1Rect">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Child-reported happiness at school</a:t>
            </a:r>
          </a:p>
        </p:txBody>
      </p:sp>
      <p:sp>
        <p:nvSpPr>
          <p:cNvPr id="10" name="Snip Single Corner Rectangle 9"/>
          <p:cNvSpPr/>
          <p:nvPr/>
        </p:nvSpPr>
        <p:spPr>
          <a:xfrm>
            <a:off x="5207000" y="5221288"/>
            <a:ext cx="3238500" cy="1155700"/>
          </a:xfrm>
          <a:prstGeom prst="snip1Rect">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Staff wellbeing</a:t>
            </a:r>
          </a:p>
        </p:txBody>
      </p:sp>
    </p:spTree>
    <p:extLst>
      <p:ext uri="{BB962C8B-B14F-4D97-AF65-F5344CB8AC3E}">
        <p14:creationId xmlns:p14="http://schemas.microsoft.com/office/powerpoint/2010/main" val="140439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2300" y="1851025"/>
            <a:ext cx="10515600" cy="25812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What resources are needed?</a:t>
            </a:r>
          </a:p>
        </p:txBody>
      </p:sp>
    </p:spTree>
    <p:extLst>
      <p:ext uri="{BB962C8B-B14F-4D97-AF65-F5344CB8AC3E}">
        <p14:creationId xmlns:p14="http://schemas.microsoft.com/office/powerpoint/2010/main" val="1423292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546100" y="977900"/>
            <a:ext cx="3187700" cy="34163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don’t schools have spare? </a:t>
            </a:r>
          </a:p>
          <a:p>
            <a:pPr algn="ctr"/>
            <a:endParaRPr lang="en-GB" dirty="0"/>
          </a:p>
          <a:p>
            <a:pPr algn="ctr"/>
            <a:r>
              <a:rPr lang="en-GB" sz="3200" dirty="0"/>
              <a:t>Time</a:t>
            </a:r>
          </a:p>
          <a:p>
            <a:pPr algn="ctr"/>
            <a:r>
              <a:rPr lang="en-GB" sz="3200" dirty="0"/>
              <a:t>People</a:t>
            </a:r>
          </a:p>
          <a:p>
            <a:pPr algn="ctr"/>
            <a:r>
              <a:rPr lang="en-GB" sz="3200" dirty="0"/>
              <a:t>Money</a:t>
            </a:r>
          </a:p>
          <a:p>
            <a:pPr algn="ctr"/>
            <a:endParaRPr lang="en-GB" dirty="0"/>
          </a:p>
          <a:p>
            <a:pPr algn="ctr"/>
            <a:r>
              <a:rPr lang="en-GB" dirty="0"/>
              <a:t>This is exactly what we need </a:t>
            </a:r>
          </a:p>
        </p:txBody>
      </p:sp>
      <p:sp>
        <p:nvSpPr>
          <p:cNvPr id="6" name="Flowchart: Alternate Process 5"/>
          <p:cNvSpPr/>
          <p:nvPr/>
        </p:nvSpPr>
        <p:spPr>
          <a:xfrm>
            <a:off x="4343400" y="977900"/>
            <a:ext cx="6946900" cy="660400"/>
          </a:xfrm>
          <a:prstGeom prst="flowChartAlternateProcess">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But we can make do….</a:t>
            </a:r>
          </a:p>
        </p:txBody>
      </p:sp>
      <p:sp>
        <p:nvSpPr>
          <p:cNvPr id="7" name="Flowchart: Alternate Process 6"/>
          <p:cNvSpPr/>
          <p:nvPr/>
        </p:nvSpPr>
        <p:spPr>
          <a:xfrm>
            <a:off x="4343400" y="1786730"/>
            <a:ext cx="6946900" cy="660400"/>
          </a:xfrm>
          <a:prstGeom prst="flowChartAlternateProcess">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2000" dirty="0"/>
              <a:t>Senior leadership proactive attitude and wanting to change</a:t>
            </a:r>
          </a:p>
        </p:txBody>
      </p:sp>
      <p:sp>
        <p:nvSpPr>
          <p:cNvPr id="8" name="Flowchart: Alternate Process 7"/>
          <p:cNvSpPr/>
          <p:nvPr/>
        </p:nvSpPr>
        <p:spPr>
          <a:xfrm>
            <a:off x="4343400" y="2746374"/>
            <a:ext cx="6946900" cy="660400"/>
          </a:xfrm>
          <a:prstGeom prst="flowChartAlternateProcess">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2000" dirty="0"/>
              <a:t>Collaborative efforts- what could change and how could it change</a:t>
            </a:r>
          </a:p>
        </p:txBody>
      </p:sp>
      <p:sp>
        <p:nvSpPr>
          <p:cNvPr id="9" name="Flowchart: Alternate Process 8"/>
          <p:cNvSpPr/>
          <p:nvPr/>
        </p:nvSpPr>
        <p:spPr>
          <a:xfrm>
            <a:off x="4343400" y="3706018"/>
            <a:ext cx="6946900" cy="660400"/>
          </a:xfrm>
          <a:prstGeom prst="flowChartAlternateProcess">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2000" dirty="0"/>
              <a:t>Good delegation to different staff to oversee implementing changes</a:t>
            </a:r>
          </a:p>
        </p:txBody>
      </p:sp>
      <p:sp>
        <p:nvSpPr>
          <p:cNvPr id="10" name="Flowchart: Alternate Process 9"/>
          <p:cNvSpPr/>
          <p:nvPr/>
        </p:nvSpPr>
        <p:spPr>
          <a:xfrm>
            <a:off x="4343400" y="4688680"/>
            <a:ext cx="6946900" cy="660400"/>
          </a:xfrm>
          <a:prstGeom prst="flowChartAlternateProcess">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2000" dirty="0"/>
              <a:t>Reward those who act in line with the inclusive priorities (adults and students)</a:t>
            </a:r>
          </a:p>
        </p:txBody>
      </p:sp>
      <p:sp>
        <p:nvSpPr>
          <p:cNvPr id="12" name="Flowchart: Alternate Process 11"/>
          <p:cNvSpPr/>
          <p:nvPr/>
        </p:nvSpPr>
        <p:spPr>
          <a:xfrm>
            <a:off x="4343400" y="5671342"/>
            <a:ext cx="6946900" cy="660400"/>
          </a:xfrm>
          <a:prstGeom prst="flowChartAlternateProcess">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2000" dirty="0"/>
              <a:t>Regular review and further change- systems are not static</a:t>
            </a:r>
          </a:p>
        </p:txBody>
      </p:sp>
    </p:spTree>
    <p:extLst>
      <p:ext uri="{BB962C8B-B14F-4D97-AF65-F5344CB8AC3E}">
        <p14:creationId xmlns:p14="http://schemas.microsoft.com/office/powerpoint/2010/main" val="39858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06501" y="16708"/>
            <a:ext cx="10515600" cy="152345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Thanks for listening</a:t>
            </a:r>
          </a:p>
          <a:p>
            <a:pPr algn="ctr"/>
            <a:r>
              <a:rPr lang="en-GB" dirty="0"/>
              <a:t>Recruiting now (secondary schools)</a:t>
            </a:r>
          </a:p>
        </p:txBody>
      </p:sp>
      <p:sp>
        <p:nvSpPr>
          <p:cNvPr id="3" name="Subtitle 2"/>
          <p:cNvSpPr txBox="1">
            <a:spLocks/>
          </p:cNvSpPr>
          <p:nvPr/>
        </p:nvSpPr>
        <p:spPr>
          <a:xfrm>
            <a:off x="2806700" y="484841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en-GB" dirty="0">
              <a:solidFill>
                <a:srgbClr val="00B0F0"/>
              </a:solidFill>
            </a:endParaRPr>
          </a:p>
          <a:p>
            <a:pPr marL="0" indent="0" algn="r">
              <a:buNone/>
            </a:pPr>
            <a:r>
              <a:rPr lang="en-GB" dirty="0">
                <a:solidFill>
                  <a:srgbClr val="00B0F0"/>
                </a:solidFill>
              </a:rPr>
              <a:t>@DrAbbyRussell 	a.e.russell@exeter.ac.uk</a:t>
            </a:r>
          </a:p>
          <a:p>
            <a:pPr marL="0" indent="0" algn="r">
              <a:buNone/>
            </a:pPr>
            <a:r>
              <a:rPr lang="en-GB" dirty="0">
                <a:solidFill>
                  <a:srgbClr val="00B0F0"/>
                </a:solidFill>
              </a:rPr>
              <a:t>University of Exeter Medical School</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57" y="4570220"/>
            <a:ext cx="2926086" cy="1933960"/>
          </a:xfrm>
          <a:prstGeom prst="rect">
            <a:avLst/>
          </a:prstGeom>
        </p:spPr>
      </p:pic>
      <p:pic>
        <p:nvPicPr>
          <p:cNvPr id="8" name="Picture 7">
            <a:extLst>
              <a:ext uri="{FF2B5EF4-FFF2-40B4-BE49-F238E27FC236}">
                <a16:creationId xmlns:a16="http://schemas.microsoft.com/office/drawing/2014/main" id="{A4AEC502-8D21-2490-EBE1-B79126B04142}"/>
              </a:ext>
            </a:extLst>
          </p:cNvPr>
          <p:cNvPicPr>
            <a:picLocks noChangeAspect="1"/>
          </p:cNvPicPr>
          <p:nvPr/>
        </p:nvPicPr>
        <p:blipFill rotWithShape="1">
          <a:blip r:embed="rId3"/>
          <a:srcRect r="3320" b="19444"/>
          <a:stretch/>
        </p:blipFill>
        <p:spPr>
          <a:xfrm>
            <a:off x="8829038" y="1060793"/>
            <a:ext cx="2692401" cy="2908139"/>
          </a:xfrm>
          <a:prstGeom prst="rect">
            <a:avLst/>
          </a:prstGeom>
        </p:spPr>
      </p:pic>
      <p:sp>
        <p:nvSpPr>
          <p:cNvPr id="10" name="TextBox 9">
            <a:extLst>
              <a:ext uri="{FF2B5EF4-FFF2-40B4-BE49-F238E27FC236}">
                <a16:creationId xmlns:a16="http://schemas.microsoft.com/office/drawing/2014/main" id="{BEDF8D7E-AF66-2FC5-9810-DB03C89C447B}"/>
              </a:ext>
            </a:extLst>
          </p:cNvPr>
          <p:cNvSpPr txBox="1"/>
          <p:nvPr/>
        </p:nvSpPr>
        <p:spPr>
          <a:xfrm>
            <a:off x="8719500" y="205126"/>
            <a:ext cx="2911475" cy="923330"/>
          </a:xfrm>
          <a:prstGeom prst="rect">
            <a:avLst/>
          </a:prstGeom>
          <a:noFill/>
        </p:spPr>
        <p:txBody>
          <a:bodyPr wrap="square">
            <a:spAutoFit/>
          </a:bodyPr>
          <a:lstStyle/>
          <a:p>
            <a:pPr algn="ctr"/>
            <a:r>
              <a:rPr lang="en-GB" dirty="0">
                <a:solidFill>
                  <a:schemeClr val="accent2"/>
                </a:solidFill>
              </a:rPr>
              <a:t>Secondary school survey of self-harm and suicide procedures and practices</a:t>
            </a:r>
          </a:p>
        </p:txBody>
      </p:sp>
      <p:sp>
        <p:nvSpPr>
          <p:cNvPr id="11" name="TextBox 10">
            <a:extLst>
              <a:ext uri="{FF2B5EF4-FFF2-40B4-BE49-F238E27FC236}">
                <a16:creationId xmlns:a16="http://schemas.microsoft.com/office/drawing/2014/main" id="{40E6C469-0A92-5D29-9A1A-3EDAE7361D01}"/>
              </a:ext>
            </a:extLst>
          </p:cNvPr>
          <p:cNvSpPr txBox="1"/>
          <p:nvPr/>
        </p:nvSpPr>
        <p:spPr>
          <a:xfrm>
            <a:off x="8936672" y="3943121"/>
            <a:ext cx="2584767" cy="646331"/>
          </a:xfrm>
          <a:prstGeom prst="rect">
            <a:avLst/>
          </a:prstGeom>
          <a:noFill/>
        </p:spPr>
        <p:txBody>
          <a:bodyPr wrap="square">
            <a:spAutoFit/>
          </a:bodyPr>
          <a:lstStyle/>
          <a:p>
            <a:pPr algn="ctr"/>
            <a:r>
              <a:rPr lang="en-GB" dirty="0">
                <a:solidFill>
                  <a:schemeClr val="accent2"/>
                </a:solidFill>
              </a:rPr>
              <a:t>https://sites.exeter.ac.uk/supportsystems/</a:t>
            </a:r>
          </a:p>
        </p:txBody>
      </p:sp>
      <p:sp>
        <p:nvSpPr>
          <p:cNvPr id="13" name="TextBox 12">
            <a:extLst>
              <a:ext uri="{FF2B5EF4-FFF2-40B4-BE49-F238E27FC236}">
                <a16:creationId xmlns:a16="http://schemas.microsoft.com/office/drawing/2014/main" id="{9BD5D85C-F30C-403E-AA98-CDA5CC1B1D15}"/>
              </a:ext>
            </a:extLst>
          </p:cNvPr>
          <p:cNvSpPr txBox="1"/>
          <p:nvPr/>
        </p:nvSpPr>
        <p:spPr>
          <a:xfrm>
            <a:off x="204151" y="2287780"/>
            <a:ext cx="7694296" cy="2092881"/>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algn="ctr" rtl="0"/>
            <a:r>
              <a:rPr lang="en-GB" sz="2000" b="1" dirty="0">
                <a:solidFill>
                  <a:schemeClr val="accent1"/>
                </a:solidFill>
                <a:effectLst/>
              </a:rPr>
              <a:t>‘The influence of school food and nutritional intake of secondary school pupils upon learning, performance and wellbeing outcomes’</a:t>
            </a:r>
          </a:p>
          <a:p>
            <a:pPr algn="ctr" rtl="0"/>
            <a:endParaRPr lang="en-GB" b="1" dirty="0">
              <a:solidFill>
                <a:schemeClr val="accent1"/>
              </a:solidFill>
              <a:effectLst/>
            </a:endParaRPr>
          </a:p>
          <a:p>
            <a:pPr algn="ctr" rtl="0"/>
            <a:r>
              <a:rPr lang="en-GB" dirty="0">
                <a:solidFill>
                  <a:schemeClr val="accent1"/>
                </a:solidFill>
                <a:effectLst/>
              </a:rPr>
              <a:t>Joe would love to talk </a:t>
            </a:r>
            <a:r>
              <a:rPr lang="en-GB" b="1" dirty="0">
                <a:solidFill>
                  <a:schemeClr val="accent1"/>
                </a:solidFill>
                <a:effectLst/>
              </a:rPr>
              <a:t>to teachers and other secondary school staff</a:t>
            </a:r>
            <a:r>
              <a:rPr lang="en-GB" dirty="0">
                <a:solidFill>
                  <a:schemeClr val="accent1"/>
                </a:solidFill>
                <a:effectLst/>
              </a:rPr>
              <a:t>, to get their perspectives, insight and help shape his research questions on the topic of school food and its acute effect on pupils’ behaviour, attention and wellbeing.</a:t>
            </a:r>
          </a:p>
          <a:p>
            <a:pPr algn="ctr" rtl="0"/>
            <a:r>
              <a:rPr lang="en-GB" dirty="0">
                <a:solidFill>
                  <a:schemeClr val="accent1"/>
                </a:solidFill>
                <a:effectLst/>
                <a:hlinkClick r:id="rId4" tooltip="mailto:j.coombes@exeter.ac.uk">
                  <a:extLst>
                    <a:ext uri="{A12FA001-AC4F-418D-AE19-62706E023703}">
                      <ahyp:hlinkClr xmlns:ahyp="http://schemas.microsoft.com/office/drawing/2018/hyperlinkcolor" val="tx"/>
                    </a:ext>
                  </a:extLst>
                </a:hlinkClick>
              </a:rPr>
              <a:t>J.Coombes@exeter.ac.uk</a:t>
            </a:r>
            <a:endParaRPr lang="en-GB" dirty="0">
              <a:solidFill>
                <a:schemeClr val="accent1"/>
              </a:solidFill>
              <a:effectLst/>
            </a:endParaRPr>
          </a:p>
        </p:txBody>
      </p:sp>
      <p:sp>
        <p:nvSpPr>
          <p:cNvPr id="14" name="Rectangle 13">
            <a:extLst>
              <a:ext uri="{FF2B5EF4-FFF2-40B4-BE49-F238E27FC236}">
                <a16:creationId xmlns:a16="http://schemas.microsoft.com/office/drawing/2014/main" id="{5A9C05A5-30E7-4788-8772-63821A3661B4}"/>
              </a:ext>
            </a:extLst>
          </p:cNvPr>
          <p:cNvSpPr/>
          <p:nvPr/>
        </p:nvSpPr>
        <p:spPr>
          <a:xfrm>
            <a:off x="8719500" y="205126"/>
            <a:ext cx="2911475" cy="4643292"/>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53163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9C31B24-DDBD-5C70-CDE3-5F3072A53B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00" y="4186199"/>
            <a:ext cx="3842371" cy="2377467"/>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Brain in head with solid fill">
            <a:extLst>
              <a:ext uri="{FF2B5EF4-FFF2-40B4-BE49-F238E27FC236}">
                <a16:creationId xmlns:a16="http://schemas.microsoft.com/office/drawing/2014/main" id="{F2749F1D-69F3-39BD-2E6E-3FCC7D700EC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83424" y="2035926"/>
            <a:ext cx="914400" cy="914400"/>
          </a:xfrm>
          <a:prstGeom prst="rect">
            <a:avLst/>
          </a:prstGeom>
        </p:spPr>
      </p:pic>
      <p:pic>
        <p:nvPicPr>
          <p:cNvPr id="7" name="Graphic 6" descr="Right Brain with solid fill">
            <a:extLst>
              <a:ext uri="{FF2B5EF4-FFF2-40B4-BE49-F238E27FC236}">
                <a16:creationId xmlns:a16="http://schemas.microsoft.com/office/drawing/2014/main" id="{1E2A8403-AAFA-7D1D-CB94-6B6C8D9A53F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30642" y="2355126"/>
            <a:ext cx="595200" cy="595200"/>
          </a:xfrm>
          <a:prstGeom prst="rect">
            <a:avLst/>
          </a:prstGeom>
        </p:spPr>
      </p:pic>
      <p:pic>
        <p:nvPicPr>
          <p:cNvPr id="9" name="Graphic 8" descr="Left Brain outline">
            <a:extLst>
              <a:ext uri="{FF2B5EF4-FFF2-40B4-BE49-F238E27FC236}">
                <a16:creationId xmlns:a16="http://schemas.microsoft.com/office/drawing/2014/main" id="{5477BCA3-F5F8-B6D4-06A2-35EBD97510B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43892" y="2115506"/>
            <a:ext cx="914400" cy="914400"/>
          </a:xfrm>
          <a:prstGeom prst="rect">
            <a:avLst/>
          </a:prstGeom>
        </p:spPr>
      </p:pic>
      <p:pic>
        <p:nvPicPr>
          <p:cNvPr id="11" name="Graphic 10" descr="Brain with solid fill">
            <a:extLst>
              <a:ext uri="{FF2B5EF4-FFF2-40B4-BE49-F238E27FC236}">
                <a16:creationId xmlns:a16="http://schemas.microsoft.com/office/drawing/2014/main" id="{44173D45-1994-112D-4DF0-1AC007FBB18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950320" y="2162761"/>
            <a:ext cx="815472" cy="815472"/>
          </a:xfrm>
          <a:prstGeom prst="rect">
            <a:avLst/>
          </a:prstGeom>
        </p:spPr>
      </p:pic>
      <p:pic>
        <p:nvPicPr>
          <p:cNvPr id="13" name="Graphic 12" descr="Head with gears outline">
            <a:extLst>
              <a:ext uri="{FF2B5EF4-FFF2-40B4-BE49-F238E27FC236}">
                <a16:creationId xmlns:a16="http://schemas.microsoft.com/office/drawing/2014/main" id="{6741DED4-6912-041F-9E2B-A14F54D0D13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071910" y="2113297"/>
            <a:ext cx="914400" cy="914400"/>
          </a:xfrm>
          <a:prstGeom prst="rect">
            <a:avLst/>
          </a:prstGeom>
        </p:spPr>
      </p:pic>
      <p:sp>
        <p:nvSpPr>
          <p:cNvPr id="14" name="Title 1">
            <a:extLst>
              <a:ext uri="{FF2B5EF4-FFF2-40B4-BE49-F238E27FC236}">
                <a16:creationId xmlns:a16="http://schemas.microsoft.com/office/drawing/2014/main" id="{98842C3E-AD02-A644-4C92-864229E197EA}"/>
              </a:ext>
            </a:extLst>
          </p:cNvPr>
          <p:cNvSpPr>
            <a:spLocks noGrp="1"/>
          </p:cNvSpPr>
          <p:nvPr>
            <p:ph type="title"/>
          </p:nvPr>
        </p:nvSpPr>
        <p:spPr>
          <a:xfrm>
            <a:off x="838200" y="365125"/>
            <a:ext cx="10515600" cy="1325563"/>
          </a:xfrm>
        </p:spPr>
        <p:txBody>
          <a:bodyPr/>
          <a:lstStyle/>
          <a:p>
            <a:r>
              <a:rPr lang="en-GB" dirty="0"/>
              <a:t>Neurodiversity and neurodivergence</a:t>
            </a:r>
          </a:p>
        </p:txBody>
      </p:sp>
      <p:sp>
        <p:nvSpPr>
          <p:cNvPr id="16" name="TextBox 15">
            <a:extLst>
              <a:ext uri="{FF2B5EF4-FFF2-40B4-BE49-F238E27FC236}">
                <a16:creationId xmlns:a16="http://schemas.microsoft.com/office/drawing/2014/main" id="{45D23CD5-410C-ACB1-BE41-0618037A774D}"/>
              </a:ext>
            </a:extLst>
          </p:cNvPr>
          <p:cNvSpPr txBox="1"/>
          <p:nvPr/>
        </p:nvSpPr>
        <p:spPr>
          <a:xfrm>
            <a:off x="4749432" y="3614764"/>
            <a:ext cx="7142568" cy="1477328"/>
          </a:xfrm>
          <a:prstGeom prst="rect">
            <a:avLst/>
          </a:prstGeom>
          <a:noFill/>
        </p:spPr>
        <p:txBody>
          <a:bodyPr wrap="square">
            <a:spAutoFit/>
          </a:bodyPr>
          <a:lstStyle/>
          <a:p>
            <a:r>
              <a:rPr lang="en-GB" dirty="0">
                <a:solidFill>
                  <a:schemeClr val="accent3"/>
                </a:solidFill>
              </a:rPr>
              <a:t>Medical term: neurodevelopmental disorder</a:t>
            </a:r>
          </a:p>
          <a:p>
            <a:r>
              <a:rPr lang="en-GB" dirty="0">
                <a:solidFill>
                  <a:schemeClr val="accent2"/>
                </a:solidFill>
              </a:rPr>
              <a:t>Social advocacy: neurodiversity and neurodivergent</a:t>
            </a:r>
          </a:p>
          <a:p>
            <a:r>
              <a:rPr lang="en-GB" dirty="0">
                <a:solidFill>
                  <a:schemeClr val="accent6"/>
                </a:solidFill>
              </a:rPr>
              <a:t>Key takeaway: brain works differently to the majority of children the same age, may involve strengths and weaknesses. These will change over time as children develop</a:t>
            </a:r>
          </a:p>
        </p:txBody>
      </p:sp>
      <p:sp>
        <p:nvSpPr>
          <p:cNvPr id="18" name="TextBox 17">
            <a:extLst>
              <a:ext uri="{FF2B5EF4-FFF2-40B4-BE49-F238E27FC236}">
                <a16:creationId xmlns:a16="http://schemas.microsoft.com/office/drawing/2014/main" id="{07FFED44-A419-E724-3CD8-AAFEF01FFF10}"/>
              </a:ext>
            </a:extLst>
          </p:cNvPr>
          <p:cNvSpPr txBox="1"/>
          <p:nvPr/>
        </p:nvSpPr>
        <p:spPr>
          <a:xfrm>
            <a:off x="4749432" y="5628006"/>
            <a:ext cx="6094476" cy="923330"/>
          </a:xfrm>
          <a:prstGeom prst="rect">
            <a:avLst/>
          </a:prstGeom>
          <a:noFill/>
        </p:spPr>
        <p:txBody>
          <a:bodyPr wrap="square">
            <a:spAutoFit/>
          </a:bodyPr>
          <a:lstStyle/>
          <a:p>
            <a:r>
              <a:rPr lang="en-GB" i="1" dirty="0"/>
              <a:t>No right or wrong way to use terms/labels if you are a person with lived experience. Use the terms people use to refer to themselves or ask them what they prefer</a:t>
            </a:r>
          </a:p>
        </p:txBody>
      </p:sp>
    </p:spTree>
    <p:extLst>
      <p:ext uri="{BB962C8B-B14F-4D97-AF65-F5344CB8AC3E}">
        <p14:creationId xmlns:p14="http://schemas.microsoft.com/office/powerpoint/2010/main" val="236846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39487-246D-C288-5AEF-F78BBE68840D}"/>
              </a:ext>
            </a:extLst>
          </p:cNvPr>
          <p:cNvSpPr>
            <a:spLocks noGrp="1"/>
          </p:cNvSpPr>
          <p:nvPr>
            <p:ph type="title"/>
          </p:nvPr>
        </p:nvSpPr>
        <p:spPr>
          <a:xfrm>
            <a:off x="492155" y="866939"/>
            <a:ext cx="10515600" cy="1325563"/>
          </a:xfrm>
        </p:spPr>
        <p:txBody>
          <a:bodyPr>
            <a:normAutofit/>
          </a:bodyPr>
          <a:lstStyle/>
          <a:p>
            <a:r>
              <a:rPr lang="en-GB" dirty="0"/>
              <a:t>Understanding </a:t>
            </a:r>
            <a:br>
              <a:rPr lang="en-GB" dirty="0"/>
            </a:br>
            <a:r>
              <a:rPr lang="en-GB" dirty="0"/>
              <a:t>neurodivergence</a:t>
            </a:r>
          </a:p>
        </p:txBody>
      </p:sp>
      <p:pic>
        <p:nvPicPr>
          <p:cNvPr id="5" name="Graphic 4" descr="Umbrella outline">
            <a:extLst>
              <a:ext uri="{FF2B5EF4-FFF2-40B4-BE49-F238E27FC236}">
                <a16:creationId xmlns:a16="http://schemas.microsoft.com/office/drawing/2014/main" id="{0821979A-C732-0A9B-24B7-33D89333C8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22315" y="1411448"/>
            <a:ext cx="3792522" cy="3792522"/>
          </a:xfrm>
          <a:prstGeom prst="rect">
            <a:avLst/>
          </a:prstGeom>
        </p:spPr>
      </p:pic>
      <p:sp>
        <p:nvSpPr>
          <p:cNvPr id="7" name="TextBox 6">
            <a:extLst>
              <a:ext uri="{FF2B5EF4-FFF2-40B4-BE49-F238E27FC236}">
                <a16:creationId xmlns:a16="http://schemas.microsoft.com/office/drawing/2014/main" id="{AE185560-5DFE-83C2-12A5-DE85BDB4682B}"/>
              </a:ext>
            </a:extLst>
          </p:cNvPr>
          <p:cNvSpPr txBox="1"/>
          <p:nvPr/>
        </p:nvSpPr>
        <p:spPr>
          <a:xfrm>
            <a:off x="6998516" y="3631962"/>
            <a:ext cx="2028038" cy="369332"/>
          </a:xfrm>
          <a:prstGeom prst="rect">
            <a:avLst/>
          </a:prstGeom>
          <a:noFill/>
        </p:spPr>
        <p:txBody>
          <a:bodyPr wrap="square">
            <a:spAutoFit/>
          </a:bodyPr>
          <a:lstStyle/>
          <a:p>
            <a:r>
              <a:rPr lang="en-GB" dirty="0"/>
              <a:t>Brain differences</a:t>
            </a:r>
          </a:p>
        </p:txBody>
      </p:sp>
      <p:sp>
        <p:nvSpPr>
          <p:cNvPr id="9" name="TextBox 8">
            <a:extLst>
              <a:ext uri="{FF2B5EF4-FFF2-40B4-BE49-F238E27FC236}">
                <a16:creationId xmlns:a16="http://schemas.microsoft.com/office/drawing/2014/main" id="{22CC51C0-35DF-5F5F-CDEF-825D6917E0B3}"/>
              </a:ext>
            </a:extLst>
          </p:cNvPr>
          <p:cNvSpPr txBox="1"/>
          <p:nvPr/>
        </p:nvSpPr>
        <p:spPr>
          <a:xfrm>
            <a:off x="8841150" y="3630536"/>
            <a:ext cx="2222385" cy="369332"/>
          </a:xfrm>
          <a:prstGeom prst="rect">
            <a:avLst/>
          </a:prstGeom>
          <a:noFill/>
        </p:spPr>
        <p:txBody>
          <a:bodyPr wrap="square">
            <a:spAutoFit/>
          </a:bodyPr>
          <a:lstStyle/>
          <a:p>
            <a:r>
              <a:rPr lang="en-GB" dirty="0"/>
              <a:t>Areas of struggle</a:t>
            </a:r>
          </a:p>
        </p:txBody>
      </p:sp>
      <p:sp>
        <p:nvSpPr>
          <p:cNvPr id="11" name="TextBox 10">
            <a:extLst>
              <a:ext uri="{FF2B5EF4-FFF2-40B4-BE49-F238E27FC236}">
                <a16:creationId xmlns:a16="http://schemas.microsoft.com/office/drawing/2014/main" id="{5E4324D6-0F7C-C23F-EBBE-23BD10B7ED5D}"/>
              </a:ext>
            </a:extLst>
          </p:cNvPr>
          <p:cNvSpPr txBox="1"/>
          <p:nvPr/>
        </p:nvSpPr>
        <p:spPr>
          <a:xfrm>
            <a:off x="9026554" y="4233300"/>
            <a:ext cx="1163972" cy="369332"/>
          </a:xfrm>
          <a:prstGeom prst="rect">
            <a:avLst/>
          </a:prstGeom>
          <a:noFill/>
        </p:spPr>
        <p:txBody>
          <a:bodyPr wrap="square">
            <a:spAutoFit/>
          </a:bodyPr>
          <a:lstStyle/>
          <a:p>
            <a:r>
              <a:rPr lang="en-GB" dirty="0"/>
              <a:t>Strengths</a:t>
            </a:r>
          </a:p>
        </p:txBody>
      </p:sp>
      <p:sp>
        <p:nvSpPr>
          <p:cNvPr id="13" name="TextBox 12">
            <a:extLst>
              <a:ext uri="{FF2B5EF4-FFF2-40B4-BE49-F238E27FC236}">
                <a16:creationId xmlns:a16="http://schemas.microsoft.com/office/drawing/2014/main" id="{59D216F7-7BC8-4D3F-F8DF-EC168CE7F2B8}"/>
              </a:ext>
            </a:extLst>
          </p:cNvPr>
          <p:cNvSpPr txBox="1"/>
          <p:nvPr/>
        </p:nvSpPr>
        <p:spPr>
          <a:xfrm>
            <a:off x="7426002" y="4487936"/>
            <a:ext cx="794857" cy="369332"/>
          </a:xfrm>
          <a:prstGeom prst="rect">
            <a:avLst/>
          </a:prstGeom>
          <a:noFill/>
        </p:spPr>
        <p:txBody>
          <a:bodyPr wrap="square">
            <a:spAutoFit/>
          </a:bodyPr>
          <a:lstStyle/>
          <a:p>
            <a:r>
              <a:rPr lang="en-GB" dirty="0"/>
              <a:t>Labels</a:t>
            </a:r>
          </a:p>
        </p:txBody>
      </p:sp>
      <p:sp>
        <p:nvSpPr>
          <p:cNvPr id="14" name="TextBox 13">
            <a:extLst>
              <a:ext uri="{FF2B5EF4-FFF2-40B4-BE49-F238E27FC236}">
                <a16:creationId xmlns:a16="http://schemas.microsoft.com/office/drawing/2014/main" id="{5C93C451-61F3-8745-AE2C-2922D876DE32}"/>
              </a:ext>
            </a:extLst>
          </p:cNvPr>
          <p:cNvSpPr txBox="1"/>
          <p:nvPr/>
        </p:nvSpPr>
        <p:spPr>
          <a:xfrm>
            <a:off x="8927283" y="4879717"/>
            <a:ext cx="2230076" cy="923330"/>
          </a:xfrm>
          <a:prstGeom prst="rect">
            <a:avLst/>
          </a:prstGeom>
          <a:noFill/>
        </p:spPr>
        <p:txBody>
          <a:bodyPr wrap="square">
            <a:spAutoFit/>
          </a:bodyPr>
          <a:lstStyle/>
          <a:p>
            <a:r>
              <a:rPr lang="en-GB" dirty="0"/>
              <a:t>Differences in how you experience the world around you</a:t>
            </a:r>
          </a:p>
        </p:txBody>
      </p:sp>
      <p:sp>
        <p:nvSpPr>
          <p:cNvPr id="15" name="TextBox 14">
            <a:extLst>
              <a:ext uri="{FF2B5EF4-FFF2-40B4-BE49-F238E27FC236}">
                <a16:creationId xmlns:a16="http://schemas.microsoft.com/office/drawing/2014/main" id="{D1575472-A070-E188-F46A-25EA0708D770}"/>
              </a:ext>
            </a:extLst>
          </p:cNvPr>
          <p:cNvSpPr txBox="1"/>
          <p:nvPr/>
        </p:nvSpPr>
        <p:spPr>
          <a:xfrm>
            <a:off x="7941557" y="1226782"/>
            <a:ext cx="1859032" cy="369332"/>
          </a:xfrm>
          <a:prstGeom prst="rect">
            <a:avLst/>
          </a:prstGeom>
          <a:noFill/>
        </p:spPr>
        <p:txBody>
          <a:bodyPr wrap="square">
            <a:spAutoFit/>
          </a:bodyPr>
          <a:lstStyle/>
          <a:p>
            <a:r>
              <a:rPr lang="en-GB" dirty="0">
                <a:solidFill>
                  <a:srgbClr val="FFFF00"/>
                </a:solidFill>
              </a:rPr>
              <a:t>“Neurodivergent”</a:t>
            </a:r>
          </a:p>
        </p:txBody>
      </p:sp>
      <p:pic>
        <p:nvPicPr>
          <p:cNvPr id="26" name="Graphic 25" descr="Water outline">
            <a:extLst>
              <a:ext uri="{FF2B5EF4-FFF2-40B4-BE49-F238E27FC236}">
                <a16:creationId xmlns:a16="http://schemas.microsoft.com/office/drawing/2014/main" id="{65639A05-A0B2-1A11-CF61-71AF3DF317C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92562" y="4911203"/>
            <a:ext cx="621660" cy="621660"/>
          </a:xfrm>
          <a:prstGeom prst="rect">
            <a:avLst/>
          </a:prstGeom>
        </p:spPr>
      </p:pic>
      <p:pic>
        <p:nvPicPr>
          <p:cNvPr id="27" name="Graphic 26" descr="Water outline">
            <a:extLst>
              <a:ext uri="{FF2B5EF4-FFF2-40B4-BE49-F238E27FC236}">
                <a16:creationId xmlns:a16="http://schemas.microsoft.com/office/drawing/2014/main" id="{704CB700-A98A-F52A-C554-071427B957D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846529" y="3532699"/>
            <a:ext cx="621660" cy="621660"/>
          </a:xfrm>
          <a:prstGeom prst="rect">
            <a:avLst/>
          </a:prstGeom>
        </p:spPr>
      </p:pic>
      <p:pic>
        <p:nvPicPr>
          <p:cNvPr id="28" name="Graphic 27" descr="Water outline">
            <a:extLst>
              <a:ext uri="{FF2B5EF4-FFF2-40B4-BE49-F238E27FC236}">
                <a16:creationId xmlns:a16="http://schemas.microsoft.com/office/drawing/2014/main" id="{115090DE-EBF2-60F2-C44B-6C36F3F28D8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92169" y="3993605"/>
            <a:ext cx="621660" cy="621660"/>
          </a:xfrm>
          <a:prstGeom prst="rect">
            <a:avLst/>
          </a:prstGeom>
        </p:spPr>
      </p:pic>
      <p:pic>
        <p:nvPicPr>
          <p:cNvPr id="29" name="Graphic 28" descr="Water outline">
            <a:extLst>
              <a:ext uri="{FF2B5EF4-FFF2-40B4-BE49-F238E27FC236}">
                <a16:creationId xmlns:a16="http://schemas.microsoft.com/office/drawing/2014/main" id="{3A87A7C6-385B-5057-D507-BCBB4CA963A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47080" y="4663016"/>
            <a:ext cx="621660" cy="621660"/>
          </a:xfrm>
          <a:prstGeom prst="rect">
            <a:avLst/>
          </a:prstGeom>
        </p:spPr>
      </p:pic>
      <p:pic>
        <p:nvPicPr>
          <p:cNvPr id="30" name="Graphic 29" descr="Water outline">
            <a:extLst>
              <a:ext uri="{FF2B5EF4-FFF2-40B4-BE49-F238E27FC236}">
                <a16:creationId xmlns:a16="http://schemas.microsoft.com/office/drawing/2014/main" id="{E14AED2A-07D8-4E6C-08B4-701200E49B1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048239" y="4262847"/>
            <a:ext cx="621660" cy="621660"/>
          </a:xfrm>
          <a:prstGeom prst="rect">
            <a:avLst/>
          </a:prstGeom>
        </p:spPr>
      </p:pic>
      <p:pic>
        <p:nvPicPr>
          <p:cNvPr id="31" name="Graphic 30" descr="Water outline">
            <a:extLst>
              <a:ext uri="{FF2B5EF4-FFF2-40B4-BE49-F238E27FC236}">
                <a16:creationId xmlns:a16="http://schemas.microsoft.com/office/drawing/2014/main" id="{C82E81A5-7BE0-1E43-51B6-61F64A63172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291001" y="5157610"/>
            <a:ext cx="621660" cy="621660"/>
          </a:xfrm>
          <a:prstGeom prst="rect">
            <a:avLst/>
          </a:prstGeom>
        </p:spPr>
      </p:pic>
      <p:pic>
        <p:nvPicPr>
          <p:cNvPr id="32" name="Graphic 31" descr="Water outline">
            <a:extLst>
              <a:ext uri="{FF2B5EF4-FFF2-40B4-BE49-F238E27FC236}">
                <a16:creationId xmlns:a16="http://schemas.microsoft.com/office/drawing/2014/main" id="{E5DF178C-3A29-A596-1E7B-EBD3EF0BC11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61269" y="3901285"/>
            <a:ext cx="621660" cy="621660"/>
          </a:xfrm>
          <a:prstGeom prst="rect">
            <a:avLst/>
          </a:prstGeom>
        </p:spPr>
      </p:pic>
      <p:sp>
        <p:nvSpPr>
          <p:cNvPr id="3" name="TextBox 2">
            <a:extLst>
              <a:ext uri="{FF2B5EF4-FFF2-40B4-BE49-F238E27FC236}">
                <a16:creationId xmlns:a16="http://schemas.microsoft.com/office/drawing/2014/main" id="{173887B0-3BBE-7CE4-8827-028FFA2A4D00}"/>
              </a:ext>
            </a:extLst>
          </p:cNvPr>
          <p:cNvSpPr txBox="1"/>
          <p:nvPr/>
        </p:nvSpPr>
        <p:spPr>
          <a:xfrm>
            <a:off x="443865" y="4233300"/>
            <a:ext cx="5433682" cy="2308324"/>
          </a:xfrm>
          <a:prstGeom prst="rect">
            <a:avLst/>
          </a:prstGeom>
          <a:noFill/>
        </p:spPr>
        <p:style>
          <a:lnRef idx="2">
            <a:schemeClr val="accent4"/>
          </a:lnRef>
          <a:fillRef idx="1">
            <a:schemeClr val="lt1"/>
          </a:fillRef>
          <a:effectRef idx="0">
            <a:schemeClr val="accent4"/>
          </a:effectRef>
          <a:fontRef idx="minor">
            <a:schemeClr val="dk1"/>
          </a:fontRef>
        </p:style>
        <p:txBody>
          <a:bodyPr wrap="square">
            <a:spAutoFit/>
          </a:bodyPr>
          <a:lstStyle/>
          <a:p>
            <a:pPr lvl="1"/>
            <a:r>
              <a:rPr lang="en-GB" dirty="0">
                <a:solidFill>
                  <a:schemeClr val="accent4"/>
                </a:solidFill>
              </a:rPr>
              <a:t>Thicker or thinner areas of grey and white matter</a:t>
            </a:r>
          </a:p>
          <a:p>
            <a:pPr lvl="1"/>
            <a:r>
              <a:rPr lang="en-GB" dirty="0">
                <a:solidFill>
                  <a:schemeClr val="accent4"/>
                </a:solidFill>
              </a:rPr>
              <a:t>Over- or under-activation of different parts of the brain</a:t>
            </a:r>
          </a:p>
          <a:p>
            <a:pPr lvl="1"/>
            <a:r>
              <a:rPr lang="en-GB" dirty="0">
                <a:solidFill>
                  <a:schemeClr val="accent4"/>
                </a:solidFill>
              </a:rPr>
              <a:t>Differences in the way that parts of the brain communicate with each other (especially in the frontal lobe)</a:t>
            </a:r>
          </a:p>
          <a:p>
            <a:pPr lvl="1"/>
            <a:r>
              <a:rPr lang="en-GB" dirty="0">
                <a:solidFill>
                  <a:schemeClr val="accent4"/>
                </a:solidFill>
              </a:rPr>
              <a:t>Delayed overall brain development</a:t>
            </a:r>
          </a:p>
          <a:p>
            <a:pPr lvl="1"/>
            <a:r>
              <a:rPr lang="en-GB" dirty="0">
                <a:solidFill>
                  <a:schemeClr val="accent4"/>
                </a:solidFill>
              </a:rPr>
              <a:t>Neurotransmitter (chemical messenger</a:t>
            </a:r>
            <a:r>
              <a:rPr lang="en-GB" dirty="0"/>
              <a:t>) differences</a:t>
            </a:r>
          </a:p>
        </p:txBody>
      </p:sp>
      <p:pic>
        <p:nvPicPr>
          <p:cNvPr id="4" name="Graphic 3" descr="Head with gears outline">
            <a:extLst>
              <a:ext uri="{FF2B5EF4-FFF2-40B4-BE49-F238E27FC236}">
                <a16:creationId xmlns:a16="http://schemas.microsoft.com/office/drawing/2014/main" id="{195BDAC8-BA81-7F7A-882A-11A004CEFFF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629629" y="3169869"/>
            <a:ext cx="914400" cy="914400"/>
          </a:xfrm>
          <a:prstGeom prst="rect">
            <a:avLst/>
          </a:prstGeom>
        </p:spPr>
      </p:pic>
      <p:cxnSp>
        <p:nvCxnSpPr>
          <p:cNvPr id="8" name="Straight Arrow Connector 7">
            <a:extLst>
              <a:ext uri="{FF2B5EF4-FFF2-40B4-BE49-F238E27FC236}">
                <a16:creationId xmlns:a16="http://schemas.microsoft.com/office/drawing/2014/main" id="{67C10CE0-073A-9AC2-AD8C-AE014CA0C00E}"/>
              </a:ext>
            </a:extLst>
          </p:cNvPr>
          <p:cNvCxnSpPr>
            <a:cxnSpLocks/>
            <a:stCxn id="7" idx="1"/>
          </p:cNvCxnSpPr>
          <p:nvPr/>
        </p:nvCxnSpPr>
        <p:spPr>
          <a:xfrm flipH="1" flipV="1">
            <a:off x="3574175" y="3613899"/>
            <a:ext cx="3424341" cy="2027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762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3B65C-07D7-89DD-5927-69A5BA24B2C6}"/>
              </a:ext>
            </a:extLst>
          </p:cNvPr>
          <p:cNvSpPr>
            <a:spLocks noGrp="1"/>
          </p:cNvSpPr>
          <p:nvPr>
            <p:ph type="title"/>
          </p:nvPr>
        </p:nvSpPr>
        <p:spPr/>
        <p:txBody>
          <a:bodyPr/>
          <a:lstStyle/>
          <a:p>
            <a:r>
              <a:rPr lang="en-GB" dirty="0"/>
              <a:t>Overlap</a:t>
            </a:r>
          </a:p>
        </p:txBody>
      </p:sp>
      <p:sp>
        <p:nvSpPr>
          <p:cNvPr id="4" name="Oval 3">
            <a:extLst>
              <a:ext uri="{FF2B5EF4-FFF2-40B4-BE49-F238E27FC236}">
                <a16:creationId xmlns:a16="http://schemas.microsoft.com/office/drawing/2014/main" id="{CFE62B2E-BC60-D8B2-54D4-EA0FEE60DE7C}"/>
              </a:ext>
            </a:extLst>
          </p:cNvPr>
          <p:cNvSpPr/>
          <p:nvPr/>
        </p:nvSpPr>
        <p:spPr>
          <a:xfrm>
            <a:off x="1929384" y="1115759"/>
            <a:ext cx="3520440" cy="3374136"/>
          </a:xfrm>
          <a:prstGeom prst="ellipse">
            <a:avLst/>
          </a:prstGeom>
          <a:solidFill>
            <a:srgbClr val="7C60C6">
              <a:alpha val="50196"/>
            </a:srgb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dirty="0"/>
              <a:t>Neurodivergence</a:t>
            </a:r>
          </a:p>
        </p:txBody>
      </p:sp>
      <p:sp>
        <p:nvSpPr>
          <p:cNvPr id="5" name="Oval 4">
            <a:extLst>
              <a:ext uri="{FF2B5EF4-FFF2-40B4-BE49-F238E27FC236}">
                <a16:creationId xmlns:a16="http://schemas.microsoft.com/office/drawing/2014/main" id="{D5276521-934E-142A-D9B7-9B500D4DDDC3}"/>
              </a:ext>
            </a:extLst>
          </p:cNvPr>
          <p:cNvSpPr/>
          <p:nvPr/>
        </p:nvSpPr>
        <p:spPr>
          <a:xfrm>
            <a:off x="2401824" y="3336036"/>
            <a:ext cx="3520440" cy="3374136"/>
          </a:xfrm>
          <a:prstGeom prst="ellipse">
            <a:avLst/>
          </a:prstGeom>
          <a:solidFill>
            <a:srgbClr val="3D9CCC">
              <a:alpha val="50196"/>
            </a:srgb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dirty="0"/>
              <a:t>Mental health</a:t>
            </a:r>
          </a:p>
        </p:txBody>
      </p:sp>
      <p:sp>
        <p:nvSpPr>
          <p:cNvPr id="6" name="Oval 5">
            <a:extLst>
              <a:ext uri="{FF2B5EF4-FFF2-40B4-BE49-F238E27FC236}">
                <a16:creationId xmlns:a16="http://schemas.microsoft.com/office/drawing/2014/main" id="{7272AA90-69AE-D032-FD52-C8FCEA6F6507}"/>
              </a:ext>
            </a:extLst>
          </p:cNvPr>
          <p:cNvSpPr/>
          <p:nvPr/>
        </p:nvSpPr>
        <p:spPr>
          <a:xfrm>
            <a:off x="5614416" y="2802827"/>
            <a:ext cx="3520440" cy="3374136"/>
          </a:xfrm>
          <a:prstGeom prst="ellipse">
            <a:avLst/>
          </a:prstGeom>
          <a:solidFill>
            <a:srgbClr val="29AF8C">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Home life, early experiences</a:t>
            </a:r>
          </a:p>
        </p:txBody>
      </p:sp>
      <p:sp>
        <p:nvSpPr>
          <p:cNvPr id="7" name="Oval 6">
            <a:extLst>
              <a:ext uri="{FF2B5EF4-FFF2-40B4-BE49-F238E27FC236}">
                <a16:creationId xmlns:a16="http://schemas.microsoft.com/office/drawing/2014/main" id="{7214B406-5521-6809-B2EF-A4AA2E3A9E8B}"/>
              </a:ext>
            </a:extLst>
          </p:cNvPr>
          <p:cNvSpPr/>
          <p:nvPr/>
        </p:nvSpPr>
        <p:spPr>
          <a:xfrm>
            <a:off x="4687824" y="495109"/>
            <a:ext cx="3520440" cy="3374136"/>
          </a:xfrm>
          <a:prstGeom prst="ellipse">
            <a:avLst/>
          </a:prstGeom>
          <a:solidFill>
            <a:srgbClr val="D58C2E">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Physical health</a:t>
            </a:r>
          </a:p>
        </p:txBody>
      </p:sp>
      <p:sp>
        <p:nvSpPr>
          <p:cNvPr id="8" name="Oval 7">
            <a:extLst>
              <a:ext uri="{FF2B5EF4-FFF2-40B4-BE49-F238E27FC236}">
                <a16:creationId xmlns:a16="http://schemas.microsoft.com/office/drawing/2014/main" id="{DEFE186C-F58F-F17B-CBB9-A49D0FB7DD16}"/>
              </a:ext>
            </a:extLst>
          </p:cNvPr>
          <p:cNvSpPr/>
          <p:nvPr/>
        </p:nvSpPr>
        <p:spPr>
          <a:xfrm>
            <a:off x="4687824" y="2913508"/>
            <a:ext cx="1615440" cy="157638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“Primary need”</a:t>
            </a:r>
          </a:p>
        </p:txBody>
      </p:sp>
    </p:spTree>
    <p:extLst>
      <p:ext uri="{BB962C8B-B14F-4D97-AF65-F5344CB8AC3E}">
        <p14:creationId xmlns:p14="http://schemas.microsoft.com/office/powerpoint/2010/main" val="2412670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CC3BF-F93E-CF0D-6D02-73091A93EE65}"/>
              </a:ext>
            </a:extLst>
          </p:cNvPr>
          <p:cNvSpPr>
            <a:spLocks noGrp="1"/>
          </p:cNvSpPr>
          <p:nvPr>
            <p:ph type="title"/>
          </p:nvPr>
        </p:nvSpPr>
        <p:spPr/>
        <p:txBody>
          <a:bodyPr/>
          <a:lstStyle/>
          <a:p>
            <a:r>
              <a:rPr lang="en-GB" dirty="0"/>
              <a:t>Diagnoses and labels</a:t>
            </a:r>
          </a:p>
        </p:txBody>
      </p:sp>
      <p:sp>
        <p:nvSpPr>
          <p:cNvPr id="5" name="Rectangle: Folded Corner 4">
            <a:extLst>
              <a:ext uri="{FF2B5EF4-FFF2-40B4-BE49-F238E27FC236}">
                <a16:creationId xmlns:a16="http://schemas.microsoft.com/office/drawing/2014/main" id="{886E61DB-144F-E322-EF47-7FAE458ED7C7}"/>
              </a:ext>
            </a:extLst>
          </p:cNvPr>
          <p:cNvSpPr/>
          <p:nvPr/>
        </p:nvSpPr>
        <p:spPr>
          <a:xfrm>
            <a:off x="6629400" y="703136"/>
            <a:ext cx="2395728" cy="1581912"/>
          </a:xfrm>
          <a:prstGeom prst="foldedCorner">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dirty="0"/>
              <a:t>Autism spectrum conditions/disorders (ASC/D)</a:t>
            </a:r>
          </a:p>
          <a:p>
            <a:pPr algn="ctr"/>
            <a:r>
              <a:rPr lang="en-GB" dirty="0"/>
              <a:t>“Being autistic”</a:t>
            </a:r>
          </a:p>
        </p:txBody>
      </p:sp>
      <p:sp>
        <p:nvSpPr>
          <p:cNvPr id="6" name="Rectangle: Folded Corner 5">
            <a:extLst>
              <a:ext uri="{FF2B5EF4-FFF2-40B4-BE49-F238E27FC236}">
                <a16:creationId xmlns:a16="http://schemas.microsoft.com/office/drawing/2014/main" id="{87154F18-747E-EFA0-78D5-06ABFC353FA9}"/>
              </a:ext>
            </a:extLst>
          </p:cNvPr>
          <p:cNvSpPr/>
          <p:nvPr/>
        </p:nvSpPr>
        <p:spPr>
          <a:xfrm>
            <a:off x="8613648" y="4480560"/>
            <a:ext cx="2395728" cy="1581912"/>
          </a:xfrm>
          <a:prstGeom prst="foldedCorner">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dirty="0"/>
              <a:t>Attention deficit/hyperactivity disorder (ADHD)</a:t>
            </a:r>
          </a:p>
        </p:txBody>
      </p:sp>
      <p:sp>
        <p:nvSpPr>
          <p:cNvPr id="7" name="Rectangle: Folded Corner 6">
            <a:extLst>
              <a:ext uri="{FF2B5EF4-FFF2-40B4-BE49-F238E27FC236}">
                <a16:creationId xmlns:a16="http://schemas.microsoft.com/office/drawing/2014/main" id="{2801BD28-39F1-7CE4-6521-6F6F24E4B2A1}"/>
              </a:ext>
            </a:extLst>
          </p:cNvPr>
          <p:cNvSpPr/>
          <p:nvPr/>
        </p:nvSpPr>
        <p:spPr>
          <a:xfrm>
            <a:off x="9346692" y="2501758"/>
            <a:ext cx="2395728" cy="1581912"/>
          </a:xfrm>
          <a:prstGeom prst="foldedCorner">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Intellectual or learning disability</a:t>
            </a:r>
          </a:p>
        </p:txBody>
      </p:sp>
      <p:sp>
        <p:nvSpPr>
          <p:cNvPr id="8" name="Rectangle: Folded Corner 7">
            <a:extLst>
              <a:ext uri="{FF2B5EF4-FFF2-40B4-BE49-F238E27FC236}">
                <a16:creationId xmlns:a16="http://schemas.microsoft.com/office/drawing/2014/main" id="{3512DD77-5204-AEE2-2D29-261B9B01D057}"/>
              </a:ext>
            </a:extLst>
          </p:cNvPr>
          <p:cNvSpPr/>
          <p:nvPr/>
        </p:nvSpPr>
        <p:spPr>
          <a:xfrm>
            <a:off x="1647444" y="1983374"/>
            <a:ext cx="2395728" cy="1581912"/>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Specific learning difficulty: reading, writing, numbers</a:t>
            </a:r>
          </a:p>
        </p:txBody>
      </p:sp>
      <p:sp>
        <p:nvSpPr>
          <p:cNvPr id="9" name="Rectangle: Folded Corner 8">
            <a:extLst>
              <a:ext uri="{FF2B5EF4-FFF2-40B4-BE49-F238E27FC236}">
                <a16:creationId xmlns:a16="http://schemas.microsoft.com/office/drawing/2014/main" id="{3184FEF0-4E2F-D0B5-6AFC-C63919404681}"/>
              </a:ext>
            </a:extLst>
          </p:cNvPr>
          <p:cNvSpPr/>
          <p:nvPr/>
        </p:nvSpPr>
        <p:spPr>
          <a:xfrm>
            <a:off x="5020056" y="5048186"/>
            <a:ext cx="2395728" cy="1581912"/>
          </a:xfrm>
          <a:prstGeom prst="foldedCorner">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dirty="0"/>
              <a:t>Speech, language and communication problems</a:t>
            </a:r>
          </a:p>
        </p:txBody>
      </p:sp>
      <p:sp>
        <p:nvSpPr>
          <p:cNvPr id="10" name="Rectangle: Folded Corner 9">
            <a:extLst>
              <a:ext uri="{FF2B5EF4-FFF2-40B4-BE49-F238E27FC236}">
                <a16:creationId xmlns:a16="http://schemas.microsoft.com/office/drawing/2014/main" id="{B0FC8A0E-FBB0-ED19-DFAB-66B9EA3D7A1A}"/>
              </a:ext>
            </a:extLst>
          </p:cNvPr>
          <p:cNvSpPr/>
          <p:nvPr/>
        </p:nvSpPr>
        <p:spPr>
          <a:xfrm>
            <a:off x="4837176" y="2888630"/>
            <a:ext cx="2395728" cy="1581912"/>
          </a:xfrm>
          <a:prstGeom prst="foldedCorner">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dirty="0"/>
              <a:t>Tic disorders</a:t>
            </a:r>
          </a:p>
        </p:txBody>
      </p:sp>
      <p:sp>
        <p:nvSpPr>
          <p:cNvPr id="11" name="Rectangle: Folded Corner 10">
            <a:extLst>
              <a:ext uri="{FF2B5EF4-FFF2-40B4-BE49-F238E27FC236}">
                <a16:creationId xmlns:a16="http://schemas.microsoft.com/office/drawing/2014/main" id="{9A282726-EA0C-88C5-7DCD-CF84FBB8A310}"/>
              </a:ext>
            </a:extLst>
          </p:cNvPr>
          <p:cNvSpPr/>
          <p:nvPr/>
        </p:nvSpPr>
        <p:spPr>
          <a:xfrm>
            <a:off x="1106424" y="4083670"/>
            <a:ext cx="2395728" cy="1581912"/>
          </a:xfrm>
          <a:prstGeom prst="foldedCorner">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dirty="0"/>
              <a:t>Developmental coordination and movement disorders</a:t>
            </a:r>
          </a:p>
        </p:txBody>
      </p:sp>
    </p:spTree>
    <p:extLst>
      <p:ext uri="{BB962C8B-B14F-4D97-AF65-F5344CB8AC3E}">
        <p14:creationId xmlns:p14="http://schemas.microsoft.com/office/powerpoint/2010/main" val="1504239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39487-246D-C288-5AEF-F78BBE68840D}"/>
              </a:ext>
            </a:extLst>
          </p:cNvPr>
          <p:cNvSpPr>
            <a:spLocks noGrp="1"/>
          </p:cNvSpPr>
          <p:nvPr>
            <p:ph type="title"/>
          </p:nvPr>
        </p:nvSpPr>
        <p:spPr>
          <a:xfrm>
            <a:off x="492155" y="549031"/>
            <a:ext cx="8000297" cy="1325563"/>
          </a:xfrm>
        </p:spPr>
        <p:txBody>
          <a:bodyPr>
            <a:normAutofit/>
          </a:bodyPr>
          <a:lstStyle/>
          <a:p>
            <a:r>
              <a:rPr lang="en-GB" dirty="0"/>
              <a:t>Neurodivergence and Special Educational Needs</a:t>
            </a:r>
          </a:p>
        </p:txBody>
      </p:sp>
      <p:pic>
        <p:nvPicPr>
          <p:cNvPr id="5" name="Graphic 4" descr="Umbrella outline">
            <a:extLst>
              <a:ext uri="{FF2B5EF4-FFF2-40B4-BE49-F238E27FC236}">
                <a16:creationId xmlns:a16="http://schemas.microsoft.com/office/drawing/2014/main" id="{0821979A-C732-0A9B-24B7-33D89333C8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22315" y="1411448"/>
            <a:ext cx="3792522" cy="3792522"/>
          </a:xfrm>
          <a:prstGeom prst="rect">
            <a:avLst/>
          </a:prstGeom>
        </p:spPr>
      </p:pic>
      <p:sp>
        <p:nvSpPr>
          <p:cNvPr id="7" name="TextBox 6">
            <a:extLst>
              <a:ext uri="{FF2B5EF4-FFF2-40B4-BE49-F238E27FC236}">
                <a16:creationId xmlns:a16="http://schemas.microsoft.com/office/drawing/2014/main" id="{AE185560-5DFE-83C2-12A5-DE85BDB4682B}"/>
              </a:ext>
            </a:extLst>
          </p:cNvPr>
          <p:cNvSpPr txBox="1"/>
          <p:nvPr/>
        </p:nvSpPr>
        <p:spPr>
          <a:xfrm>
            <a:off x="6998516" y="3631962"/>
            <a:ext cx="2028038" cy="369332"/>
          </a:xfrm>
          <a:prstGeom prst="rect">
            <a:avLst/>
          </a:prstGeom>
          <a:noFill/>
        </p:spPr>
        <p:txBody>
          <a:bodyPr wrap="square">
            <a:spAutoFit/>
          </a:bodyPr>
          <a:lstStyle/>
          <a:p>
            <a:r>
              <a:rPr lang="en-GB" dirty="0"/>
              <a:t>Brain differences</a:t>
            </a:r>
          </a:p>
        </p:txBody>
      </p:sp>
      <p:sp>
        <p:nvSpPr>
          <p:cNvPr id="9" name="TextBox 8">
            <a:extLst>
              <a:ext uri="{FF2B5EF4-FFF2-40B4-BE49-F238E27FC236}">
                <a16:creationId xmlns:a16="http://schemas.microsoft.com/office/drawing/2014/main" id="{22CC51C0-35DF-5F5F-CDEF-825D6917E0B3}"/>
              </a:ext>
            </a:extLst>
          </p:cNvPr>
          <p:cNvSpPr txBox="1"/>
          <p:nvPr/>
        </p:nvSpPr>
        <p:spPr>
          <a:xfrm>
            <a:off x="8841150" y="3630536"/>
            <a:ext cx="2222385" cy="369332"/>
          </a:xfrm>
          <a:prstGeom prst="rect">
            <a:avLst/>
          </a:prstGeom>
          <a:noFill/>
        </p:spPr>
        <p:txBody>
          <a:bodyPr wrap="square">
            <a:spAutoFit/>
          </a:bodyPr>
          <a:lstStyle/>
          <a:p>
            <a:r>
              <a:rPr lang="en-GB" dirty="0"/>
              <a:t>Areas of struggle</a:t>
            </a:r>
          </a:p>
        </p:txBody>
      </p:sp>
      <p:sp>
        <p:nvSpPr>
          <p:cNvPr id="11" name="TextBox 10">
            <a:extLst>
              <a:ext uri="{FF2B5EF4-FFF2-40B4-BE49-F238E27FC236}">
                <a16:creationId xmlns:a16="http://schemas.microsoft.com/office/drawing/2014/main" id="{5E4324D6-0F7C-C23F-EBBE-23BD10B7ED5D}"/>
              </a:ext>
            </a:extLst>
          </p:cNvPr>
          <p:cNvSpPr txBox="1"/>
          <p:nvPr/>
        </p:nvSpPr>
        <p:spPr>
          <a:xfrm>
            <a:off x="9026554" y="4233300"/>
            <a:ext cx="1163972" cy="369332"/>
          </a:xfrm>
          <a:prstGeom prst="rect">
            <a:avLst/>
          </a:prstGeom>
          <a:noFill/>
        </p:spPr>
        <p:txBody>
          <a:bodyPr wrap="square">
            <a:spAutoFit/>
          </a:bodyPr>
          <a:lstStyle/>
          <a:p>
            <a:r>
              <a:rPr lang="en-GB" dirty="0"/>
              <a:t>Strengths</a:t>
            </a:r>
          </a:p>
        </p:txBody>
      </p:sp>
      <p:sp>
        <p:nvSpPr>
          <p:cNvPr id="13" name="TextBox 12">
            <a:extLst>
              <a:ext uri="{FF2B5EF4-FFF2-40B4-BE49-F238E27FC236}">
                <a16:creationId xmlns:a16="http://schemas.microsoft.com/office/drawing/2014/main" id="{59D216F7-7BC8-4D3F-F8DF-EC168CE7F2B8}"/>
              </a:ext>
            </a:extLst>
          </p:cNvPr>
          <p:cNvSpPr txBox="1"/>
          <p:nvPr/>
        </p:nvSpPr>
        <p:spPr>
          <a:xfrm>
            <a:off x="7426002" y="4487936"/>
            <a:ext cx="794857" cy="369332"/>
          </a:xfrm>
          <a:prstGeom prst="rect">
            <a:avLst/>
          </a:prstGeom>
          <a:noFill/>
        </p:spPr>
        <p:txBody>
          <a:bodyPr wrap="square">
            <a:spAutoFit/>
          </a:bodyPr>
          <a:lstStyle/>
          <a:p>
            <a:r>
              <a:rPr lang="en-GB" dirty="0"/>
              <a:t>Labels</a:t>
            </a:r>
          </a:p>
        </p:txBody>
      </p:sp>
      <p:sp>
        <p:nvSpPr>
          <p:cNvPr id="14" name="TextBox 13">
            <a:extLst>
              <a:ext uri="{FF2B5EF4-FFF2-40B4-BE49-F238E27FC236}">
                <a16:creationId xmlns:a16="http://schemas.microsoft.com/office/drawing/2014/main" id="{5C93C451-61F3-8745-AE2C-2922D876DE32}"/>
              </a:ext>
            </a:extLst>
          </p:cNvPr>
          <p:cNvSpPr txBox="1"/>
          <p:nvPr/>
        </p:nvSpPr>
        <p:spPr>
          <a:xfrm>
            <a:off x="8927283" y="4879717"/>
            <a:ext cx="2230076" cy="1200329"/>
          </a:xfrm>
          <a:prstGeom prst="rect">
            <a:avLst/>
          </a:prstGeom>
          <a:noFill/>
        </p:spPr>
        <p:txBody>
          <a:bodyPr wrap="square">
            <a:spAutoFit/>
          </a:bodyPr>
          <a:lstStyle/>
          <a:p>
            <a:r>
              <a:rPr lang="en-GB" dirty="0"/>
              <a:t>Sensory differences/ differences in how you experience the world around you</a:t>
            </a:r>
          </a:p>
        </p:txBody>
      </p:sp>
      <p:sp>
        <p:nvSpPr>
          <p:cNvPr id="15" name="TextBox 14">
            <a:extLst>
              <a:ext uri="{FF2B5EF4-FFF2-40B4-BE49-F238E27FC236}">
                <a16:creationId xmlns:a16="http://schemas.microsoft.com/office/drawing/2014/main" id="{D1575472-A070-E188-F46A-25EA0708D770}"/>
              </a:ext>
            </a:extLst>
          </p:cNvPr>
          <p:cNvSpPr txBox="1"/>
          <p:nvPr/>
        </p:nvSpPr>
        <p:spPr>
          <a:xfrm>
            <a:off x="7962468" y="2030627"/>
            <a:ext cx="1859032" cy="369332"/>
          </a:xfrm>
          <a:prstGeom prst="rect">
            <a:avLst/>
          </a:prstGeom>
          <a:noFill/>
        </p:spPr>
        <p:txBody>
          <a:bodyPr wrap="square">
            <a:spAutoFit/>
          </a:bodyPr>
          <a:lstStyle/>
          <a:p>
            <a:r>
              <a:rPr lang="en-GB" dirty="0">
                <a:solidFill>
                  <a:srgbClr val="FFFF00"/>
                </a:solidFill>
              </a:rPr>
              <a:t>“Neurodivergent”</a:t>
            </a:r>
          </a:p>
        </p:txBody>
      </p:sp>
      <p:sp>
        <p:nvSpPr>
          <p:cNvPr id="16" name="TextBox 15">
            <a:extLst>
              <a:ext uri="{FF2B5EF4-FFF2-40B4-BE49-F238E27FC236}">
                <a16:creationId xmlns:a16="http://schemas.microsoft.com/office/drawing/2014/main" id="{1548CEE2-E26F-0477-1D8F-B4E0088824B4}"/>
              </a:ext>
            </a:extLst>
          </p:cNvPr>
          <p:cNvSpPr txBox="1"/>
          <p:nvPr/>
        </p:nvSpPr>
        <p:spPr>
          <a:xfrm>
            <a:off x="7020186" y="1484085"/>
            <a:ext cx="845891" cy="369332"/>
          </a:xfrm>
          <a:prstGeom prst="rect">
            <a:avLst/>
          </a:prstGeom>
          <a:noFill/>
        </p:spPr>
        <p:txBody>
          <a:bodyPr wrap="square">
            <a:spAutoFit/>
          </a:bodyPr>
          <a:lstStyle/>
          <a:p>
            <a:r>
              <a:rPr lang="en-GB" dirty="0">
                <a:solidFill>
                  <a:schemeClr val="accent2"/>
                </a:solidFill>
              </a:rPr>
              <a:t>ADHD</a:t>
            </a:r>
          </a:p>
        </p:txBody>
      </p:sp>
      <p:sp>
        <p:nvSpPr>
          <p:cNvPr id="17" name="TextBox 16">
            <a:extLst>
              <a:ext uri="{FF2B5EF4-FFF2-40B4-BE49-F238E27FC236}">
                <a16:creationId xmlns:a16="http://schemas.microsoft.com/office/drawing/2014/main" id="{229A9EB2-F132-FCFB-2B3C-ABBB74D7E351}"/>
              </a:ext>
            </a:extLst>
          </p:cNvPr>
          <p:cNvSpPr txBox="1"/>
          <p:nvPr/>
        </p:nvSpPr>
        <p:spPr>
          <a:xfrm>
            <a:off x="6696163" y="1914421"/>
            <a:ext cx="845891" cy="369332"/>
          </a:xfrm>
          <a:prstGeom prst="rect">
            <a:avLst/>
          </a:prstGeom>
          <a:noFill/>
        </p:spPr>
        <p:txBody>
          <a:bodyPr wrap="square">
            <a:spAutoFit/>
          </a:bodyPr>
          <a:lstStyle/>
          <a:p>
            <a:r>
              <a:rPr lang="en-GB" dirty="0">
                <a:solidFill>
                  <a:schemeClr val="accent2"/>
                </a:solidFill>
              </a:rPr>
              <a:t>Autism</a:t>
            </a:r>
          </a:p>
        </p:txBody>
      </p:sp>
      <p:sp>
        <p:nvSpPr>
          <p:cNvPr id="18" name="TextBox 17">
            <a:extLst>
              <a:ext uri="{FF2B5EF4-FFF2-40B4-BE49-F238E27FC236}">
                <a16:creationId xmlns:a16="http://schemas.microsoft.com/office/drawing/2014/main" id="{A2E50751-CB4B-F956-62B7-E818CE90BBAD}"/>
              </a:ext>
            </a:extLst>
          </p:cNvPr>
          <p:cNvSpPr txBox="1"/>
          <p:nvPr/>
        </p:nvSpPr>
        <p:spPr>
          <a:xfrm>
            <a:off x="9893065" y="1819207"/>
            <a:ext cx="845891" cy="369332"/>
          </a:xfrm>
          <a:prstGeom prst="rect">
            <a:avLst/>
          </a:prstGeom>
          <a:noFill/>
        </p:spPr>
        <p:txBody>
          <a:bodyPr wrap="square">
            <a:spAutoFit/>
          </a:bodyPr>
          <a:lstStyle/>
          <a:p>
            <a:r>
              <a:rPr lang="en-GB" dirty="0">
                <a:solidFill>
                  <a:schemeClr val="accent2"/>
                </a:solidFill>
              </a:rPr>
              <a:t>Tics</a:t>
            </a:r>
          </a:p>
        </p:txBody>
      </p:sp>
      <p:sp>
        <p:nvSpPr>
          <p:cNvPr id="19" name="TextBox 18">
            <a:extLst>
              <a:ext uri="{FF2B5EF4-FFF2-40B4-BE49-F238E27FC236}">
                <a16:creationId xmlns:a16="http://schemas.microsoft.com/office/drawing/2014/main" id="{96662BF4-5893-78A9-FFFD-3A688E082A25}"/>
              </a:ext>
            </a:extLst>
          </p:cNvPr>
          <p:cNvSpPr txBox="1"/>
          <p:nvPr/>
        </p:nvSpPr>
        <p:spPr>
          <a:xfrm>
            <a:off x="8942314" y="1128073"/>
            <a:ext cx="2222385" cy="646331"/>
          </a:xfrm>
          <a:prstGeom prst="rect">
            <a:avLst/>
          </a:prstGeom>
          <a:noFill/>
        </p:spPr>
        <p:txBody>
          <a:bodyPr wrap="square">
            <a:spAutoFit/>
          </a:bodyPr>
          <a:lstStyle/>
          <a:p>
            <a:r>
              <a:rPr lang="en-GB" dirty="0">
                <a:solidFill>
                  <a:schemeClr val="accent2"/>
                </a:solidFill>
              </a:rPr>
              <a:t>Speech, language and communication</a:t>
            </a:r>
          </a:p>
        </p:txBody>
      </p:sp>
      <p:sp>
        <p:nvSpPr>
          <p:cNvPr id="20" name="TextBox 19">
            <a:extLst>
              <a:ext uri="{FF2B5EF4-FFF2-40B4-BE49-F238E27FC236}">
                <a16:creationId xmlns:a16="http://schemas.microsoft.com/office/drawing/2014/main" id="{67BF3654-B20A-B643-C0F7-E607FE3BA269}"/>
              </a:ext>
            </a:extLst>
          </p:cNvPr>
          <p:cNvSpPr txBox="1"/>
          <p:nvPr/>
        </p:nvSpPr>
        <p:spPr>
          <a:xfrm>
            <a:off x="10411438" y="2152491"/>
            <a:ext cx="1506522" cy="1200329"/>
          </a:xfrm>
          <a:prstGeom prst="rect">
            <a:avLst/>
          </a:prstGeom>
          <a:noFill/>
        </p:spPr>
        <p:txBody>
          <a:bodyPr wrap="square">
            <a:spAutoFit/>
          </a:bodyPr>
          <a:lstStyle/>
          <a:p>
            <a:r>
              <a:rPr lang="en-GB" dirty="0">
                <a:solidFill>
                  <a:schemeClr val="accent2"/>
                </a:solidFill>
              </a:rPr>
              <a:t>Difficulties interpreting words and numbers</a:t>
            </a:r>
          </a:p>
        </p:txBody>
      </p:sp>
      <p:sp>
        <p:nvSpPr>
          <p:cNvPr id="21" name="TextBox 20">
            <a:extLst>
              <a:ext uri="{FF2B5EF4-FFF2-40B4-BE49-F238E27FC236}">
                <a16:creationId xmlns:a16="http://schemas.microsoft.com/office/drawing/2014/main" id="{D84C2FDB-E560-4ECB-136F-06E04271F05E}"/>
              </a:ext>
            </a:extLst>
          </p:cNvPr>
          <p:cNvSpPr txBox="1"/>
          <p:nvPr/>
        </p:nvSpPr>
        <p:spPr>
          <a:xfrm>
            <a:off x="5749955" y="2332603"/>
            <a:ext cx="1811324" cy="923330"/>
          </a:xfrm>
          <a:prstGeom prst="rect">
            <a:avLst/>
          </a:prstGeom>
          <a:noFill/>
        </p:spPr>
        <p:txBody>
          <a:bodyPr wrap="square">
            <a:spAutoFit/>
          </a:bodyPr>
          <a:lstStyle/>
          <a:p>
            <a:r>
              <a:rPr lang="en-GB" dirty="0">
                <a:solidFill>
                  <a:schemeClr val="accent2"/>
                </a:solidFill>
              </a:rPr>
              <a:t>Movement and coordination difficulties</a:t>
            </a:r>
          </a:p>
        </p:txBody>
      </p:sp>
      <p:sp>
        <p:nvSpPr>
          <p:cNvPr id="22" name="TextBox 21">
            <a:extLst>
              <a:ext uri="{FF2B5EF4-FFF2-40B4-BE49-F238E27FC236}">
                <a16:creationId xmlns:a16="http://schemas.microsoft.com/office/drawing/2014/main" id="{9C51768D-D9D5-D718-1014-0552B52203B5}"/>
              </a:ext>
            </a:extLst>
          </p:cNvPr>
          <p:cNvSpPr txBox="1"/>
          <p:nvPr/>
        </p:nvSpPr>
        <p:spPr>
          <a:xfrm>
            <a:off x="7729402" y="1099383"/>
            <a:ext cx="1780215" cy="646331"/>
          </a:xfrm>
          <a:prstGeom prst="rect">
            <a:avLst/>
          </a:prstGeom>
          <a:noFill/>
        </p:spPr>
        <p:txBody>
          <a:bodyPr wrap="square">
            <a:spAutoFit/>
          </a:bodyPr>
          <a:lstStyle/>
          <a:p>
            <a:r>
              <a:rPr lang="en-GB" dirty="0">
                <a:solidFill>
                  <a:schemeClr val="accent2"/>
                </a:solidFill>
              </a:rPr>
              <a:t>Intellectual disability</a:t>
            </a:r>
          </a:p>
        </p:txBody>
      </p:sp>
      <p:pic>
        <p:nvPicPr>
          <p:cNvPr id="26" name="Graphic 25" descr="Water outline">
            <a:extLst>
              <a:ext uri="{FF2B5EF4-FFF2-40B4-BE49-F238E27FC236}">
                <a16:creationId xmlns:a16="http://schemas.microsoft.com/office/drawing/2014/main" id="{65639A05-A0B2-1A11-CF61-71AF3DF317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36250" y="3641187"/>
            <a:ext cx="621660" cy="621660"/>
          </a:xfrm>
          <a:prstGeom prst="rect">
            <a:avLst/>
          </a:prstGeom>
        </p:spPr>
      </p:pic>
      <p:pic>
        <p:nvPicPr>
          <p:cNvPr id="27" name="Graphic 26" descr="Water outline">
            <a:extLst>
              <a:ext uri="{FF2B5EF4-FFF2-40B4-BE49-F238E27FC236}">
                <a16:creationId xmlns:a16="http://schemas.microsoft.com/office/drawing/2014/main" id="{704CB700-A98A-F52A-C554-071427B957D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46529" y="3532699"/>
            <a:ext cx="621660" cy="621660"/>
          </a:xfrm>
          <a:prstGeom prst="rect">
            <a:avLst/>
          </a:prstGeom>
        </p:spPr>
      </p:pic>
      <p:pic>
        <p:nvPicPr>
          <p:cNvPr id="28" name="Graphic 27" descr="Water outline">
            <a:extLst>
              <a:ext uri="{FF2B5EF4-FFF2-40B4-BE49-F238E27FC236}">
                <a16:creationId xmlns:a16="http://schemas.microsoft.com/office/drawing/2014/main" id="{115090DE-EBF2-60F2-C44B-6C36F3F28D8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92169" y="3993605"/>
            <a:ext cx="621660" cy="621660"/>
          </a:xfrm>
          <a:prstGeom prst="rect">
            <a:avLst/>
          </a:prstGeom>
        </p:spPr>
      </p:pic>
      <p:pic>
        <p:nvPicPr>
          <p:cNvPr id="29" name="Graphic 28" descr="Water outline">
            <a:extLst>
              <a:ext uri="{FF2B5EF4-FFF2-40B4-BE49-F238E27FC236}">
                <a16:creationId xmlns:a16="http://schemas.microsoft.com/office/drawing/2014/main" id="{3A87A7C6-385B-5057-D507-BCBB4CA963A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47080" y="4663016"/>
            <a:ext cx="621660" cy="621660"/>
          </a:xfrm>
          <a:prstGeom prst="rect">
            <a:avLst/>
          </a:prstGeom>
        </p:spPr>
      </p:pic>
      <p:pic>
        <p:nvPicPr>
          <p:cNvPr id="30" name="Graphic 29" descr="Water outline">
            <a:extLst>
              <a:ext uri="{FF2B5EF4-FFF2-40B4-BE49-F238E27FC236}">
                <a16:creationId xmlns:a16="http://schemas.microsoft.com/office/drawing/2014/main" id="{E14AED2A-07D8-4E6C-08B4-701200E49B1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048239" y="4262847"/>
            <a:ext cx="621660" cy="621660"/>
          </a:xfrm>
          <a:prstGeom prst="rect">
            <a:avLst/>
          </a:prstGeom>
        </p:spPr>
      </p:pic>
      <p:pic>
        <p:nvPicPr>
          <p:cNvPr id="31" name="Graphic 30" descr="Water outline">
            <a:extLst>
              <a:ext uri="{FF2B5EF4-FFF2-40B4-BE49-F238E27FC236}">
                <a16:creationId xmlns:a16="http://schemas.microsoft.com/office/drawing/2014/main" id="{C82E81A5-7BE0-1E43-51B6-61F64A63172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291001" y="5157610"/>
            <a:ext cx="621660" cy="621660"/>
          </a:xfrm>
          <a:prstGeom prst="rect">
            <a:avLst/>
          </a:prstGeom>
        </p:spPr>
      </p:pic>
      <p:pic>
        <p:nvPicPr>
          <p:cNvPr id="32" name="Graphic 31" descr="Water outline">
            <a:extLst>
              <a:ext uri="{FF2B5EF4-FFF2-40B4-BE49-F238E27FC236}">
                <a16:creationId xmlns:a16="http://schemas.microsoft.com/office/drawing/2014/main" id="{E5DF178C-3A29-A596-1E7B-EBD3EF0BC11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461269" y="3901285"/>
            <a:ext cx="621660" cy="621660"/>
          </a:xfrm>
          <a:prstGeom prst="rect">
            <a:avLst/>
          </a:prstGeom>
        </p:spPr>
      </p:pic>
      <p:sp>
        <p:nvSpPr>
          <p:cNvPr id="33" name="TextBox 32">
            <a:extLst>
              <a:ext uri="{FF2B5EF4-FFF2-40B4-BE49-F238E27FC236}">
                <a16:creationId xmlns:a16="http://schemas.microsoft.com/office/drawing/2014/main" id="{99664297-9384-0D1C-71A8-00C5C8FBD5F0}"/>
              </a:ext>
            </a:extLst>
          </p:cNvPr>
          <p:cNvSpPr txBox="1"/>
          <p:nvPr/>
        </p:nvSpPr>
        <p:spPr>
          <a:xfrm>
            <a:off x="804425" y="2332603"/>
            <a:ext cx="3930908" cy="3970318"/>
          </a:xfrm>
          <a:prstGeom prst="rect">
            <a:avLst/>
          </a:prstGeom>
          <a:noFill/>
        </p:spPr>
        <p:txBody>
          <a:bodyPr wrap="square">
            <a:spAutoFit/>
          </a:bodyPr>
          <a:lstStyle/>
          <a:p>
            <a:r>
              <a:rPr lang="en-GB" dirty="0">
                <a:solidFill>
                  <a:schemeClr val="accent3"/>
                </a:solidFill>
              </a:rPr>
              <a:t>70% of children with Special Educational Needs and Disabilities (SEND) have a “primary need” relating to neurodevelopment and neurodivergence</a:t>
            </a:r>
          </a:p>
          <a:p>
            <a:endParaRPr lang="en-GB" dirty="0">
              <a:solidFill>
                <a:schemeClr val="accent3"/>
              </a:solidFill>
            </a:endParaRPr>
          </a:p>
          <a:p>
            <a:r>
              <a:rPr lang="en-GB" dirty="0">
                <a:solidFill>
                  <a:schemeClr val="accent3"/>
                </a:solidFill>
              </a:rPr>
              <a:t>The majority of young people who are neurodivergent are recognised by their school as having SEND</a:t>
            </a:r>
          </a:p>
          <a:p>
            <a:endParaRPr lang="en-GB" dirty="0">
              <a:solidFill>
                <a:schemeClr val="accent3"/>
              </a:solidFill>
            </a:endParaRPr>
          </a:p>
          <a:p>
            <a:r>
              <a:rPr lang="en-GB" dirty="0">
                <a:solidFill>
                  <a:schemeClr val="accent3"/>
                </a:solidFill>
              </a:rPr>
              <a:t>In 2019-20, 12.1% of all UK pupils had “SEND support”, 3.3% had an EHCP. 10% of those with SEND are educated in special schools</a:t>
            </a:r>
          </a:p>
        </p:txBody>
      </p:sp>
    </p:spTree>
    <p:extLst>
      <p:ext uri="{BB962C8B-B14F-4D97-AF65-F5344CB8AC3E}">
        <p14:creationId xmlns:p14="http://schemas.microsoft.com/office/powerpoint/2010/main" val="59980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xEl>
                                              <p:pRg st="2" end="2"/>
                                            </p:txEl>
                                          </p:spTgt>
                                        </p:tgtEl>
                                        <p:attrNameLst>
                                          <p:attrName>style.visibility</p:attrName>
                                        </p:attrNameLst>
                                      </p:cBhvr>
                                      <p:to>
                                        <p:strVal val="visible"/>
                                      </p:to>
                                    </p:set>
                                    <p:animEffect transition="in" filter="fade">
                                      <p:cBhvr>
                                        <p:cTn id="12" dur="500"/>
                                        <p:tgtEl>
                                          <p:spTgt spid="3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xEl>
                                              <p:pRg st="4" end="4"/>
                                            </p:txEl>
                                          </p:spTgt>
                                        </p:tgtEl>
                                        <p:attrNameLst>
                                          <p:attrName>style.visibility</p:attrName>
                                        </p:attrNameLst>
                                      </p:cBhvr>
                                      <p:to>
                                        <p:strVal val="visible"/>
                                      </p:to>
                                    </p:set>
                                    <p:animEffect transition="in" filter="fade">
                                      <p:cBhvr>
                                        <p:cTn id="17" dur="500"/>
                                        <p:tgtEl>
                                          <p:spTgt spid="3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D847E-DF9E-6A0C-7A64-3CFE2CD1BC69}"/>
              </a:ext>
            </a:extLst>
          </p:cNvPr>
          <p:cNvSpPr>
            <a:spLocks noGrp="1"/>
          </p:cNvSpPr>
          <p:nvPr>
            <p:ph type="title"/>
          </p:nvPr>
        </p:nvSpPr>
        <p:spPr/>
        <p:txBody>
          <a:bodyPr/>
          <a:lstStyle/>
          <a:p>
            <a:r>
              <a:rPr lang="en-GB" dirty="0"/>
              <a:t>Neurodevelopmental diagnoses and school absence</a:t>
            </a:r>
          </a:p>
        </p:txBody>
      </p:sp>
      <p:pic>
        <p:nvPicPr>
          <p:cNvPr id="5" name="Picture 4" descr="A graph of multiple learning disabilities">
            <a:extLst>
              <a:ext uri="{FF2B5EF4-FFF2-40B4-BE49-F238E27FC236}">
                <a16:creationId xmlns:a16="http://schemas.microsoft.com/office/drawing/2014/main" id="{7118D340-0529-7716-8B24-CAD22765BD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68304"/>
            <a:ext cx="7890764" cy="3958519"/>
          </a:xfrm>
          <a:prstGeom prst="rect">
            <a:avLst/>
          </a:prstGeom>
        </p:spPr>
      </p:pic>
      <p:sp>
        <p:nvSpPr>
          <p:cNvPr id="7" name="TextBox 6">
            <a:extLst>
              <a:ext uri="{FF2B5EF4-FFF2-40B4-BE49-F238E27FC236}">
                <a16:creationId xmlns:a16="http://schemas.microsoft.com/office/drawing/2014/main" id="{AF6AC0ED-2E49-17A6-768F-CF82DB273AB4}"/>
              </a:ext>
            </a:extLst>
          </p:cNvPr>
          <p:cNvSpPr txBox="1"/>
          <p:nvPr/>
        </p:nvSpPr>
        <p:spPr>
          <a:xfrm>
            <a:off x="10030968" y="2063126"/>
            <a:ext cx="2042160" cy="4247317"/>
          </a:xfrm>
          <a:prstGeom prst="rect">
            <a:avLst/>
          </a:prstGeom>
          <a:noFill/>
        </p:spPr>
        <p:txBody>
          <a:bodyPr wrap="square">
            <a:spAutoFit/>
          </a:bodyPr>
          <a:lstStyle/>
          <a:p>
            <a:r>
              <a:rPr lang="en-GB" dirty="0">
                <a:solidFill>
                  <a:schemeClr val="accent3"/>
                </a:solidFill>
              </a:rPr>
              <a:t>Those with moderate and severe learning difficulties tend to have higher rates of absence when they also have ASD</a:t>
            </a:r>
          </a:p>
          <a:p>
            <a:endParaRPr lang="en-GB" dirty="0">
              <a:solidFill>
                <a:schemeClr val="accent3"/>
              </a:solidFill>
            </a:endParaRPr>
          </a:p>
          <a:p>
            <a:endParaRPr lang="en-GB" dirty="0">
              <a:solidFill>
                <a:schemeClr val="accent3"/>
              </a:solidFill>
            </a:endParaRPr>
          </a:p>
          <a:p>
            <a:r>
              <a:rPr lang="en-GB" dirty="0">
                <a:solidFill>
                  <a:schemeClr val="accent3"/>
                </a:solidFill>
              </a:rPr>
              <a:t>Those with speech, language and communication needs are more likely to exhibit school refusal</a:t>
            </a:r>
          </a:p>
        </p:txBody>
      </p:sp>
      <p:sp>
        <p:nvSpPr>
          <p:cNvPr id="8" name="Rectangle 7">
            <a:extLst>
              <a:ext uri="{FF2B5EF4-FFF2-40B4-BE49-F238E27FC236}">
                <a16:creationId xmlns:a16="http://schemas.microsoft.com/office/drawing/2014/main" id="{87D398F7-FC49-8E8E-8D48-92748567C4C2}"/>
              </a:ext>
            </a:extLst>
          </p:cNvPr>
          <p:cNvSpPr/>
          <p:nvPr/>
        </p:nvSpPr>
        <p:spPr>
          <a:xfrm>
            <a:off x="3310128" y="4681728"/>
            <a:ext cx="2596896" cy="329184"/>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2E26BE7F-2F1E-073A-1457-9653AF3740F2}"/>
              </a:ext>
            </a:extLst>
          </p:cNvPr>
          <p:cNvCxnSpPr/>
          <p:nvPr/>
        </p:nvCxnSpPr>
        <p:spPr>
          <a:xfrm flipH="1" flipV="1">
            <a:off x="6428232" y="2231136"/>
            <a:ext cx="3474720" cy="210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BE44EB9-50E9-5805-4ADE-C54A800BE04D}"/>
              </a:ext>
            </a:extLst>
          </p:cNvPr>
          <p:cNvCxnSpPr>
            <a:cxnSpLocks/>
          </p:cNvCxnSpPr>
          <p:nvPr/>
        </p:nvCxnSpPr>
        <p:spPr>
          <a:xfrm flipH="1">
            <a:off x="6580632" y="2523744"/>
            <a:ext cx="3322320" cy="11853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A5DF598-AF84-52F3-7168-F25833236913}"/>
              </a:ext>
            </a:extLst>
          </p:cNvPr>
          <p:cNvCxnSpPr>
            <a:cxnSpLocks/>
          </p:cNvCxnSpPr>
          <p:nvPr/>
        </p:nvCxnSpPr>
        <p:spPr>
          <a:xfrm flipH="1">
            <a:off x="6321552" y="2523744"/>
            <a:ext cx="3581400" cy="16103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70FAA17-D6F7-5005-2E87-100149E38627}"/>
              </a:ext>
            </a:extLst>
          </p:cNvPr>
          <p:cNvCxnSpPr>
            <a:cxnSpLocks/>
          </p:cNvCxnSpPr>
          <p:nvPr/>
        </p:nvCxnSpPr>
        <p:spPr>
          <a:xfrm flipH="1" flipV="1">
            <a:off x="6035040" y="2619064"/>
            <a:ext cx="3867912" cy="2170511"/>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AA22BBD-C96D-DDFD-3771-1C750C47005B}"/>
              </a:ext>
            </a:extLst>
          </p:cNvPr>
          <p:cNvSpPr txBox="1"/>
          <p:nvPr/>
        </p:nvSpPr>
        <p:spPr>
          <a:xfrm>
            <a:off x="482920" y="5727990"/>
            <a:ext cx="6097712" cy="923330"/>
          </a:xfrm>
          <a:prstGeom prst="rect">
            <a:avLst/>
          </a:prstGeom>
          <a:noFill/>
        </p:spPr>
        <p:txBody>
          <a:bodyPr wrap="square">
            <a:spAutoFit/>
          </a:bodyPr>
          <a:lstStyle/>
          <a:p>
            <a:endParaRPr lang="en-GB" dirty="0">
              <a:solidFill>
                <a:schemeClr val="accent3"/>
              </a:solidFill>
            </a:endParaRPr>
          </a:p>
          <a:p>
            <a:r>
              <a:rPr lang="en-GB" dirty="0">
                <a:solidFill>
                  <a:schemeClr val="accent3"/>
                </a:solidFill>
              </a:rPr>
              <a:t>Young people with ND are more likely than other young people to be absent for &gt;20 days per school year (extended absence)</a:t>
            </a:r>
          </a:p>
        </p:txBody>
      </p:sp>
    </p:spTree>
    <p:extLst>
      <p:ext uri="{BB962C8B-B14F-4D97-AF65-F5344CB8AC3E}">
        <p14:creationId xmlns:p14="http://schemas.microsoft.com/office/powerpoint/2010/main" val="239177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500"/>
                                        <p:tgtEl>
                                          <p:spTgt spid="7">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2839C-E3AF-206D-CC75-AC195E1278BC}"/>
              </a:ext>
            </a:extLst>
          </p:cNvPr>
          <p:cNvSpPr>
            <a:spLocks noGrp="1"/>
          </p:cNvSpPr>
          <p:nvPr>
            <p:ph type="title"/>
          </p:nvPr>
        </p:nvSpPr>
        <p:spPr/>
        <p:txBody>
          <a:bodyPr>
            <a:normAutofit fontScale="90000"/>
          </a:bodyPr>
          <a:lstStyle/>
          <a:p>
            <a:r>
              <a:rPr lang="en-GB" dirty="0"/>
              <a:t>Key factors impacting on attendance for those who are ND (ongoing outside of the school environment)</a:t>
            </a:r>
          </a:p>
        </p:txBody>
      </p:sp>
      <p:sp>
        <p:nvSpPr>
          <p:cNvPr id="4" name="Plaque 3">
            <a:extLst>
              <a:ext uri="{FF2B5EF4-FFF2-40B4-BE49-F238E27FC236}">
                <a16:creationId xmlns:a16="http://schemas.microsoft.com/office/drawing/2014/main" id="{47E7B2F1-6F2D-6542-2EF5-E66EBD2265FF}"/>
              </a:ext>
            </a:extLst>
          </p:cNvPr>
          <p:cNvSpPr/>
          <p:nvPr/>
        </p:nvSpPr>
        <p:spPr>
          <a:xfrm>
            <a:off x="1120648" y="2807685"/>
            <a:ext cx="2459736" cy="1399984"/>
          </a:xfrm>
          <a:prstGeom prst="plaqu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Anxiety and depression</a:t>
            </a:r>
          </a:p>
        </p:txBody>
      </p:sp>
      <p:sp>
        <p:nvSpPr>
          <p:cNvPr id="5" name="Plaque 4">
            <a:extLst>
              <a:ext uri="{FF2B5EF4-FFF2-40B4-BE49-F238E27FC236}">
                <a16:creationId xmlns:a16="http://schemas.microsoft.com/office/drawing/2014/main" id="{FF08589E-0271-4119-EA1C-11A468C51AA8}"/>
              </a:ext>
            </a:extLst>
          </p:cNvPr>
          <p:cNvSpPr/>
          <p:nvPr/>
        </p:nvSpPr>
        <p:spPr>
          <a:xfrm>
            <a:off x="5032756" y="2740216"/>
            <a:ext cx="2459736" cy="1399984"/>
          </a:xfrm>
          <a:prstGeom prst="plaqu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dirty="0"/>
              <a:t>Sleep</a:t>
            </a:r>
          </a:p>
        </p:txBody>
      </p:sp>
      <p:sp>
        <p:nvSpPr>
          <p:cNvPr id="6" name="Plaque 5">
            <a:extLst>
              <a:ext uri="{FF2B5EF4-FFF2-40B4-BE49-F238E27FC236}">
                <a16:creationId xmlns:a16="http://schemas.microsoft.com/office/drawing/2014/main" id="{E6907A80-684A-38EC-48B1-FBC44132C9BC}"/>
              </a:ext>
            </a:extLst>
          </p:cNvPr>
          <p:cNvSpPr/>
          <p:nvPr/>
        </p:nvSpPr>
        <p:spPr>
          <a:xfrm>
            <a:off x="8713218" y="2823465"/>
            <a:ext cx="2459736" cy="1399984"/>
          </a:xfrm>
          <a:prstGeom prst="plaqu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dirty="0"/>
              <a:t>Physical health problems (medication side effects)</a:t>
            </a:r>
          </a:p>
        </p:txBody>
      </p:sp>
      <p:sp>
        <p:nvSpPr>
          <p:cNvPr id="7" name="Plaque 6">
            <a:extLst>
              <a:ext uri="{FF2B5EF4-FFF2-40B4-BE49-F238E27FC236}">
                <a16:creationId xmlns:a16="http://schemas.microsoft.com/office/drawing/2014/main" id="{CEAC183B-5DC6-F573-D274-DDBAC867BDC8}"/>
              </a:ext>
            </a:extLst>
          </p:cNvPr>
          <p:cNvSpPr/>
          <p:nvPr/>
        </p:nvSpPr>
        <p:spPr>
          <a:xfrm>
            <a:off x="2644648" y="4645025"/>
            <a:ext cx="2459736" cy="1399984"/>
          </a:xfrm>
          <a:prstGeom prst="plaqu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dirty="0"/>
              <a:t>Family/home</a:t>
            </a:r>
          </a:p>
        </p:txBody>
      </p:sp>
      <p:sp>
        <p:nvSpPr>
          <p:cNvPr id="8" name="Plaque 7">
            <a:extLst>
              <a:ext uri="{FF2B5EF4-FFF2-40B4-BE49-F238E27FC236}">
                <a16:creationId xmlns:a16="http://schemas.microsoft.com/office/drawing/2014/main" id="{BD610A8D-E173-D8CB-0A1B-ABE5FEA9355A}"/>
              </a:ext>
            </a:extLst>
          </p:cNvPr>
          <p:cNvSpPr/>
          <p:nvPr/>
        </p:nvSpPr>
        <p:spPr>
          <a:xfrm>
            <a:off x="6677152" y="4645025"/>
            <a:ext cx="2459736" cy="1399984"/>
          </a:xfrm>
          <a:prstGeom prst="plaqu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dirty="0"/>
              <a:t>Change and unpredictability</a:t>
            </a:r>
          </a:p>
        </p:txBody>
      </p:sp>
    </p:spTree>
    <p:extLst>
      <p:ext uri="{BB962C8B-B14F-4D97-AF65-F5344CB8AC3E}">
        <p14:creationId xmlns:p14="http://schemas.microsoft.com/office/powerpoint/2010/main" val="107583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2EBAD585D15F498859297F96F00B45" ma:contentTypeVersion="17" ma:contentTypeDescription="Create a new document." ma:contentTypeScope="" ma:versionID="2f8c648f18214d7d336fd1acdef33b8d">
  <xsd:schema xmlns:xsd="http://www.w3.org/2001/XMLSchema" xmlns:xs="http://www.w3.org/2001/XMLSchema" xmlns:p="http://schemas.microsoft.com/office/2006/metadata/properties" xmlns:ns2="359e1615-63a9-4d0b-b50e-030c1eccb0c7" xmlns:ns3="ec68b1cf-f9c8-43ed-9d3f-46d27be64a97" targetNamespace="http://schemas.microsoft.com/office/2006/metadata/properties" ma:root="true" ma:fieldsID="f42daecc7bd16346f10d1a18448e1da6" ns2:_="" ns3:_="">
    <xsd:import namespace="359e1615-63a9-4d0b-b50e-030c1eccb0c7"/>
    <xsd:import namespace="ec68b1cf-f9c8-43ed-9d3f-46d27be64a9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9e1615-63a9-4d0b-b50e-030c1eccb0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103e67f-0598-4a90-8a4a-cec34b03bfa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68b1cf-f9c8-43ed-9d3f-46d27be64a9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4ae1db6-826c-43d0-9da6-b673ac66e2f7}" ma:internalName="TaxCatchAll" ma:showField="CatchAllData" ma:web="ec68b1cf-f9c8-43ed-9d3f-46d27be64a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59e1615-63a9-4d0b-b50e-030c1eccb0c7">
      <Terms xmlns="http://schemas.microsoft.com/office/infopath/2007/PartnerControls"/>
    </lcf76f155ced4ddcb4097134ff3c332f>
    <TaxCatchAll xmlns="ec68b1cf-f9c8-43ed-9d3f-46d27be64a9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C34A54-242D-444C-ADC0-D8A5FCE357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9e1615-63a9-4d0b-b50e-030c1eccb0c7"/>
    <ds:schemaRef ds:uri="ec68b1cf-f9c8-43ed-9d3f-46d27be64a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EF970B-3348-43EE-9A40-78E9C98F2293}">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ec68b1cf-f9c8-43ed-9d3f-46d27be64a97"/>
    <ds:schemaRef ds:uri="http://schemas.microsoft.com/office/2006/documentManagement/types"/>
    <ds:schemaRef ds:uri="359e1615-63a9-4d0b-b50e-030c1eccb0c7"/>
    <ds:schemaRef ds:uri="http://www.w3.org/XML/1998/namespace"/>
  </ds:schemaRefs>
</ds:datastoreItem>
</file>

<file path=customXml/itemProps3.xml><?xml version="1.0" encoding="utf-8"?>
<ds:datastoreItem xmlns:ds="http://schemas.openxmlformats.org/officeDocument/2006/customXml" ds:itemID="{EE017508-8B1B-4E60-B799-7C03992B5C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7710</TotalTime>
  <Words>5624</Words>
  <Application>Microsoft Office PowerPoint</Application>
  <PresentationFormat>Widescreen</PresentationFormat>
  <Paragraphs>368</Paragraphs>
  <Slides>24</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Attendance and neurodivergent students: tips for an inclusive school culture</vt:lpstr>
      <vt:lpstr>PowerPoint Presentation</vt:lpstr>
      <vt:lpstr>Neurodiversity and neurodivergence</vt:lpstr>
      <vt:lpstr>Understanding  neurodivergence</vt:lpstr>
      <vt:lpstr>Overlap</vt:lpstr>
      <vt:lpstr>Diagnoses and labels</vt:lpstr>
      <vt:lpstr>Neurodivergence and Special Educational Needs</vt:lpstr>
      <vt:lpstr>Neurodevelopmental diagnoses and school absence</vt:lpstr>
      <vt:lpstr>Key factors impacting on attendance for those who are ND (ongoing outside of the school environment)</vt:lpstr>
      <vt:lpstr>Types of absence and neurodivergence</vt:lpstr>
      <vt:lpstr>The school environment</vt:lpstr>
      <vt:lpstr>PowerPoint Presentation</vt:lpstr>
      <vt:lpstr>Who can change the system?</vt:lpstr>
      <vt:lpstr>Practical steps and adaptations for whole-school change              </vt:lpstr>
      <vt:lpstr>PowerPoint Presentation</vt:lpstr>
      <vt:lpstr>Framework for understanding and addressing attendance problems</vt:lpstr>
      <vt:lpstr>Working with individual students</vt:lpstr>
      <vt:lpstr>Working in partnership with parents and carers</vt:lpstr>
      <vt:lpstr>PowerPoint Presentation</vt:lpstr>
      <vt:lpstr>What does “inclusion” look like</vt:lpstr>
      <vt:lpstr>What would you measure?</vt:lpstr>
      <vt:lpstr>PowerPoint Presentation</vt:lpstr>
      <vt:lpstr>PowerPoint Presentation</vt:lpstr>
      <vt:lpstr>PowerPoint Presentation</vt:lpstr>
    </vt:vector>
  </TitlesOfParts>
  <Company>University of Exeter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Russell, Abby</dc:creator>
  <cp:lastModifiedBy>Steve Murray - Orchard School Bristol</cp:lastModifiedBy>
  <cp:revision>17</cp:revision>
  <dcterms:created xsi:type="dcterms:W3CDTF">2022-11-09T15:02:35Z</dcterms:created>
  <dcterms:modified xsi:type="dcterms:W3CDTF">2023-11-30T11:01:04Z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0x010100E42EBAD585D15F498859297F96F00B45</vt:lpwstr>
  </property>
  <property fmtid="{D5CDD505-2E9C-101B-9397-08002B2CF9AE}" pid="3" name="MediaServiceImageTags">
    <vt:lpwstr/>
  </property>
</Properties>
</file>