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42" r:id="rId11"/>
    <p:sldId id="266" r:id="rId12"/>
  </p:sldIdLst>
  <p:sldSz cx="18288000" cy="10287000"/>
  <p:notesSz cx="6858000" cy="9144000"/>
  <p:embeddedFontLst>
    <p:embeddedFont>
      <p:font typeface="ＭＳ Ｐゴシック" panose="020B0600070205080204" pitchFamily="34" charset="-128"/>
      <p:regular r:id="rId14"/>
    </p:embeddedFont>
    <p:embeddedFont>
      <p:font typeface="Canva Sans" panose="020B0503030501040103" pitchFamily="34" charset="0"/>
      <p:regular r:id="rId15"/>
    </p:embeddedFont>
    <p:embeddedFont>
      <p:font typeface="Canva Sans Bold" panose="020B0803030501040103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07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also want to get representation  of male students in predominantly female heavy subjects - teaching, childcare the arts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Development Education Centre South Yorkshire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Personal practice and supporting staff</a:t>
            </a:r>
          </a:p>
          <a:p>
            <a:endParaRPr lang="en-US"/>
          </a:p>
          <a:p>
            <a:r>
              <a:rPr lang="en-US"/>
              <a:t>Student voice</a:t>
            </a:r>
          </a:p>
          <a:p>
            <a:endParaRPr lang="en-US"/>
          </a:p>
          <a:p>
            <a:r>
              <a:rPr lang="en-US"/>
              <a:t>Curriculum</a:t>
            </a:r>
          </a:p>
          <a:p>
            <a:endParaRPr lang="en-US"/>
          </a:p>
          <a:p>
            <a:r>
              <a:rPr lang="en-US"/>
              <a:t>Progression, career and jobs</a:t>
            </a:r>
          </a:p>
          <a:p>
            <a:endParaRPr lang="en-US"/>
          </a:p>
          <a:p>
            <a:r>
              <a:rPr lang="en-US"/>
              <a:t>Internal and external communications </a:t>
            </a:r>
          </a:p>
          <a:p>
            <a:endParaRPr lang="en-US"/>
          </a:p>
          <a:p>
            <a:r>
              <a:rPr lang="en-US"/>
              <a:t>Community engagement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Pitmaston school in Worchester </a:t>
            </a:r>
          </a:p>
          <a:p>
            <a:endParaRPr lang="en-US"/>
          </a:p>
          <a:p>
            <a:r>
              <a:rPr lang="en-US"/>
              <a:t>Primary school </a:t>
            </a:r>
          </a:p>
          <a:p>
            <a:endParaRPr lang="en-US"/>
          </a:p>
          <a:p>
            <a:r>
              <a:rPr lang="en-US"/>
              <a:t>Complete overhaul of the curriculum over 2 years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King Edwards school in Southampton </a:t>
            </a:r>
          </a:p>
          <a:p>
            <a:endParaRPr lang="en-US"/>
          </a:p>
          <a:p>
            <a:r>
              <a:rPr lang="en-US"/>
              <a:t>Focus on pedagogy and theory in the classroom</a:t>
            </a:r>
          </a:p>
          <a:p>
            <a:endParaRPr lang="en-US"/>
          </a:p>
          <a:p>
            <a:r>
              <a:rPr lang="en-US"/>
              <a:t>Increasing representation in A level physics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EFBEC5D8-254E-91E4-7E36-D078EE665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90763" y="512763"/>
            <a:ext cx="4562475" cy="2566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7E297632-45D8-24C9-BCCD-CAA3FCE5D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ea typeface="ＭＳ Ｐゴシック"/>
                <a:cs typeface="Calibri"/>
              </a:rPr>
              <a:t>HG/CB</a:t>
            </a:r>
            <a:endParaRPr lang="en-US" dirty="0"/>
          </a:p>
          <a:p>
            <a:endParaRPr lang="en-GB" altLang="en-US" dirty="0">
              <a:ea typeface="ＭＳ Ｐゴシック"/>
              <a:cs typeface="Calibri"/>
            </a:endParaRPr>
          </a:p>
          <a:p>
            <a:r>
              <a:rPr lang="en-GB" altLang="en-US" dirty="0">
                <a:ea typeface="ＭＳ Ｐゴシック"/>
                <a:cs typeface="Calibri"/>
              </a:rPr>
              <a:t>Chimamanda Ngozi Adiche, We Should All Be Feminists (2014)  (How does gender prescribe how we should be? How can you be free from the weight of gender expectations?)</a:t>
            </a:r>
            <a:endParaRPr lang="en-GB" dirty="0">
              <a:cs typeface="Calibri"/>
            </a:endParaRPr>
          </a:p>
          <a:p>
            <a:endParaRPr lang="en-GB" altLang="en-US">
              <a:ea typeface="ＭＳ Ｐゴシック" panose="020B0600070205080204" pitchFamily="34" charset="-128"/>
            </a:endParaRPr>
          </a:p>
          <a:p>
            <a:r>
              <a:rPr lang="en-GB" altLang="en-US" dirty="0">
                <a:ea typeface="ＭＳ Ｐゴシック"/>
                <a:cs typeface="Calibri"/>
              </a:rPr>
              <a:t>Share link to evaluation with participants</a:t>
            </a:r>
          </a:p>
          <a:p>
            <a:endParaRPr lang="en-GB" altLang="en-US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/>
                <a:cs typeface="Calibri"/>
              </a:rPr>
              <a:t>Ask for one thing going to do next – write in Chat.</a:t>
            </a:r>
            <a:endParaRPr lang="en-GB" altLang="en-US" dirty="0">
              <a:ea typeface="ＭＳ Ｐゴシック"/>
              <a:cs typeface="Calibri"/>
            </a:endParaRPr>
          </a:p>
          <a:p>
            <a:r>
              <a:rPr lang="en-US" altLang="en-US" dirty="0">
                <a:ea typeface="ＭＳ Ｐゴシック"/>
                <a:cs typeface="Calibri"/>
              </a:rPr>
              <a:t> </a:t>
            </a:r>
            <a:endParaRPr lang="en-GB" altLang="en-US" dirty="0">
              <a:ea typeface="ＭＳ Ｐゴシック"/>
              <a:cs typeface="Calibri"/>
            </a:endParaRPr>
          </a:p>
          <a:p>
            <a:r>
              <a:rPr lang="en-US" altLang="en-US" dirty="0">
                <a:ea typeface="ＭＳ Ｐゴシック"/>
                <a:cs typeface="Calibri"/>
              </a:rPr>
              <a:t>Invite comments</a:t>
            </a:r>
            <a:endParaRPr lang="en-GB" altLang="en-US" dirty="0">
              <a:ea typeface="ＭＳ Ｐゴシック"/>
              <a:cs typeface="Calibri"/>
            </a:endParaRPr>
          </a:p>
          <a:p>
            <a:endParaRPr lang="en-GB" altLang="en-US">
              <a:ea typeface="ＭＳ Ｐゴシック" panose="020B0600070205080204" pitchFamily="34" charset="-128"/>
            </a:endParaRPr>
          </a:p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E6690D72-46FD-8F8B-59CD-31460AE9D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E7F286-4A16-422B-957A-B04EB12449C7}" type="slidenum">
              <a:rPr lang="en-GB" altLang="en-US" sz="1300">
                <a:latin typeface="Calibri" panose="020F0502020204030204" pitchFamily="34" charset="0"/>
              </a:rPr>
              <a:pPr/>
              <a:t>10</a:t>
            </a:fld>
            <a:endParaRPr lang="en-GB" altLang="en-US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imamanda.com/we-should-all-be-feminist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183463"/>
            <a:ext cx="18288000" cy="3920075"/>
          </a:xfrm>
          <a:custGeom>
            <a:avLst/>
            <a:gdLst/>
            <a:ahLst/>
            <a:cxnLst/>
            <a:rect l="l" t="t" r="r" b="b"/>
            <a:pathLst>
              <a:path w="18288000" h="3920075">
                <a:moveTo>
                  <a:pt x="0" y="0"/>
                </a:moveTo>
                <a:lnTo>
                  <a:pt x="18288000" y="0"/>
                </a:lnTo>
                <a:lnTo>
                  <a:pt x="18288000" y="3920074"/>
                </a:lnTo>
                <a:lnTo>
                  <a:pt x="0" y="392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094A7AAC-1150-92A4-0CBF-908BBEE1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75" y="547688"/>
            <a:ext cx="6067530" cy="19883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/>
              </a:rPr>
              <a:t>Free to be our true selves?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25BD-6575-BB62-3EA2-6952D2E7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975" y="2738438"/>
            <a:ext cx="6067530" cy="652700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US" sz="3300" dirty="0">
                <a:latin typeface="Arial"/>
                <a:ea typeface="ＭＳ Ｐゴシック"/>
              </a:rPr>
              <a:t>The problem with gender is that it </a:t>
            </a:r>
            <a:r>
              <a:rPr lang="en-GB" altLang="en-US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/>
              </a:rPr>
              <a:t>prescribes</a:t>
            </a:r>
            <a:r>
              <a:rPr lang="en-GB" altLang="en-US" sz="3300" dirty="0">
                <a:latin typeface="Arial"/>
                <a:ea typeface="ＭＳ Ｐゴシック"/>
              </a:rPr>
              <a:t> how we should be rather than recognising how we are. Imagine how much </a:t>
            </a:r>
            <a:r>
              <a:rPr lang="en-GB" altLang="en-US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/>
              </a:rPr>
              <a:t>happier</a:t>
            </a:r>
            <a:r>
              <a:rPr lang="en-GB" altLang="en-US" sz="3300" dirty="0">
                <a:latin typeface="Arial"/>
                <a:ea typeface="ＭＳ Ｐゴシック"/>
              </a:rPr>
              <a:t> we would be, how much freer to be our true </a:t>
            </a:r>
            <a:r>
              <a:rPr lang="en-GB" altLang="en-US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/>
              </a:rPr>
              <a:t>individual</a:t>
            </a:r>
            <a:r>
              <a:rPr lang="en-GB" altLang="en-US" sz="3300" b="1" dirty="0">
                <a:latin typeface="Arial"/>
                <a:ea typeface="ＭＳ Ｐゴシック"/>
              </a:rPr>
              <a:t> </a:t>
            </a:r>
            <a:r>
              <a:rPr lang="en-GB" altLang="en-US" sz="3300" dirty="0">
                <a:latin typeface="Arial"/>
                <a:ea typeface="ＭＳ Ｐゴシック"/>
              </a:rPr>
              <a:t>selves, if we didn’t have the weight of </a:t>
            </a:r>
            <a:r>
              <a:rPr lang="en-GB" altLang="en-US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/>
              </a:rPr>
              <a:t>gender</a:t>
            </a:r>
            <a:r>
              <a:rPr lang="en-GB" altLang="en-US" sz="3300" dirty="0">
                <a:latin typeface="Arial"/>
                <a:ea typeface="ＭＳ Ｐゴシック"/>
              </a:rPr>
              <a:t> </a:t>
            </a:r>
            <a:r>
              <a:rPr lang="en-GB" altLang="en-US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/>
              </a:rPr>
              <a:t>expectations.</a:t>
            </a:r>
            <a:r>
              <a:rPr lang="en-GB" altLang="en-US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/>
              </a:rPr>
              <a:t>  </a:t>
            </a:r>
            <a:r>
              <a:rPr lang="en-GB" altLang="en-US" sz="33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/>
              </a:rPr>
              <a:t> </a:t>
            </a:r>
            <a:endParaRPr lang="en-US" sz="33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en-US" sz="3300" b="1" i="1" dirty="0">
              <a:latin typeface="Arial"/>
              <a:ea typeface="ＭＳ Ｐゴシック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3300" b="1" i="1" dirty="0">
                <a:latin typeface="Arial"/>
                <a:ea typeface="ＭＳ Ｐゴシック"/>
              </a:rPr>
              <a:t>Adichie 2014</a:t>
            </a:r>
            <a:endParaRPr lang="en-GB" sz="3300" b="1" dirty="0"/>
          </a:p>
        </p:txBody>
      </p:sp>
      <p:pic>
        <p:nvPicPr>
          <p:cNvPr id="2" name="Picture 1" descr="A poster with black and white circles&#10;&#10;Description automatically generated">
            <a:extLst>
              <a:ext uri="{FF2B5EF4-FFF2-40B4-BE49-F238E27FC236}">
                <a16:creationId xmlns:a16="http://schemas.microsoft.com/office/drawing/2014/main" id="{F5D0B3D0-A172-F6DE-7A8F-06425892C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794" y="1764836"/>
            <a:ext cx="4184258" cy="579136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CA8541-C4CB-2B11-54D6-FCD97277DFC8}"/>
              </a:ext>
            </a:extLst>
          </p:cNvPr>
          <p:cNvSpPr txBox="1"/>
          <p:nvPr/>
        </p:nvSpPr>
        <p:spPr>
          <a:xfrm>
            <a:off x="3048000" y="9265445"/>
            <a:ext cx="7716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https://www.chimamanda.com/we-should-all-be-feminists/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11528" y="6870386"/>
            <a:ext cx="12064945" cy="2586148"/>
          </a:xfrm>
          <a:custGeom>
            <a:avLst/>
            <a:gdLst/>
            <a:ahLst/>
            <a:cxnLst/>
            <a:rect l="l" t="t" r="r" b="b"/>
            <a:pathLst>
              <a:path w="12064945" h="2586148">
                <a:moveTo>
                  <a:pt x="0" y="0"/>
                </a:moveTo>
                <a:lnTo>
                  <a:pt x="12064944" y="0"/>
                </a:lnTo>
                <a:lnTo>
                  <a:pt x="12064944" y="2586148"/>
                </a:lnTo>
                <a:lnTo>
                  <a:pt x="0" y="2586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111528" y="935675"/>
            <a:ext cx="12064945" cy="7020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27272B"/>
                </a:solidFill>
                <a:latin typeface="Canva Sans Bold"/>
              </a:rPr>
              <a:t>​ ​Clive Belgeonne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27272B"/>
                </a:solidFill>
                <a:latin typeface="Canva Sans Bold"/>
              </a:rPr>
              <a:t>Gender Action Consultant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27272B"/>
                </a:solidFill>
                <a:latin typeface="Canva Sans Bold"/>
              </a:rPr>
              <a:t>clive@decsy.org.uk ​ ​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27272B"/>
                </a:solidFill>
                <a:latin typeface="Canva Sans"/>
              </a:rPr>
              <a:t>​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7272B"/>
                </a:solidFill>
                <a:latin typeface="Canva Sans"/>
              </a:rPr>
              <a:t>Twitter - @_Gender_Action​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7272B"/>
                </a:solidFill>
                <a:latin typeface="Canva Sans"/>
              </a:rPr>
              <a:t>Instagram - @genderaction​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7272B"/>
                </a:solidFill>
                <a:latin typeface="Canva Sans"/>
              </a:rPr>
              <a:t>LinkedIn - @gender-action-decsy​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7272B"/>
                </a:solidFill>
                <a:latin typeface="Canva Sans"/>
              </a:rPr>
              <a:t>General Enquires – info@genderaction.co.uk​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7272B"/>
                </a:solidFill>
                <a:latin typeface="Canva Sans"/>
              </a:rPr>
              <a:t>​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7272B"/>
                </a:solidFill>
                <a:latin typeface="Canva Sans"/>
              </a:rPr>
              <a:t>www.genderaction.co.uk ​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27272B"/>
                </a:solidFill>
                <a:latin typeface="Canva Sans"/>
              </a:rPr>
              <a:t>​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27272B"/>
                </a:solidFill>
                <a:latin typeface="Canva Sans"/>
              </a:rPr>
              <a:t>​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27272B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77879" y="7769611"/>
            <a:ext cx="2781421" cy="2069895"/>
          </a:xfrm>
          <a:custGeom>
            <a:avLst/>
            <a:gdLst/>
            <a:ahLst/>
            <a:cxnLst/>
            <a:rect l="l" t="t" r="r" b="b"/>
            <a:pathLst>
              <a:path w="2781421" h="2069895">
                <a:moveTo>
                  <a:pt x="0" y="0"/>
                </a:moveTo>
                <a:lnTo>
                  <a:pt x="2781421" y="0"/>
                </a:lnTo>
                <a:lnTo>
                  <a:pt x="2781421" y="2069894"/>
                </a:lnTo>
                <a:lnTo>
                  <a:pt x="0" y="206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38062" y="7692537"/>
            <a:ext cx="2789617" cy="2108432"/>
          </a:xfrm>
          <a:custGeom>
            <a:avLst/>
            <a:gdLst/>
            <a:ahLst/>
            <a:cxnLst/>
            <a:rect l="l" t="t" r="r" b="b"/>
            <a:pathLst>
              <a:path w="2789617" h="2108432">
                <a:moveTo>
                  <a:pt x="0" y="0"/>
                </a:moveTo>
                <a:lnTo>
                  <a:pt x="2789618" y="0"/>
                </a:lnTo>
                <a:lnTo>
                  <a:pt x="2789618" y="2108432"/>
                </a:lnTo>
                <a:lnTo>
                  <a:pt x="0" y="2108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562680" y="7731074"/>
            <a:ext cx="3425183" cy="2069895"/>
          </a:xfrm>
          <a:custGeom>
            <a:avLst/>
            <a:gdLst/>
            <a:ahLst/>
            <a:cxnLst/>
            <a:rect l="l" t="t" r="r" b="b"/>
            <a:pathLst>
              <a:path w="3425183" h="2069895">
                <a:moveTo>
                  <a:pt x="0" y="0"/>
                </a:moveTo>
                <a:lnTo>
                  <a:pt x="3425183" y="0"/>
                </a:lnTo>
                <a:lnTo>
                  <a:pt x="3425183" y="2069895"/>
                </a:lnTo>
                <a:lnTo>
                  <a:pt x="0" y="20698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17108" y="7750342"/>
            <a:ext cx="4348870" cy="2069895"/>
          </a:xfrm>
          <a:custGeom>
            <a:avLst/>
            <a:gdLst/>
            <a:ahLst/>
            <a:cxnLst/>
            <a:rect l="l" t="t" r="r" b="b"/>
            <a:pathLst>
              <a:path w="4348870" h="2069895">
                <a:moveTo>
                  <a:pt x="0" y="0"/>
                </a:moveTo>
                <a:lnTo>
                  <a:pt x="4348869" y="0"/>
                </a:lnTo>
                <a:lnTo>
                  <a:pt x="4348869" y="2069895"/>
                </a:lnTo>
                <a:lnTo>
                  <a:pt x="0" y="20698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157672" y="2971511"/>
            <a:ext cx="16053785" cy="32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Canva Sans"/>
              </a:rPr>
              <a:t>Gender Action is an </a:t>
            </a:r>
            <a:r>
              <a:rPr lang="en-US" sz="3699">
                <a:solidFill>
                  <a:srgbClr val="000000"/>
                </a:solidFill>
                <a:latin typeface="Canva Sans Bold"/>
              </a:rPr>
              <a:t>award programme</a:t>
            </a:r>
            <a:r>
              <a:rPr lang="en-US" sz="3699">
                <a:solidFill>
                  <a:srgbClr val="000000"/>
                </a:solidFill>
                <a:latin typeface="Canva Sans"/>
              </a:rPr>
              <a:t> which promotes and supports a </a:t>
            </a:r>
            <a:r>
              <a:rPr lang="en-US" sz="3699">
                <a:solidFill>
                  <a:srgbClr val="000000"/>
                </a:solidFill>
                <a:latin typeface="Canva Sans Bold"/>
              </a:rPr>
              <a:t>whole-school approach</a:t>
            </a:r>
            <a:r>
              <a:rPr lang="en-US" sz="3699">
                <a:solidFill>
                  <a:srgbClr val="000000"/>
                </a:solidFill>
                <a:latin typeface="Canva Sans"/>
              </a:rPr>
              <a:t> to challenging stereotypes. </a:t>
            </a:r>
          </a:p>
          <a:p>
            <a:pPr algn="ctr">
              <a:lnSpc>
                <a:spcPts val="5179"/>
              </a:lnSpc>
            </a:pPr>
            <a:endParaRPr lang="en-US" sz="3699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Canva Sans"/>
              </a:rPr>
              <a:t>Gender Action (GA) was launched in 2018 in response to the </a:t>
            </a:r>
            <a:r>
              <a:rPr lang="en-US" sz="3699">
                <a:solidFill>
                  <a:srgbClr val="000000"/>
                </a:solidFill>
                <a:latin typeface="Canva Sans Bold"/>
              </a:rPr>
              <a:t>underrepresentation of women and girls in STEM subjects.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9828" y="487215"/>
            <a:ext cx="1614947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What is Gender Action?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0840" y="5052213"/>
            <a:ext cx="2624717" cy="3944247"/>
          </a:xfrm>
          <a:custGeom>
            <a:avLst/>
            <a:gdLst/>
            <a:ahLst/>
            <a:cxnLst/>
            <a:rect l="l" t="t" r="r" b="b"/>
            <a:pathLst>
              <a:path w="2624717" h="3944247">
                <a:moveTo>
                  <a:pt x="0" y="0"/>
                </a:moveTo>
                <a:lnTo>
                  <a:pt x="2624717" y="0"/>
                </a:lnTo>
                <a:lnTo>
                  <a:pt x="2624717" y="3944248"/>
                </a:lnTo>
                <a:lnTo>
                  <a:pt x="0" y="3944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722313" y="1428554"/>
            <a:ext cx="13878295" cy="677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  <a:spcBef>
                <a:spcPct val="0"/>
              </a:spcBef>
            </a:pPr>
            <a:r>
              <a:rPr lang="en-US" sz="6348" dirty="0">
                <a:solidFill>
                  <a:srgbClr val="000000"/>
                </a:solidFill>
                <a:latin typeface="Canva Sans Bold"/>
              </a:rPr>
              <a:t>In 2023, DECSY, supported by Mission 44,  was able to offer the </a:t>
            </a:r>
            <a:r>
              <a:rPr lang="en-US" sz="6348" dirty="0" err="1">
                <a:solidFill>
                  <a:srgbClr val="000000"/>
                </a:solidFill>
                <a:latin typeface="Canva Sans Bold"/>
              </a:rPr>
              <a:t>programme</a:t>
            </a:r>
            <a:r>
              <a:rPr lang="en-US" sz="6348" dirty="0">
                <a:solidFill>
                  <a:srgbClr val="000000"/>
                </a:solidFill>
                <a:latin typeface="Canva Sans Bold"/>
              </a:rPr>
              <a:t> free to schools.</a:t>
            </a:r>
          </a:p>
          <a:p>
            <a:pPr algn="ctr">
              <a:lnSpc>
                <a:spcPts val="8887"/>
              </a:lnSpc>
              <a:spcBef>
                <a:spcPct val="0"/>
              </a:spcBef>
            </a:pPr>
            <a:endParaRPr lang="en-US" sz="6348" dirty="0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8887"/>
              </a:lnSpc>
              <a:spcBef>
                <a:spcPct val="0"/>
              </a:spcBef>
            </a:pPr>
            <a:r>
              <a:rPr lang="en-US" sz="6348" dirty="0">
                <a:solidFill>
                  <a:srgbClr val="000000"/>
                </a:solidFill>
                <a:latin typeface="Canva Sans Bold"/>
              </a:rPr>
              <a:t> We will continue to develop it nationally over the next 2-3 years.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6887" y="1028700"/>
            <a:ext cx="5654226" cy="5666438"/>
          </a:xfrm>
          <a:custGeom>
            <a:avLst/>
            <a:gdLst/>
            <a:ahLst/>
            <a:cxnLst/>
            <a:rect l="l" t="t" r="r" b="b"/>
            <a:pathLst>
              <a:path w="5654226" h="5666438">
                <a:moveTo>
                  <a:pt x="0" y="0"/>
                </a:moveTo>
                <a:lnTo>
                  <a:pt x="5654226" y="0"/>
                </a:lnTo>
                <a:lnTo>
                  <a:pt x="5654226" y="5666438"/>
                </a:lnTo>
                <a:lnTo>
                  <a:pt x="0" y="566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77755" y="7713724"/>
            <a:ext cx="16581545" cy="1160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>
                <a:solidFill>
                  <a:srgbClr val="000000"/>
                </a:solidFill>
                <a:latin typeface="Canva Sans Bold"/>
              </a:rPr>
              <a:t>How does the programme work?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2206" y="3044974"/>
            <a:ext cx="17002117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SLT or Headteacher sign our ‘letter of commitment’</a:t>
            </a:r>
          </a:p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Acknowledgement that they want to support gender equity in their school </a:t>
            </a:r>
          </a:p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Supporter badge for website</a:t>
            </a:r>
          </a:p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Access to online resources </a:t>
            </a:r>
          </a:p>
        </p:txBody>
      </p:sp>
      <p:sp>
        <p:nvSpPr>
          <p:cNvPr id="3" name="Freeform 3"/>
          <p:cNvSpPr/>
          <p:nvPr/>
        </p:nvSpPr>
        <p:spPr>
          <a:xfrm>
            <a:off x="11314991" y="7417365"/>
            <a:ext cx="6692408" cy="2676963"/>
          </a:xfrm>
          <a:custGeom>
            <a:avLst/>
            <a:gdLst/>
            <a:ahLst/>
            <a:cxnLst/>
            <a:rect l="l" t="t" r="r" b="b"/>
            <a:pathLst>
              <a:path w="6692408" h="2676963">
                <a:moveTo>
                  <a:pt x="0" y="0"/>
                </a:moveTo>
                <a:lnTo>
                  <a:pt x="6692407" y="0"/>
                </a:lnTo>
                <a:lnTo>
                  <a:pt x="6692407" y="2676963"/>
                </a:lnTo>
                <a:lnTo>
                  <a:pt x="0" y="2676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105400" y="857250"/>
            <a:ext cx="82296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Supporter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2104" y="2208030"/>
            <a:ext cx="8399424" cy="6299568"/>
          </a:xfrm>
          <a:custGeom>
            <a:avLst/>
            <a:gdLst/>
            <a:ahLst/>
            <a:cxnLst/>
            <a:rect l="l" t="t" r="r" b="b"/>
            <a:pathLst>
              <a:path w="8399424" h="6299568">
                <a:moveTo>
                  <a:pt x="0" y="0"/>
                </a:moveTo>
                <a:lnTo>
                  <a:pt x="8399424" y="0"/>
                </a:lnTo>
                <a:lnTo>
                  <a:pt x="8399424" y="6299568"/>
                </a:lnTo>
                <a:lnTo>
                  <a:pt x="0" y="6299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674525" y="159703"/>
            <a:ext cx="493895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Initiator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62" y="2338084"/>
            <a:ext cx="8000938" cy="642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anva Sans Bold"/>
              </a:rPr>
              <a:t>Select two areas of the whole-school approach and create an Action Plan: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Canva Sans Bold"/>
            </a:endParaRP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Canva Sans Bold"/>
            </a:endParaRPr>
          </a:p>
          <a:p>
            <a:pPr marL="604643" lvl="1" indent="-30232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 Bold"/>
              </a:rPr>
              <a:t>Outline priorities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Canva Sans Bold"/>
            </a:endParaRPr>
          </a:p>
          <a:p>
            <a:pPr marL="604643" lvl="1" indent="-30232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 Bold"/>
              </a:rPr>
              <a:t>Consult with colleagues 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Canva Sans Bold"/>
            </a:endParaRPr>
          </a:p>
          <a:p>
            <a:pPr marL="604643" lvl="1" indent="-30232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 Bold"/>
              </a:rPr>
              <a:t>Set realistic and achievable goals 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Canva Sans Bold"/>
            </a:endParaRPr>
          </a:p>
          <a:p>
            <a:pPr marL="604643" lvl="1" indent="-30232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 Bold"/>
              </a:rPr>
              <a:t>Consider how to measure impact and overcome barriers 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1347" y="8960047"/>
            <a:ext cx="8000938" cy="941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FCFBF9"/>
                </a:solidFill>
                <a:latin typeface="Canva Sans Bold"/>
              </a:rPr>
              <a:t>Attend our 3x 2-hour training webinars and get direct feedback on your action plan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652" y="1834898"/>
            <a:ext cx="17320833" cy="8189010"/>
          </a:xfrm>
          <a:custGeom>
            <a:avLst/>
            <a:gdLst/>
            <a:ahLst/>
            <a:cxnLst/>
            <a:rect l="l" t="t" r="r" b="b"/>
            <a:pathLst>
              <a:path w="17320833" h="8189010">
                <a:moveTo>
                  <a:pt x="0" y="0"/>
                </a:moveTo>
                <a:lnTo>
                  <a:pt x="17320833" y="0"/>
                </a:lnTo>
                <a:lnTo>
                  <a:pt x="17320833" y="8189010"/>
                </a:lnTo>
                <a:lnTo>
                  <a:pt x="0" y="8189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502652" y="-1033"/>
            <a:ext cx="614386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Champion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39358" y="642620"/>
            <a:ext cx="980586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FFFCFA"/>
                </a:solidFill>
                <a:latin typeface="Canva Sans Bold"/>
              </a:rPr>
              <a:t>*Provide evidence for your action plan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80358"/>
            <a:ext cx="18288000" cy="9600849"/>
          </a:xfrm>
          <a:custGeom>
            <a:avLst/>
            <a:gdLst/>
            <a:ahLst/>
            <a:cxnLst/>
            <a:rect l="l" t="t" r="r" b="b"/>
            <a:pathLst>
              <a:path w="18288000" h="9600849">
                <a:moveTo>
                  <a:pt x="0" y="0"/>
                </a:moveTo>
                <a:lnTo>
                  <a:pt x="18288000" y="0"/>
                </a:lnTo>
                <a:lnTo>
                  <a:pt x="18288000" y="9600848"/>
                </a:lnTo>
                <a:lnTo>
                  <a:pt x="0" y="96008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1473664" y="5999754"/>
            <a:ext cx="455616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Beacon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7659" y="3671204"/>
            <a:ext cx="5044715" cy="4913342"/>
          </a:xfrm>
          <a:custGeom>
            <a:avLst/>
            <a:gdLst/>
            <a:ahLst/>
            <a:cxnLst/>
            <a:rect l="l" t="t" r="r" b="b"/>
            <a:pathLst>
              <a:path w="5044715" h="4913342">
                <a:moveTo>
                  <a:pt x="0" y="0"/>
                </a:moveTo>
                <a:lnTo>
                  <a:pt x="5044715" y="0"/>
                </a:lnTo>
                <a:lnTo>
                  <a:pt x="5044715" y="4913342"/>
                </a:lnTo>
                <a:lnTo>
                  <a:pt x="0" y="49133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9706574" y="4584825"/>
            <a:ext cx="6381175" cy="3086100"/>
            <a:chOff x="0" y="0"/>
            <a:chExt cx="168063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0639" cy="812800"/>
            </a:xfrm>
            <a:custGeom>
              <a:avLst/>
              <a:gdLst/>
              <a:ahLst/>
              <a:cxnLst/>
              <a:rect l="l" t="t" r="r" b="b"/>
              <a:pathLst>
                <a:path w="1680639" h="8128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680639" y="203200"/>
                  </a:lnTo>
                  <a:lnTo>
                    <a:pt x="1680639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9CD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146050"/>
              <a:ext cx="157903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000000"/>
                  </a:solidFill>
                  <a:latin typeface="Canva Sans Bold"/>
                </a:rPr>
                <a:t>If you are SLT you can sign up now!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59651" y="857250"/>
            <a:ext cx="1131879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Where do I sign up?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82767" y="8948128"/>
            <a:ext cx="1249751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CFBF9"/>
                </a:solidFill>
                <a:latin typeface="Canva Sans Bold"/>
              </a:rPr>
              <a:t>or </a:t>
            </a:r>
            <a:r>
              <a:rPr lang="en-US" sz="4400" dirty="0">
                <a:solidFill>
                  <a:srgbClr val="FCFBF9"/>
                </a:solidFill>
                <a:latin typeface="Canva Sans Bold"/>
              </a:rPr>
              <a:t>drop me an email: clive@decsy.org.uk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459</Words>
  <Application>Microsoft Macintosh PowerPoint</Application>
  <PresentationFormat>Custom</PresentationFormat>
  <Paragraphs>91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Canva Sans</vt:lpstr>
      <vt:lpstr>Canva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to be our true selves?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Action - CCT </dc:title>
  <cp:lastModifiedBy>Clive Belgeonne</cp:lastModifiedBy>
  <cp:revision>7</cp:revision>
  <dcterms:created xsi:type="dcterms:W3CDTF">2006-08-16T00:00:00Z</dcterms:created>
  <dcterms:modified xsi:type="dcterms:W3CDTF">2024-05-22T13:15:37Z</dcterms:modified>
  <dc:identifier>DAGFMybGJ3E</dc:identifier>
</cp:coreProperties>
</file>