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303" r:id="rId4"/>
    <p:sldId id="304" r:id="rId5"/>
    <p:sldId id="302" r:id="rId6"/>
    <p:sldId id="300" r:id="rId7"/>
    <p:sldId id="301" r:id="rId8"/>
    <p:sldId id="3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660"/>
  </p:normalViewPr>
  <p:slideViewPr>
    <p:cSldViewPr snapToGrid="0">
      <p:cViewPr varScale="1">
        <p:scale>
          <a:sx n="98" d="100"/>
          <a:sy n="98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CB24-5264-4048-A1DB-82FB9FB216A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57CE9-40C4-4860-A64D-139FC04C3B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713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D0BA6855-4AA5-3422-92B4-48F22C310E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B655B596-73DF-615F-C0E6-A4CD6FEB8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B26D70C9-CE5D-EF27-F6CE-042A93E469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519E70-AE64-430D-9700-5DE92572E607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34928013-0E9D-32CF-5983-6AB6BE46B1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9D93F29D-A635-7B00-3B16-DFAA3973E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FA4A84E-6E8A-D34C-BAAC-387B69AC93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E49255-A4F4-4AC9-83BF-E0AF93DED18C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846AB-307C-DDCA-D089-69012CCF8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BADB3-DE11-D8B3-41FE-214F16057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17CC0-2CB5-ED93-CE79-75E5D367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D588-BCB4-BBBB-7E29-1E7966B5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CA457-8CAC-160F-8B8C-1DE973873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4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51E6B-CEA8-FF1E-A42E-89A1E76D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732AD-CC01-46C5-7BE8-6D255A4DA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4BEB-608A-1DE3-2BFE-CE42E40D6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52403-D416-6770-58B6-2F5CD79E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305E8-614C-F069-7320-D81DFB0FA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4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8A49F-968A-EF94-BC63-D3C902B9E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96D24-4A0F-7F19-BAA5-D5398E643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18A5C-CC21-1E4C-56D6-EC41A6113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A59A7-246A-AB2D-AE15-3BA683061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91DD9-222C-5764-9C7B-C430918A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56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8C1F3-3360-74BC-D272-46AA417B2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6262F-2529-BF41-C7D1-2F2E7485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9D03-F34D-5ABD-D90D-535B07F8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B49A6-17B5-40D4-B239-4810976206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593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5A90C-3CD0-C6E1-651C-28B51F1A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D267-86E8-1215-8E0E-B2188B8E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9ED32-1620-CE94-7D3D-158F1887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E18B3-6C54-43ED-BA37-57D45AFF79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064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DD4C-6D38-17EE-7123-38D79F19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BC7B6-0CF0-53F0-A995-1EA18F02B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F954-6CCD-5033-DE8E-5A83214D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363B9-B75A-48D8-9557-D94882D5E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59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AAD73D-F1FD-1009-F66D-8900191C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634908-9E42-0710-F1B8-70580836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98B148-6255-C607-D576-C2DED338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D2FB0-D87D-49DB-B854-81BECA3AE5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221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7297AE-1208-CE53-70E5-C92AFBCA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A88FC9-2CD0-C463-8C25-776820965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8EB66F-2DE8-6C6A-929A-E2F4BA620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0C2D2-831A-489B-AF17-2304D994EA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7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AF02F3A-B095-AB66-B2EB-79B348AF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7899167-E9DF-6D63-8B81-465186AB1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F53CDC4-E862-E4E9-259D-6FFD3DDC4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F5AD6-4318-4562-854C-93AF14C4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068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D03D46F-962E-667C-F3A2-460824BFE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C3C252-9AE9-F313-6850-B51EDB0A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63778F6-36C4-53C3-BFCE-42F25443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38B59-6DE9-4B40-B8A9-CA91143DBD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983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B853E2-5DAF-CB70-89F4-8D186CBEE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BD2C357-53DA-0AA3-BFB6-60B19E05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BB826B-C924-99AB-A246-C2A60E59C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DC787-D053-4661-94C2-7B9DD8B53B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42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ABBB1-12AF-A984-90C6-651C0997E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466D5-2840-02DD-7302-030DB8243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CE030-D207-E3C9-9517-6FEB32B0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85871-4478-8101-77CA-BD5F10F1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33398-08DD-2978-03A6-AECC9164B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4163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B89951-5082-8D51-28F9-91733B5D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AB8BCA-0C1C-E9E4-04BC-F766534F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020AA9-4875-161E-F714-098F6C302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BF2F8-D59E-420A-B3C4-A75948D50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560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8378D-3E15-5342-E16B-503E16BE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E9EAC-16EA-6E4D-7194-7E0B00E53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B5982-FBC5-4B15-8449-96F10E0B3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7F98E-7D59-4E90-8A63-6777C4048E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217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A6AB1-0FC5-D440-6A48-FC3CDF2C5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AA850-8D88-3E10-D6C6-4E7E7C77B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7A552-023F-2971-A356-D6268530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5C0FB-BA29-46D9-8ECC-2638D99A4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58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602BC-5509-6BFE-DF12-FEABD2F7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AA66A-81A7-9DB6-0808-045DDCC7E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06B5F-B614-56D6-0596-0761CD0A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1C5D0-B27A-6172-274E-22DB4B7D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49BDC-B39C-433C-8F32-2A19A549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7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5C268-2A52-8F5A-F1B6-D9AB3E835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4585A-8CE7-A509-766C-52B7FDEC8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41905-8B2A-D48D-6E40-595A00D8FE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0EA5F-D9E0-32F3-0C55-043D046E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AF9AE-2D82-A672-72FF-971417AE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A897B-7FA4-924C-7E95-8137FA9A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D908-3AD8-3AF3-06CA-7CB0DCA1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D595F-15C2-98A2-1AE3-EFDF5CF10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7656D-DD8B-065A-0755-264A6C90D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AC5AF4-AFAE-A821-E77F-D3E083BD8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A6758C-1E01-1796-5137-777E11B6F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F68ED-77E6-E915-7CCF-DD8A30A2C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60C5E6-FEA5-2571-0C97-436019EA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C6D8C9-2FFB-90CF-9FA3-C51E2C2C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54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8521C-E4DD-D170-2630-246A980D8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07F0B4-3128-C468-F24B-B655ADFD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9CF18B-9122-A48D-BEBE-3A1B30EB5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84337D-255C-2B62-CC3E-4371E8AB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0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C6D090-F545-55EC-82FC-F13519607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D8C08A-E27E-A013-E54D-4A99F89D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8D5E7-BB20-55DB-01AE-0721CBFA6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22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F818-9747-6644-CD7C-80C20B09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ED99C-2075-FDE3-F9B3-246DA0DF8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4A004-FD03-63DF-F65A-290B2F157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33533-BE8A-ED83-60DC-F04DC71D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B6299-606C-2D12-085D-1E08FE52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FA155-20DA-A09B-3624-C5163D63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7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27445-2E62-96A7-8CC5-31ECC6948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56961-1439-1493-3D8F-2D936ED25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894CB-C8ED-AA2F-E5E0-56CA18766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DDFCD-93D5-63D2-952A-F4C447E9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6B97E-6368-B5DE-919C-3084FFFF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1530C-350E-2544-30DF-F77BC938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10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580569-9912-BB86-596B-F06265911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AA671-9B0B-FB62-A23F-8D9160E51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0BB55-3978-AD41-646E-C37CF9D44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BF5E54-E1A6-4057-98DF-C22CDCF6F5BF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2E5AE-598D-3FCE-F758-94B9DDDB9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38140-BD67-8BA8-0BF0-AA4A4AB71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D5C0EC-C706-4A33-AF64-05A6CCECD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2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C0D6B47-2610-3F6C-F957-AD7BDC0685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8B1CD44-7FA6-5A70-1AA2-6CCF44787B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EF9E-B29E-AB9D-06A2-09F53DEC5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AE2C6-A258-FE73-E46E-320294BD2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0C4F-F9F0-58BC-08C2-28D93C16E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7DCBCC-B91D-443B-BFE8-F58C3C709C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76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B3D0-5A6C-8B3D-7147-01736DC4A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3506"/>
            <a:ext cx="9144000" cy="1896894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070C0"/>
                </a:solidFill>
              </a:rPr>
              <a:t>Professor Carolyn Jackson</a:t>
            </a:r>
            <a:br>
              <a:rPr lang="en-GB" sz="4000" dirty="0"/>
            </a:br>
            <a:r>
              <a:rPr lang="en-GB" sz="3200" dirty="0"/>
              <a:t>email</a:t>
            </a:r>
            <a:r>
              <a:rPr lang="en-GB" sz="3600" dirty="0"/>
              <a:t>: c.jackson@lancaster.ac.uk</a:t>
            </a:r>
            <a:br>
              <a:rPr lang="en-GB" sz="5400" dirty="0"/>
            </a:br>
            <a:r>
              <a:rPr lang="en-GB" sz="3600" dirty="0"/>
              <a:t>@CarolynPJackson</a:t>
            </a:r>
            <a:endParaRPr lang="en-GB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591543C-3D77-C106-F6B1-90794BFCA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5139" y="3959157"/>
            <a:ext cx="9980579" cy="2412460"/>
          </a:xfrm>
        </p:spPr>
        <p:txBody>
          <a:bodyPr>
            <a:normAutofit/>
          </a:bodyPr>
          <a:lstStyle/>
          <a:p>
            <a:pPr lvl="0" algn="l">
              <a:lnSpc>
                <a:spcPct val="107000"/>
              </a:lnSpc>
              <a:buClr>
                <a:srgbClr val="3A3A3A"/>
              </a:buClr>
              <a:buSzPts val="1050"/>
            </a:pPr>
            <a:r>
              <a:rPr lang="en-GB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Assumption 1 - </a:t>
            </a: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Competition motivates students to work hard, especially boys.</a:t>
            </a:r>
          </a:p>
          <a:p>
            <a:pPr lvl="0" algn="l">
              <a:lnSpc>
                <a:spcPct val="107000"/>
              </a:lnSpc>
              <a:spcAft>
                <a:spcPts val="800"/>
              </a:spcAft>
              <a:buClr>
                <a:srgbClr val="3A3A3A"/>
              </a:buClr>
              <a:buSzPts val="1050"/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Assumption 2 - It’s not cool for boys to work hard academically but it’s fine for girls to work hard in school.</a:t>
            </a:r>
          </a:p>
          <a:p>
            <a:endParaRPr lang="en-GB" dirty="0"/>
          </a:p>
        </p:txBody>
      </p:sp>
      <p:pic>
        <p:nvPicPr>
          <p:cNvPr id="4" name="Picture 4" descr="H:\My Documents\Admin\Logos\Dept logo.jpg">
            <a:extLst>
              <a:ext uri="{FF2B5EF4-FFF2-40B4-BE49-F238E27FC236}">
                <a16:creationId xmlns:a16="http://schemas.microsoft.com/office/drawing/2014/main" id="{000E6997-9004-7F6A-EB39-96711A4BF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806" y="252125"/>
            <a:ext cx="48688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D741D4-B532-E881-E60E-541DF8544E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5112" y="2723744"/>
            <a:ext cx="338783" cy="356782"/>
          </a:xfrm>
          <a:prstGeom prst="rect">
            <a:avLst/>
          </a:prstGeom>
        </p:spPr>
      </p:pic>
      <p:pic>
        <p:nvPicPr>
          <p:cNvPr id="7" name="Picture 2" descr="Lads and ladettes in school: gender and a fear of failure">
            <a:extLst>
              <a:ext uri="{FF2B5EF4-FFF2-40B4-BE49-F238E27FC236}">
                <a16:creationId xmlns:a16="http://schemas.microsoft.com/office/drawing/2014/main" id="{74FA522C-03C1-2982-8558-2008C1540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345" cy="273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8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38DD1-0E53-D577-AF01-5DA9163E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818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Fears about appearing stupid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6033B-51DA-7F10-D95E-0EC77B966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145"/>
            <a:ext cx="10515600" cy="497083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do you tell your friends if you get a low mark? How do you explain it?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probably wouldn’t tell them, I’d probably say that I got a high mark.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would you do that?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Just to show off.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is that important?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kern="100" dirty="0" err="1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’Cause</a:t>
            </a:r>
            <a:r>
              <a:rPr lang="en-GB" sz="24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 wouldn’t like them going round acting, knowing that I’m the dumbest one out of the whole lot of them</a:t>
            </a:r>
            <a:r>
              <a:rPr lang="en-GB" sz="2400" kern="100" dirty="0">
                <a:solidFill>
                  <a:srgbClr val="555555"/>
                </a:solidFill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GB" sz="1800" kern="100" dirty="0">
                <a:solidFill>
                  <a:srgbClr val="555555"/>
                </a:solidFill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(David, School A) </a:t>
            </a:r>
          </a:p>
          <a:p>
            <a:pPr marL="0" indent="0"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compare marks with other people? </a:t>
            </a:r>
            <a:endParaRPr lang="en-GB" sz="2400" kern="100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... 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not? </a:t>
            </a:r>
            <a:endParaRPr lang="en-GB" sz="2400" kern="100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Because if they’ve got like high grades and I’ve got like a low grade then they might think I’m thick or something. </a:t>
            </a:r>
            <a:r>
              <a:rPr lang="en-GB" sz="1800" kern="100" dirty="0">
                <a:solidFill>
                  <a:srgbClr val="555555"/>
                </a:solidFill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(Alysia, Hollydale) 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70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6F85F-4C1E-C08A-3C6C-B05A6414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1777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people have told me that teachers actually read out the results in some classes. </a:t>
            </a:r>
            <a:b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Yeah, I don’t really like it ’cos if you get a rubbish score … some people laugh at you sometimes. </a:t>
            </a:r>
            <a:b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 do they [teachers] do that very often? </a:t>
            </a:r>
            <a:b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Yeah, they do it near enough all the time. Some teachers don’t [read out the scores] ’cos they know some people get embarrassed and get upset when they read the answers out. </a:t>
            </a:r>
            <a:b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do you think teachers do that? </a:t>
            </a:r>
            <a:b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see if … that if you do get embarrassed, you know you have to try harder so that you won’t get embarrassed </a:t>
            </a:r>
            <a:r>
              <a:rPr lang="en-GB" sz="20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(Richard, Elmwood)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0190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0593-0D81-CD90-B03C-09781F82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6203"/>
          </a:xfrm>
        </p:spPr>
        <p:txBody>
          <a:bodyPr/>
          <a:lstStyle/>
          <a:p>
            <a:pPr algn="ctr"/>
            <a:r>
              <a:rPr lang="en-GB" dirty="0"/>
              <a:t>Self-Worth Protection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A69DF-EA09-0139-944C-1B0818B35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911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buClr>
                <a:srgbClr val="3A3A3A"/>
              </a:buClr>
              <a:buSzPts val="1050"/>
              <a:buFont typeface="Arial" panose="020B0604020202020204" pitchFamily="34" charset="0"/>
              <a:buAutoNum type="arabicPeriod"/>
            </a:pPr>
            <a:r>
              <a:rPr lang="en-GB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Procrastination</a:t>
            </a:r>
          </a:p>
          <a:p>
            <a:pPr marL="342900" lvl="0" indent="-342900">
              <a:lnSpc>
                <a:spcPct val="107000"/>
              </a:lnSpc>
              <a:buClr>
                <a:srgbClr val="3A3A3A"/>
              </a:buClr>
              <a:buSzPts val="1050"/>
              <a:buFont typeface="Arial" panose="020B0604020202020204" pitchFamily="34" charset="0"/>
              <a:buAutoNum type="arabicPeriod"/>
            </a:pPr>
            <a:r>
              <a:rPr lang="en-GB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Intentional withdrawal of effort and rejection of academic work</a:t>
            </a:r>
          </a:p>
          <a:p>
            <a:pPr marL="342900" lvl="0" indent="-342900">
              <a:lnSpc>
                <a:spcPct val="107000"/>
              </a:lnSpc>
              <a:buClr>
                <a:srgbClr val="3A3A3A"/>
              </a:buClr>
              <a:buSzPts val="1050"/>
              <a:buFont typeface="Arial" panose="020B0604020202020204" pitchFamily="34" charset="0"/>
              <a:buAutoNum type="arabicPeriod"/>
            </a:pPr>
            <a:r>
              <a:rPr lang="en-GB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Avoiding the appearance of working and promoting the appearance of effortless achievement</a:t>
            </a:r>
          </a:p>
          <a:p>
            <a:pPr marL="342900" lvl="0" indent="-342900">
              <a:lnSpc>
                <a:spcPct val="107000"/>
              </a:lnSpc>
              <a:buClr>
                <a:srgbClr val="3A3A3A"/>
              </a:buClr>
              <a:buSzPts val="1050"/>
              <a:buFont typeface="Arial" panose="020B0604020202020204" pitchFamily="34" charset="0"/>
              <a:buAutoNum type="arabicPeriod"/>
            </a:pPr>
            <a:r>
              <a:rPr lang="en-GB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Disruptive behaviours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Deflect attention from poor academic performance by focusing attention on behaviour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Poor performance = attributed to not paying attention in class and messing around rather than lacking ability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May sabotage efforts and performances of others, making grade social comparisons more favourable.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Increases status and popularity with peers.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2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D144D-14C0-60E5-40D5-028F63AB1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35" y="457200"/>
            <a:ext cx="10943617" cy="6128426"/>
          </a:xfrm>
        </p:spPr>
        <p:txBody>
          <a:bodyPr/>
          <a:lstStyle/>
          <a:p>
            <a:pPr algn="l" eaLnBrk="1" hangingPunct="1">
              <a:defRPr/>
            </a:pP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r>
              <a:rPr lang="en-GB" sz="2800" dirty="0">
                <a:solidFill>
                  <a:schemeClr val="tx1">
                    <a:lumMod val="65000"/>
                  </a:schemeClr>
                </a:solidFill>
              </a:rPr>
              <a:t>Sarah (</a:t>
            </a:r>
            <a:r>
              <a:rPr lang="en-GB" sz="2800" dirty="0" err="1">
                <a:solidFill>
                  <a:schemeClr val="tx1">
                    <a:lumMod val="65000"/>
                  </a:schemeClr>
                </a:solidFill>
              </a:rPr>
              <a:t>Firtrees</a:t>
            </a:r>
            <a:r>
              <a:rPr lang="en-GB" sz="2800" dirty="0">
                <a:solidFill>
                  <a:schemeClr val="tx1">
                    <a:lumMod val="65000"/>
                  </a:schemeClr>
                </a:solidFill>
              </a:rPr>
              <a:t>) I don’t do that bad, I get like the average and sometimes one above. So I do </a:t>
            </a:r>
            <a:r>
              <a:rPr lang="en-GB" sz="2800" dirty="0" err="1">
                <a:solidFill>
                  <a:schemeClr val="tx1">
                    <a:lumMod val="65000"/>
                  </a:schemeClr>
                </a:solidFill>
              </a:rPr>
              <a:t>do</a:t>
            </a:r>
            <a:r>
              <a:rPr lang="en-GB" sz="2800" dirty="0">
                <a:solidFill>
                  <a:schemeClr val="tx1">
                    <a:lumMod val="65000"/>
                  </a:schemeClr>
                </a:solidFill>
              </a:rPr>
              <a:t> well it’s just I try not to.</a:t>
            </a:r>
            <a:br>
              <a:rPr lang="en-GB" sz="2800" dirty="0"/>
            </a:br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You try not to do well?</a:t>
            </a:r>
            <a:br>
              <a:rPr lang="en-GB" sz="2800" dirty="0"/>
            </a:br>
            <a:r>
              <a:rPr lang="en-GB" sz="2800" dirty="0">
                <a:solidFill>
                  <a:schemeClr val="tx1">
                    <a:lumMod val="65000"/>
                  </a:schemeClr>
                </a:solidFill>
              </a:rPr>
              <a:t>Yes, try not to concentrate and things.</a:t>
            </a:r>
            <a:br>
              <a:rPr lang="en-GB" sz="2800" dirty="0"/>
            </a:br>
            <a:r>
              <a:rPr lang="en-GB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 tell me a bit more about why you try not to concentrate.</a:t>
            </a:r>
            <a:br>
              <a:rPr lang="en-GB" sz="2800" dirty="0"/>
            </a:br>
            <a:r>
              <a:rPr lang="en-GB" sz="2800" dirty="0">
                <a:solidFill>
                  <a:schemeClr val="tx1">
                    <a:lumMod val="65000"/>
                  </a:schemeClr>
                </a:solidFill>
              </a:rPr>
              <a:t>I don’t know because like in my maths class I’m sat next to someone whose like, hangs around and like smokes and things. So I just like try and show off and things like that, so I try to impress her. . . . ‘cause like in primary school with this girl I got bullied and everything and I was a real swot type thing, so I don’t want her to see me that way now, ‘cause like we sit next to each other.</a:t>
            </a:r>
            <a:br>
              <a:rPr lang="en-GB" sz="2800" dirty="0"/>
            </a:br>
            <a:r>
              <a:rPr lang="en-GB" sz="2800" dirty="0"/>
              <a:t>. . .</a:t>
            </a:r>
            <a:br>
              <a:rPr lang="en-GB" sz="1600" dirty="0"/>
            </a:br>
            <a:br>
              <a:rPr lang="en-GB" sz="1600" dirty="0"/>
            </a:br>
            <a:br>
              <a:rPr lang="en-GB" sz="1600" dirty="0"/>
            </a:br>
            <a:br>
              <a:rPr lang="en-GB" sz="1600" dirty="0"/>
            </a:br>
            <a:br>
              <a:rPr lang="en-GB" sz="2000" dirty="0"/>
            </a:br>
            <a:endParaRPr lang="en-GB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3E144-6E77-D7CC-26D3-5C27521C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33" y="428017"/>
            <a:ext cx="10787975" cy="6096608"/>
          </a:xfrm>
        </p:spPr>
        <p:txBody>
          <a:bodyPr/>
          <a:lstStyle/>
          <a:p>
            <a:pPr algn="l" eaLnBrk="1" hangingPunct="1">
              <a:defRPr/>
            </a:pPr>
            <a:br>
              <a:rPr lang="en-GB" sz="2000" i="1" dirty="0"/>
            </a:br>
            <a:br>
              <a:rPr lang="en-GB" sz="2000" i="1" dirty="0"/>
            </a:br>
            <a:br>
              <a:rPr lang="en-GB" sz="2000" i="1" dirty="0"/>
            </a:br>
            <a:br>
              <a:rPr lang="en-GB" sz="2000" i="1" dirty="0"/>
            </a:b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 it sounds like you manage quite carefully not showing that you work in maths but actually doing work.</a:t>
            </a:r>
            <a:br>
              <a:rPr lang="en-GB" sz="3600" dirty="0"/>
            </a:br>
            <a:r>
              <a:rPr lang="en-GB" sz="3600" dirty="0">
                <a:solidFill>
                  <a:schemeClr val="tx1">
                    <a:lumMod val="65000"/>
                  </a:schemeClr>
                </a:solidFill>
              </a:rPr>
              <a:t>Yes.</a:t>
            </a:r>
            <a:br>
              <a:rPr lang="en-GB" sz="3600" dirty="0"/>
            </a:b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 how do you manage that?</a:t>
            </a:r>
            <a:br>
              <a:rPr lang="en-GB" sz="3600" dirty="0"/>
            </a:br>
            <a:r>
              <a:rPr lang="en-GB" sz="3600" dirty="0">
                <a:solidFill>
                  <a:schemeClr val="tx1">
                    <a:lumMod val="65000"/>
                  </a:schemeClr>
                </a:solidFill>
              </a:rPr>
              <a:t>It’s like at the beginning of a lesson I wouldn’t do anything and then I’d like rush it all at the end because I’m quite a fast writer. And so I end up getting it done but yet at the beginning I play around for a bit and then actually get down to it but like still talking in between and everything</a:t>
            </a:r>
            <a:r>
              <a:rPr lang="en-GB" sz="2400" dirty="0">
                <a:solidFill>
                  <a:schemeClr val="tx1">
                    <a:lumMod val="65000"/>
                  </a:schemeClr>
                </a:solidFill>
              </a:rPr>
              <a:t>.</a:t>
            </a:r>
            <a:br>
              <a:rPr lang="en-GB" sz="2400" dirty="0"/>
            </a:br>
            <a:br>
              <a:rPr lang="en-GB" sz="1600" dirty="0"/>
            </a:br>
            <a:br>
              <a:rPr lang="en-GB" sz="1600" dirty="0"/>
            </a:br>
            <a:br>
              <a:rPr lang="en-GB" sz="1600" dirty="0"/>
            </a:br>
            <a:br>
              <a:rPr lang="en-GB" sz="1600" dirty="0"/>
            </a:br>
            <a:br>
              <a:rPr lang="en-GB" sz="2000" dirty="0"/>
            </a:br>
            <a:endParaRPr lang="en-GB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1A83-A137-BF12-F864-DF70BE992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4856761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For more about this work, see: Carolyn Jackson (2006) </a:t>
            </a:r>
            <a:r>
              <a:rPr lang="en-GB" i="1" dirty="0"/>
              <a:t>Lads and ladettes in school: Gender and a Fear of Failure</a:t>
            </a:r>
            <a:r>
              <a:rPr lang="en-GB" dirty="0"/>
              <a:t>.  Maidenhead: Open University Press.</a:t>
            </a:r>
          </a:p>
        </p:txBody>
      </p:sp>
      <p:pic>
        <p:nvPicPr>
          <p:cNvPr id="3" name="Picture 2" descr="Lads and ladettes in school: gender and a fear of failure">
            <a:extLst>
              <a:ext uri="{FF2B5EF4-FFF2-40B4-BE49-F238E27FC236}">
                <a16:creationId xmlns:a16="http://schemas.microsoft.com/office/drawing/2014/main" id="{CC7DFE8F-AA78-B60B-53B7-615C731B3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31" y="3969571"/>
            <a:ext cx="1809345" cy="273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H:\My Documents\Admin\Logos\Dept logo.jpg">
            <a:extLst>
              <a:ext uri="{FF2B5EF4-FFF2-40B4-BE49-F238E27FC236}">
                <a16:creationId xmlns:a16="http://schemas.microsoft.com/office/drawing/2014/main" id="{651208F3-B940-F335-2BA4-107F509A5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806" y="252125"/>
            <a:ext cx="48688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94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Widescreen</PresentationFormat>
  <Paragraphs>31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Courier New</vt:lpstr>
      <vt:lpstr>Times New Roman</vt:lpstr>
      <vt:lpstr>Office Theme</vt:lpstr>
      <vt:lpstr>1_Office Theme</vt:lpstr>
      <vt:lpstr>Professor Carolyn Jackson email: c.jackson@lancaster.ac.uk @CarolynPJackson</vt:lpstr>
      <vt:lpstr>Fears about appearing stupid</vt:lpstr>
      <vt:lpstr>  Some people have told me that teachers actually read out the results in some classes.  Yeah, I don’t really like it ’cos if you get a rubbish score … some people laugh at you sometimes.  So do they [teachers] do that very often?  Yeah, they do it near enough all the time. Some teachers don’t [read out the scores] ’cos they know some people get embarrassed and get upset when they read the answers out.  Why do you think teachers do that?  To see if … that if you do get embarrassed, you know you have to try harder so that you won’t get embarrassed (Richard, Elmwood)</vt:lpstr>
      <vt:lpstr>Self-Worth Protection Strategies</vt:lpstr>
      <vt:lpstr>   Sarah (Firtrees) I don’t do that bad, I get like the average and sometimes one above. So I do do well it’s just I try not to. You try not to do well? Yes, try not to concentrate and things. So tell me a bit more about why you try not to concentrate. I don’t know because like in my maths class I’m sat next to someone whose like, hangs around and like smokes and things. So I just like try and show off and things like that, so I try to impress her. . . . ‘cause like in primary school with this girl I got bullied and everything and I was a real swot type thing, so I don’t want her to see me that way now, ‘cause like we sit next to each other. . . .     </vt:lpstr>
      <vt:lpstr>    So it sounds like you manage quite carefully not showing that you work in maths but actually doing work. Yes. So how do you manage that? It’s like at the beginning of a lesson I wouldn’t do anything and then I’d like rush it all at the end because I’m quite a fast writer. And so I end up getting it done but yet at the beginning I play around for a bit and then actually get down to it but like still talking in between and everything.      </vt:lpstr>
      <vt:lpstr> For more about this work, see: Carolyn Jackson (2006) Lads and ladettes in school: Gender and a Fear of Failure.  Maidenhead: Open University Press.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Professor Carolyn Jackson c.jackson@lancaster.ac.uk @cpjackson</dc:title>
  <dc:creator>Jackson, Carolyn</dc:creator>
  <cp:lastModifiedBy>Jackson, Carolyn</cp:lastModifiedBy>
  <cp:revision>4</cp:revision>
  <dcterms:created xsi:type="dcterms:W3CDTF">2024-05-23T12:05:40Z</dcterms:created>
  <dcterms:modified xsi:type="dcterms:W3CDTF">2024-05-29T13:22:19Z</dcterms:modified>
</cp:coreProperties>
</file>