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3" r:id="rId3"/>
    <p:sldMasterId id="2147483702" r:id="rId4"/>
    <p:sldMasterId id="2147483705" r:id="rId5"/>
    <p:sldMasterId id="2147483715" r:id="rId6"/>
    <p:sldMasterId id="2147483725" r:id="rId7"/>
    <p:sldMasterId id="2147483735" r:id="rId8"/>
    <p:sldMasterId id="2147483769" r:id="rId9"/>
    <p:sldMasterId id="2147483779" r:id="rId10"/>
    <p:sldMasterId id="2147483789" r:id="rId11"/>
    <p:sldMasterId id="2147483799" r:id="rId12"/>
    <p:sldMasterId id="2147483809" r:id="rId13"/>
    <p:sldMasterId id="2147483819" r:id="rId14"/>
    <p:sldMasterId id="2147483829" r:id="rId15"/>
    <p:sldMasterId id="2147483839" r:id="rId16"/>
    <p:sldMasterId id="2147483849" r:id="rId17"/>
    <p:sldMasterId id="2147483872" r:id="rId18"/>
    <p:sldMasterId id="2147483883" r:id="rId19"/>
  </p:sldMasterIdLst>
  <p:notesMasterIdLst>
    <p:notesMasterId r:id="rId82"/>
  </p:notesMasterIdLst>
  <p:sldIdLst>
    <p:sldId id="348" r:id="rId20"/>
    <p:sldId id="256" r:id="rId21"/>
    <p:sldId id="319" r:id="rId22"/>
    <p:sldId id="313" r:id="rId23"/>
    <p:sldId id="309" r:id="rId24"/>
    <p:sldId id="311" r:id="rId25"/>
    <p:sldId id="321" r:id="rId26"/>
    <p:sldId id="323" r:id="rId27"/>
    <p:sldId id="324" r:id="rId28"/>
    <p:sldId id="259" r:id="rId29"/>
    <p:sldId id="347" r:id="rId30"/>
    <p:sldId id="325" r:id="rId31"/>
    <p:sldId id="349" r:id="rId32"/>
    <p:sldId id="326" r:id="rId33"/>
    <p:sldId id="350" r:id="rId34"/>
    <p:sldId id="351" r:id="rId35"/>
    <p:sldId id="273" r:id="rId36"/>
    <p:sldId id="353" r:id="rId37"/>
    <p:sldId id="278" r:id="rId38"/>
    <p:sldId id="356" r:id="rId39"/>
    <p:sldId id="331" r:id="rId40"/>
    <p:sldId id="357" r:id="rId41"/>
    <p:sldId id="358" r:id="rId42"/>
    <p:sldId id="359" r:id="rId43"/>
    <p:sldId id="361" r:id="rId44"/>
    <p:sldId id="362" r:id="rId45"/>
    <p:sldId id="360" r:id="rId46"/>
    <p:sldId id="367" r:id="rId47"/>
    <p:sldId id="366" r:id="rId48"/>
    <p:sldId id="368" r:id="rId49"/>
    <p:sldId id="338" r:id="rId50"/>
    <p:sldId id="293" r:id="rId51"/>
    <p:sldId id="369" r:id="rId52"/>
    <p:sldId id="370" r:id="rId53"/>
    <p:sldId id="371" r:id="rId54"/>
    <p:sldId id="373" r:id="rId55"/>
    <p:sldId id="296" r:id="rId56"/>
    <p:sldId id="374" r:id="rId57"/>
    <p:sldId id="375" r:id="rId58"/>
    <p:sldId id="386" r:id="rId59"/>
    <p:sldId id="376" r:id="rId60"/>
    <p:sldId id="389" r:id="rId61"/>
    <p:sldId id="377" r:id="rId62"/>
    <p:sldId id="388" r:id="rId63"/>
    <p:sldId id="378" r:id="rId64"/>
    <p:sldId id="387" r:id="rId65"/>
    <p:sldId id="379" r:id="rId66"/>
    <p:sldId id="385" r:id="rId67"/>
    <p:sldId id="380" r:id="rId68"/>
    <p:sldId id="343" r:id="rId69"/>
    <p:sldId id="307" r:id="rId70"/>
    <p:sldId id="391" r:id="rId71"/>
    <p:sldId id="392" r:id="rId72"/>
    <p:sldId id="345" r:id="rId73"/>
    <p:sldId id="384" r:id="rId74"/>
    <p:sldId id="314" r:id="rId75"/>
    <p:sldId id="315" r:id="rId76"/>
    <p:sldId id="316" r:id="rId77"/>
    <p:sldId id="317" r:id="rId78"/>
    <p:sldId id="318" r:id="rId79"/>
    <p:sldId id="312" r:id="rId80"/>
    <p:sldId id="39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2482" autoAdjust="0"/>
  </p:normalViewPr>
  <p:slideViewPr>
    <p:cSldViewPr snapToGrid="0">
      <p:cViewPr varScale="1">
        <p:scale>
          <a:sx n="63" d="100"/>
          <a:sy n="63" d="100"/>
        </p:scale>
        <p:origin x="13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notesMaster" Target="notesMasters/notes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C3D81-A137-4BDA-9001-C8E413CA78A5}"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897D8-4CA0-4269-86A4-48700D1D033B}" type="slidenum">
              <a:rPr lang="en-GB" smtClean="0"/>
              <a:t>‹#›</a:t>
            </a:fld>
            <a:endParaRPr lang="en-GB"/>
          </a:p>
        </p:txBody>
      </p:sp>
    </p:spTree>
    <p:extLst>
      <p:ext uri="{BB962C8B-B14F-4D97-AF65-F5344CB8AC3E}">
        <p14:creationId xmlns:p14="http://schemas.microsoft.com/office/powerpoint/2010/main" val="1682620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49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Lot of work </a:t>
            </a:r>
          </a:p>
          <a:p>
            <a:r>
              <a:rPr lang="en-GB" dirty="0" smtClean="0"/>
              <a:t>The largest review of implementation in schools ever</a:t>
            </a:r>
            <a:r>
              <a:rPr lang="en-GB" baseline="0" dirty="0" smtClean="0"/>
              <a:t> conducted </a:t>
            </a:r>
          </a:p>
          <a:p>
            <a:r>
              <a:rPr lang="en-GB" baseline="0" dirty="0" smtClean="0"/>
              <a:t>Large systematic review </a:t>
            </a:r>
          </a:p>
          <a:p>
            <a:endParaRPr lang="en-GB" baseline="0" dirty="0" smtClean="0"/>
          </a:p>
          <a:p>
            <a:r>
              <a:rPr lang="en-GB" baseline="0" dirty="0" smtClean="0"/>
              <a:t>293 papers included </a:t>
            </a:r>
          </a:p>
          <a:p>
            <a:r>
              <a:rPr lang="en-GB" baseline="0" dirty="0" smtClean="0"/>
              <a:t>Colossal piece of work </a:t>
            </a:r>
          </a:p>
          <a:p>
            <a:r>
              <a:rPr lang="en-GB" baseline="0" dirty="0" smtClean="0"/>
              <a:t>Huge undertaking </a:t>
            </a:r>
          </a:p>
          <a:p>
            <a:r>
              <a:rPr lang="en-GB" baseline="0" dirty="0" smtClean="0"/>
              <a:t>Actual review is 600 pages long </a:t>
            </a:r>
          </a:p>
          <a:p>
            <a:r>
              <a:rPr lang="en-GB" baseline="0" dirty="0" smtClean="0"/>
              <a:t>Wealth of insight </a:t>
            </a:r>
          </a:p>
          <a:p>
            <a:r>
              <a:rPr lang="en-GB" baseline="0" dirty="0" smtClean="0"/>
              <a:t>Body of evidence </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10</a:t>
            </a:fld>
            <a:endParaRPr lang="en-GB"/>
          </a:p>
        </p:txBody>
      </p:sp>
    </p:spTree>
    <p:extLst>
      <p:ext uri="{BB962C8B-B14F-4D97-AF65-F5344CB8AC3E}">
        <p14:creationId xmlns:p14="http://schemas.microsoft.com/office/powerpoint/2010/main" val="175054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5: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5: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r>
              <a:rPr lang="en-GB" sz="1200" b="0" i="0" u="none" strike="noStrike" kern="1200" baseline="0" dirty="0" smtClean="0">
                <a:solidFill>
                  <a:schemeClr val="tx1"/>
                </a:solidFill>
                <a:latin typeface="+mn-lt"/>
                <a:ea typeface="+mn-ea"/>
                <a:cs typeface="+mn-cs"/>
              </a:rPr>
              <a:t>This guidance report is based on an extensive review of evidence on implementation in schools (see Summary of Evidence section).7 This guidance sets out three key elements that enable effective implementation in schools, which comprise the main sections of the report: </a:t>
            </a:r>
          </a:p>
          <a:p>
            <a:r>
              <a:rPr lang="en-GB" sz="1200" b="0" i="0" u="none" strike="noStrike" kern="1200" baseline="0" dirty="0" smtClean="0">
                <a:solidFill>
                  <a:schemeClr val="tx1"/>
                </a:solidFill>
                <a:latin typeface="+mn-lt"/>
                <a:ea typeface="+mn-ea"/>
                <a:cs typeface="+mn-cs"/>
              </a:rPr>
              <a:t>These three elements work together (see Figure 1). The behaviours and contextual factors underpin effective implementation and should infuse your day to day work. The process helps schools navigate change and organise implementation into manageable phases: Explore, Prepare, Deliver, and Sustain. </a:t>
            </a:r>
          </a:p>
          <a:p>
            <a:r>
              <a:rPr lang="en-GB" sz="1200" b="0" i="0" u="none" strike="noStrike" kern="1200" baseline="0" dirty="0" smtClean="0">
                <a:solidFill>
                  <a:schemeClr val="tx1"/>
                </a:solidFill>
                <a:latin typeface="+mn-lt"/>
                <a:ea typeface="+mn-ea"/>
                <a:cs typeface="+mn-cs"/>
              </a:rPr>
              <a:t>the </a:t>
            </a:r>
            <a:r>
              <a:rPr lang="en-GB" sz="1200" b="1" i="0" u="none" strike="noStrike" kern="1200" baseline="0" dirty="0" smtClean="0">
                <a:solidFill>
                  <a:schemeClr val="tx1"/>
                </a:solidFill>
                <a:latin typeface="+mn-lt"/>
                <a:ea typeface="+mn-ea"/>
                <a:cs typeface="+mn-cs"/>
              </a:rPr>
              <a:t>behaviours </a:t>
            </a:r>
            <a:r>
              <a:rPr lang="en-GB" sz="1200" b="0" i="0" u="none" strike="noStrike" kern="1200" baseline="0" dirty="0" smtClean="0">
                <a:solidFill>
                  <a:schemeClr val="tx1"/>
                </a:solidFill>
                <a:latin typeface="+mn-lt"/>
                <a:ea typeface="+mn-ea"/>
                <a:cs typeface="+mn-cs"/>
              </a:rPr>
              <a:t>that drive effective implementation (see Recommendation 1); </a:t>
            </a:r>
          </a:p>
          <a:p>
            <a:r>
              <a:rPr lang="en-GB" sz="1200" b="0" i="0" u="none" strike="noStrike" kern="1200" baseline="0" dirty="0" smtClean="0">
                <a:solidFill>
                  <a:schemeClr val="tx1"/>
                </a:solidFill>
                <a:latin typeface="+mn-lt"/>
                <a:ea typeface="+mn-ea"/>
                <a:cs typeface="+mn-cs"/>
              </a:rPr>
              <a:t>the </a:t>
            </a:r>
            <a:r>
              <a:rPr lang="en-GB" sz="1200" b="1" i="0" u="none" strike="noStrike" kern="1200" baseline="0" dirty="0" smtClean="0">
                <a:solidFill>
                  <a:schemeClr val="tx1"/>
                </a:solidFill>
                <a:latin typeface="+mn-lt"/>
                <a:ea typeface="+mn-ea"/>
                <a:cs typeface="+mn-cs"/>
              </a:rPr>
              <a:t>contextual factors </a:t>
            </a:r>
            <a:r>
              <a:rPr lang="en-GB" sz="1200" b="0" i="0" u="none" strike="noStrike" kern="1200" baseline="0" dirty="0" smtClean="0">
                <a:solidFill>
                  <a:schemeClr val="tx1"/>
                </a:solidFill>
                <a:latin typeface="+mn-lt"/>
                <a:ea typeface="+mn-ea"/>
                <a:cs typeface="+mn-cs"/>
              </a:rPr>
              <a:t>that influence implementation (see Recommendation 2); and </a:t>
            </a:r>
          </a:p>
          <a:p>
            <a:r>
              <a:rPr lang="en-GB" sz="1200" b="1" i="0" u="none" strike="noStrike" kern="1200" baseline="0" dirty="0" smtClean="0">
                <a:solidFill>
                  <a:schemeClr val="tx1"/>
                </a:solidFill>
                <a:latin typeface="+mn-lt"/>
                <a:ea typeface="+mn-ea"/>
                <a:cs typeface="+mn-cs"/>
              </a:rPr>
              <a:t>a structured, but flexible, process </a:t>
            </a:r>
            <a:r>
              <a:rPr lang="en-GB" sz="1200" b="0" i="0" u="none" strike="noStrike" kern="1200" baseline="0" dirty="0" smtClean="0">
                <a:solidFill>
                  <a:schemeClr val="tx1"/>
                </a:solidFill>
                <a:latin typeface="+mn-lt"/>
                <a:ea typeface="+mn-ea"/>
                <a:cs typeface="+mn-cs"/>
              </a:rPr>
              <a:t>to enact implementation (see Recommendation 3). </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In other words, the process helps schools do implementation. The behaviours and contextual factors help them do it </a:t>
            </a:r>
            <a:r>
              <a:rPr lang="en-GB" sz="1200" b="1" i="1" u="none" strike="noStrike" kern="1200" baseline="0" dirty="0" smtClean="0">
                <a:solidFill>
                  <a:schemeClr val="tx1"/>
                </a:solidFill>
                <a:latin typeface="+mn-lt"/>
                <a:ea typeface="+mn-ea"/>
                <a:cs typeface="+mn-cs"/>
              </a:rPr>
              <a:t>well </a:t>
            </a:r>
            <a:endParaRPr lang="en-GB" sz="1200" b="0" i="0" u="none" strike="noStrike" kern="1200" baseline="0" dirty="0" smtClean="0">
              <a:solidFill>
                <a:schemeClr val="tx1"/>
              </a:solidFill>
              <a:latin typeface="+mn-lt"/>
              <a:ea typeface="+mn-ea"/>
              <a:cs typeface="+mn-cs"/>
            </a:endParaRPr>
          </a:p>
          <a:p>
            <a:pPr marL="457200" marR="0" lvl="0" indent="-228600" algn="l" rtl="0">
              <a:lnSpc>
                <a:spcPct val="100000"/>
              </a:lnSpc>
              <a:spcBef>
                <a:spcPts val="0"/>
              </a:spcBef>
              <a:spcAft>
                <a:spcPts val="0"/>
              </a:spcAft>
              <a:buSzPts val="1400"/>
              <a:buNone/>
            </a:pPr>
            <a:endParaRPr dirty="0"/>
          </a:p>
        </p:txBody>
      </p:sp>
      <p:sp>
        <p:nvSpPr>
          <p:cNvPr id="666" name="Google Shape;666;p65: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6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7: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47: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are three main recommendation in the guidance report. The first focuses on the </a:t>
            </a:r>
            <a:r>
              <a:rPr lang="en-GB" sz="1200" dirty="0" smtClean="0">
                <a:solidFill>
                  <a:schemeClr val="lt1"/>
                </a:solidFill>
              </a:rPr>
              <a:t>behaviours that drive effective implementation.</a:t>
            </a:r>
            <a:endParaRPr lang="en-GB" dirty="0" smtClean="0"/>
          </a:p>
          <a:p>
            <a:endParaRPr lang="en-GB" dirty="0" smtClean="0"/>
          </a:p>
          <a:p>
            <a:endParaRPr lang="en-GB" dirty="0" smtClean="0"/>
          </a:p>
          <a:p>
            <a:r>
              <a:rPr lang="en-GB" dirty="0" smtClean="0"/>
              <a:t>The first</a:t>
            </a:r>
            <a:r>
              <a:rPr lang="en-GB" baseline="0" dirty="0" smtClean="0"/>
              <a:t> recommendation is on these behaviours that drive effective implementation </a:t>
            </a:r>
          </a:p>
          <a:p>
            <a:endParaRPr lang="en-GB" baseline="0" dirty="0" smtClean="0"/>
          </a:p>
          <a:p>
            <a:r>
              <a:rPr lang="en-GB" baseline="0" dirty="0" smtClean="0"/>
              <a:t>New thing that came out of the review </a:t>
            </a:r>
          </a:p>
          <a:p>
            <a:endParaRPr lang="en-GB" baseline="0" dirty="0" smtClean="0"/>
          </a:p>
          <a:p>
            <a:r>
              <a:rPr lang="en-GB" baseline="0" dirty="0" smtClean="0"/>
              <a:t>The existing process – notable The absence of talking about people and how they interact the role of people  </a:t>
            </a:r>
          </a:p>
          <a:p>
            <a:r>
              <a:rPr lang="en-GB" baseline="0" dirty="0" smtClean="0"/>
              <a:t>Lots of things to do but it misses out the people</a:t>
            </a:r>
          </a:p>
          <a:p>
            <a:r>
              <a:rPr lang="en-GB" baseline="0" dirty="0" smtClean="0"/>
              <a:t>The way in which people behave and interact is at the heart of how people view implementation </a:t>
            </a:r>
          </a:p>
          <a:p>
            <a:r>
              <a:rPr lang="en-GB" baseline="0" dirty="0" smtClean="0"/>
              <a:t>Evidence in how people think – is at the heart of what drives effective implementation </a:t>
            </a:r>
          </a:p>
          <a:p>
            <a:pPr marL="457200" marR="0" lvl="0" indent="-228600" algn="l" rtl="0">
              <a:lnSpc>
                <a:spcPct val="100000"/>
              </a:lnSpc>
              <a:spcBef>
                <a:spcPts val="0"/>
              </a:spcBef>
              <a:spcAft>
                <a:spcPts val="0"/>
              </a:spcAft>
              <a:buSzPts val="1400"/>
              <a:buNone/>
            </a:pPr>
            <a:endParaRPr dirty="0"/>
          </a:p>
        </p:txBody>
      </p:sp>
      <p:sp>
        <p:nvSpPr>
          <p:cNvPr id="415" name="Google Shape;415;p47: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lvl="0" indent="0" algn="r" rtl="0">
              <a:lnSpc>
                <a:spcPct val="100000"/>
              </a:lnSpc>
              <a:spcBef>
                <a:spcPts val="0"/>
              </a:spcBef>
              <a:spcAft>
                <a:spcPts val="0"/>
              </a:spcAft>
              <a:buNone/>
            </a:pPr>
            <a:fld id="{00000000-1234-1234-1234-123412341234}" type="slidenum">
              <a:rPr lang="en-GB" sz="1700">
                <a:solidFill>
                  <a:schemeClr val="dk1"/>
                </a:solidFill>
                <a:latin typeface="Calibri"/>
                <a:ea typeface="Calibri"/>
                <a:cs typeface="Calibri"/>
                <a:sym typeface="Calibri"/>
              </a:rPr>
              <a:t>12</a:t>
            </a:fld>
            <a:endParaRPr sz="17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43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dirty="0">
                <a:solidFill>
                  <a:srgbClr val="000000"/>
                </a:solidFill>
                <a:latin typeface="Calibri"/>
                <a:ea typeface="Calibri"/>
                <a:cs typeface="Calibri"/>
                <a:sym typeface="Calibri"/>
              </a:rPr>
              <a:t>THE BEHAVIOURS THAT DRIVE IMPLEMENTATION</a:t>
            </a:r>
            <a:endParaRPr dirty="0"/>
          </a:p>
          <a:p>
            <a:pPr marL="457200" marR="0" lvl="0" indent="-457200" algn="l" rtl="0">
              <a:lnSpc>
                <a:spcPct val="100000"/>
              </a:lnSpc>
              <a:spcBef>
                <a:spcPts val="0"/>
              </a:spcBef>
              <a:spcAft>
                <a:spcPts val="0"/>
              </a:spcAft>
              <a:buClr>
                <a:srgbClr val="000000"/>
              </a:buClr>
              <a:buSzPts val="1200"/>
              <a:buFont typeface="Arial"/>
              <a:buChar char="•"/>
            </a:pPr>
            <a:r>
              <a:rPr lang="en-GB" sz="1200" dirty="0">
                <a:solidFill>
                  <a:srgbClr val="000000"/>
                </a:solidFill>
                <a:latin typeface="Calibri"/>
                <a:ea typeface="Calibri"/>
                <a:cs typeface="Calibri"/>
                <a:sym typeface="Calibri"/>
              </a:rPr>
              <a:t>The review and guidance identifies three cross-cutting behaviours that </a:t>
            </a:r>
            <a:r>
              <a:rPr lang="en-GB" sz="1800" dirty="0"/>
              <a:t>drives effective implementation - engage, unite, reflect.</a:t>
            </a:r>
            <a:endParaRPr dirty="0"/>
          </a:p>
          <a:p>
            <a:pPr marL="457200" marR="0" lvl="0" indent="-457200" algn="l" rtl="0">
              <a:lnSpc>
                <a:spcPct val="100000"/>
              </a:lnSpc>
              <a:spcBef>
                <a:spcPts val="0"/>
              </a:spcBef>
              <a:spcAft>
                <a:spcPts val="0"/>
              </a:spcAft>
              <a:buClr>
                <a:schemeClr val="dk1"/>
              </a:buClr>
              <a:buSzPts val="1800"/>
              <a:buFont typeface="Arial"/>
              <a:buChar char="•"/>
            </a:pPr>
            <a:r>
              <a:rPr lang="en-GB" sz="1800" dirty="0"/>
              <a:t>These behaviours get to heart of what drives effective implementation and should permeate </a:t>
            </a:r>
            <a:r>
              <a:rPr lang="en-GB" sz="1800" i="1" dirty="0"/>
              <a:t>all</a:t>
            </a:r>
            <a:r>
              <a:rPr lang="en-GB" sz="1800" dirty="0"/>
              <a:t> implementation strategies and actions (to various degrees)</a:t>
            </a:r>
            <a:endParaRPr dirty="0"/>
          </a:p>
          <a:p>
            <a:pPr marL="457200" marR="0" lvl="0" indent="-457200" algn="l" rtl="0">
              <a:lnSpc>
                <a:spcPct val="100000"/>
              </a:lnSpc>
              <a:spcBef>
                <a:spcPts val="0"/>
              </a:spcBef>
              <a:spcAft>
                <a:spcPts val="0"/>
              </a:spcAft>
              <a:buClr>
                <a:srgbClr val="000000"/>
              </a:buClr>
              <a:buSzPts val="1200"/>
              <a:buFont typeface="Arial"/>
              <a:buChar char="•"/>
            </a:pPr>
            <a:r>
              <a:rPr lang="en-GB" sz="1200" dirty="0">
                <a:solidFill>
                  <a:srgbClr val="000000"/>
                </a:solidFill>
                <a:latin typeface="Calibri"/>
                <a:ea typeface="Calibri"/>
                <a:cs typeface="Calibri"/>
                <a:sym typeface="Calibri"/>
              </a:rPr>
              <a:t>While the terms ‘engage’, ‘reflect’, and ‘unite’ may be familiar to schools, they mean something specific in the context of implementation. There are v</a:t>
            </a:r>
            <a:r>
              <a:rPr lang="en-GB" sz="1200" dirty="0"/>
              <a:t>arious dimensions to each behaviour and it’s worth taking time to understand them fully. </a:t>
            </a:r>
            <a:endParaRPr sz="1200"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1200"/>
              <a:buFont typeface="Arial"/>
              <a:buChar char="•"/>
            </a:pPr>
            <a:r>
              <a:rPr lang="en-GB" sz="1200" dirty="0">
                <a:solidFill>
                  <a:srgbClr val="000000"/>
                </a:solidFill>
                <a:latin typeface="Calibri"/>
                <a:ea typeface="Calibri"/>
                <a:cs typeface="Calibri"/>
                <a:sym typeface="Calibri"/>
              </a:rPr>
              <a:t>Also, whilst these cross-cutting behaviours sound like common sense they are difficult to get right in practice </a:t>
            </a:r>
            <a:r>
              <a:rPr lang="en-GB" sz="1800" dirty="0"/>
              <a:t>– ‘uncommon common sense’</a:t>
            </a:r>
            <a:endParaRPr dirty="0"/>
          </a:p>
          <a:p>
            <a:pPr marL="457200" marR="0" lvl="0" indent="-457200" algn="l" rtl="0">
              <a:lnSpc>
                <a:spcPct val="100000"/>
              </a:lnSpc>
              <a:spcBef>
                <a:spcPts val="0"/>
              </a:spcBef>
              <a:spcAft>
                <a:spcPts val="0"/>
              </a:spcAft>
              <a:buClr>
                <a:schemeClr val="dk1"/>
              </a:buClr>
              <a:buSzPts val="1800"/>
              <a:buFont typeface="Arial"/>
              <a:buChar char="•"/>
            </a:pPr>
            <a:r>
              <a:rPr lang="en-GB" sz="1800" dirty="0"/>
              <a:t>Let’s take a closer look….</a:t>
            </a:r>
            <a:endParaRPr dirty="0"/>
          </a:p>
          <a:p>
            <a:pPr marL="0" lvl="0" indent="0" algn="l" rtl="0">
              <a:spcBef>
                <a:spcPts val="0"/>
              </a:spcBef>
              <a:spcAft>
                <a:spcPts val="0"/>
              </a:spcAft>
              <a:buNone/>
            </a:pPr>
            <a:endParaRPr lang="en-GB" dirty="0" smtClean="0"/>
          </a:p>
          <a:p>
            <a:pPr marL="0" lvl="0" indent="0" algn="l" rtl="0">
              <a:spcBef>
                <a:spcPts val="0"/>
              </a:spcBef>
              <a:spcAft>
                <a:spcPts val="0"/>
              </a:spcAft>
              <a:buNone/>
            </a:pPr>
            <a:endParaRPr lang="en-GB" dirty="0" smtClean="0"/>
          </a:p>
          <a:p>
            <a:r>
              <a:rPr lang="en-GB" dirty="0" smtClean="0"/>
              <a:t>Three</a:t>
            </a:r>
            <a:r>
              <a:rPr lang="en-GB" baseline="0" dirty="0" smtClean="0"/>
              <a:t> cross cutting behaviours </a:t>
            </a:r>
          </a:p>
          <a:p>
            <a:r>
              <a:rPr lang="en-GB" baseline="0" dirty="0" smtClean="0"/>
              <a:t>Engage </a:t>
            </a:r>
          </a:p>
          <a:p>
            <a:r>
              <a:rPr lang="en-GB" baseline="0" dirty="0" smtClean="0"/>
              <a:t>Unite </a:t>
            </a:r>
          </a:p>
          <a:p>
            <a:r>
              <a:rPr lang="en-GB" baseline="0" dirty="0" smtClean="0"/>
              <a:t>Reflect </a:t>
            </a:r>
          </a:p>
          <a:p>
            <a:endParaRPr lang="en-GB" baseline="0" dirty="0" smtClean="0"/>
          </a:p>
          <a:p>
            <a:r>
              <a:rPr lang="en-GB" baseline="0" dirty="0" smtClean="0"/>
              <a:t>Feel that if you can deeply understand these and get them infused into your implementation activity you are in a good place to make implementation happen well </a:t>
            </a:r>
          </a:p>
          <a:p>
            <a:r>
              <a:rPr lang="en-GB" baseline="0" dirty="0" smtClean="0"/>
              <a:t>How you can get them to feature across all your actins – wont all apply – some time more than others </a:t>
            </a:r>
          </a:p>
          <a:p>
            <a:r>
              <a:rPr lang="en-GB" baseline="0" dirty="0" smtClean="0"/>
              <a:t>Need to be infused in everything you do </a:t>
            </a:r>
          </a:p>
          <a:p>
            <a:endParaRPr lang="en-GB" baseline="0" dirty="0" smtClean="0"/>
          </a:p>
          <a:p>
            <a:r>
              <a:rPr lang="en-GB" baseline="0" dirty="0" smtClean="0"/>
              <a:t>Risk that these terms – because they are familiar words – they mean something specific in implementation – they mean something – details matter in these behaviours </a:t>
            </a:r>
          </a:p>
          <a:p>
            <a:r>
              <a:rPr lang="en-GB" baseline="0" dirty="0" smtClean="0"/>
              <a:t>Easy to say but hard to do </a:t>
            </a:r>
          </a:p>
          <a:p>
            <a:endParaRPr lang="en-GB" baseline="0" dirty="0" smtClean="0"/>
          </a:p>
          <a:p>
            <a:r>
              <a:rPr lang="en-GB" baseline="0" dirty="0" smtClean="0"/>
              <a:t>They sound sensible but we don’t do them </a:t>
            </a:r>
          </a:p>
          <a:p>
            <a:r>
              <a:rPr lang="en-GB" baseline="0" dirty="0" smtClean="0"/>
              <a:t>They are hard to enact and embed into what is happening </a:t>
            </a:r>
          </a:p>
          <a:p>
            <a:endParaRPr lang="en-GB" baseline="0" dirty="0" smtClean="0"/>
          </a:p>
          <a:p>
            <a:r>
              <a:rPr lang="en-GB" baseline="0" dirty="0" smtClean="0"/>
              <a:t>Challenge the complacency – if engaged with superficially </a:t>
            </a:r>
          </a:p>
          <a:p>
            <a:endParaRPr lang="en-GB" dirty="0" smtClean="0"/>
          </a:p>
          <a:p>
            <a:endParaRPr lang="en-GB" dirty="0" smtClean="0"/>
          </a:p>
          <a:p>
            <a:r>
              <a:rPr lang="en-GB" dirty="0" smtClean="0"/>
              <a:t>Need to get under the skin</a:t>
            </a:r>
            <a:r>
              <a:rPr lang="en-GB" baseline="0" dirty="0" smtClean="0"/>
              <a:t> of them </a:t>
            </a:r>
          </a:p>
          <a:p>
            <a:endParaRPr lang="en-GB" baseline="0" dirty="0" smtClean="0"/>
          </a:p>
          <a:p>
            <a:r>
              <a:rPr lang="en-GB" baseline="0" dirty="0" smtClean="0"/>
              <a:t>Uncommon common sense stuff </a:t>
            </a:r>
          </a:p>
          <a:p>
            <a:endParaRPr lang="en-GB" baseline="0" dirty="0" smtClean="0"/>
          </a:p>
          <a:p>
            <a:r>
              <a:rPr lang="en-GB" baseline="0" dirty="0" smtClean="0"/>
              <a:t>Don’t do them </a:t>
            </a:r>
          </a:p>
          <a:p>
            <a:pPr marL="0" lvl="0" indent="0" algn="l" rtl="0">
              <a:spcBef>
                <a:spcPts val="0"/>
              </a:spcBef>
              <a:spcAft>
                <a:spcPts val="0"/>
              </a:spcAft>
              <a:buNone/>
            </a:pPr>
            <a:endParaRPr dirty="0"/>
          </a:p>
        </p:txBody>
      </p:sp>
      <p:sp>
        <p:nvSpPr>
          <p:cNvPr id="247" name="Google Shape;2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78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8: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8: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r>
              <a:rPr lang="en-GB" sz="1200" b="0" i="0" kern="1200" dirty="0" smtClean="0">
                <a:solidFill>
                  <a:schemeClr val="tx1"/>
                </a:solidFill>
                <a:effectLst/>
                <a:latin typeface="+mn-lt"/>
                <a:ea typeface="+mn-ea"/>
                <a:cs typeface="+mn-cs"/>
              </a:rPr>
              <a:t>Unite </a:t>
            </a:r>
          </a:p>
          <a:p>
            <a:r>
              <a:rPr lang="en-GB" sz="1200" b="0" i="0" kern="1200" dirty="0" smtClean="0">
                <a:solidFill>
                  <a:schemeClr val="tx1"/>
                </a:solidFill>
                <a:effectLst/>
                <a:latin typeface="+mn-lt"/>
                <a:ea typeface="+mn-ea"/>
                <a:cs typeface="+mn-cs"/>
              </a:rPr>
              <a:t>Beating heart </a:t>
            </a:r>
          </a:p>
          <a:p>
            <a:r>
              <a:rPr lang="en-GB" sz="1200" b="0" i="0" kern="1200" dirty="0" smtClean="0">
                <a:solidFill>
                  <a:schemeClr val="tx1"/>
                </a:solidFill>
                <a:effectLst/>
                <a:latin typeface="+mn-lt"/>
                <a:ea typeface="+mn-ea"/>
                <a:cs typeface="+mn-cs"/>
              </a:rPr>
              <a:t>Traced to different beliefs  and beliefs </a:t>
            </a:r>
          </a:p>
          <a:p>
            <a:r>
              <a:rPr lang="en-GB" sz="1200" b="0" i="0" kern="1200" dirty="0" smtClean="0">
                <a:solidFill>
                  <a:schemeClr val="tx1"/>
                </a:solidFill>
                <a:effectLst/>
                <a:latin typeface="+mn-lt"/>
                <a:ea typeface="+mn-ea"/>
                <a:cs typeface="+mn-cs"/>
              </a:rPr>
              <a:t>What is happening and why </a:t>
            </a:r>
          </a:p>
          <a:p>
            <a:r>
              <a:rPr lang="en-GB" sz="1200" b="0" i="0" kern="1200" dirty="0" smtClean="0">
                <a:solidFill>
                  <a:schemeClr val="tx1"/>
                </a:solidFill>
                <a:effectLst/>
                <a:latin typeface="+mn-lt"/>
                <a:ea typeface="+mn-ea"/>
                <a:cs typeface="+mn-cs"/>
              </a:rPr>
              <a:t>Tools to unite understanding but will only impact if people are involved in it </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Reflect </a:t>
            </a:r>
          </a:p>
          <a:p>
            <a:r>
              <a:rPr lang="en-GB" sz="1200" b="0" i="0" kern="1200" dirty="0" smtClean="0">
                <a:solidFill>
                  <a:schemeClr val="tx1"/>
                </a:solidFill>
                <a:effectLst/>
                <a:latin typeface="+mn-lt"/>
                <a:ea typeface="+mn-ea"/>
                <a:cs typeface="+mn-cs"/>
              </a:rPr>
              <a:t>Evidence informed implementation </a:t>
            </a:r>
          </a:p>
          <a:p>
            <a:r>
              <a:rPr lang="en-GB" sz="1200" b="0" i="0" kern="1200" dirty="0" smtClean="0">
                <a:solidFill>
                  <a:schemeClr val="tx1"/>
                </a:solidFill>
                <a:effectLst/>
                <a:latin typeface="+mn-lt"/>
                <a:ea typeface="+mn-ea"/>
                <a:cs typeface="+mn-cs"/>
              </a:rPr>
              <a:t>Reflective engine that drives that </a:t>
            </a:r>
          </a:p>
          <a:p>
            <a:r>
              <a:rPr lang="en-GB" sz="1200" b="0" i="0" kern="1200" dirty="0" smtClean="0">
                <a:solidFill>
                  <a:schemeClr val="tx1"/>
                </a:solidFill>
                <a:effectLst/>
                <a:latin typeface="+mn-lt"/>
                <a:ea typeface="+mn-ea"/>
                <a:cs typeface="+mn-cs"/>
              </a:rPr>
              <a:t>Reflecting on priorities barriers and enablers </a:t>
            </a:r>
          </a:p>
          <a:p>
            <a:r>
              <a:rPr lang="en-GB" sz="1200" b="0" i="0" kern="1200" dirty="0" smtClean="0">
                <a:solidFill>
                  <a:schemeClr val="tx1"/>
                </a:solidFill>
                <a:effectLst/>
                <a:latin typeface="+mn-lt"/>
                <a:ea typeface="+mn-ea"/>
                <a:cs typeface="+mn-cs"/>
              </a:rPr>
              <a:t>As it is happening so you can improve it over time </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Behaviours should be infused into our work </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Easy to say but hard to do </a:t>
            </a:r>
          </a:p>
          <a:p>
            <a:r>
              <a:rPr lang="en-GB" sz="1200" b="0" i="0" kern="1200" dirty="0" smtClean="0">
                <a:solidFill>
                  <a:schemeClr val="tx1"/>
                </a:solidFill>
                <a:effectLst/>
                <a:latin typeface="+mn-lt"/>
                <a:ea typeface="+mn-ea"/>
                <a:cs typeface="+mn-cs"/>
              </a:rPr>
              <a:t>Mean something specific </a:t>
            </a:r>
          </a:p>
          <a:p>
            <a:r>
              <a:rPr lang="en-GB" sz="1200" b="0" i="0" kern="1200" dirty="0" smtClean="0">
                <a:solidFill>
                  <a:schemeClr val="tx1"/>
                </a:solidFill>
                <a:effectLst/>
                <a:latin typeface="+mn-lt"/>
                <a:ea typeface="+mn-ea"/>
                <a:cs typeface="+mn-cs"/>
              </a:rPr>
              <a:t>Hard to get going well </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TA deployment - engage people across the school. Take everyone with you </a:t>
            </a:r>
          </a:p>
          <a:p>
            <a:r>
              <a:rPr lang="en-GB" sz="1200" b="0" i="0" kern="1200" dirty="0" smtClean="0">
                <a:solidFill>
                  <a:schemeClr val="tx1"/>
                </a:solidFill>
                <a:effectLst/>
                <a:latin typeface="+mn-lt"/>
                <a:ea typeface="+mn-ea"/>
                <a:cs typeface="+mn-cs"/>
              </a:rPr>
              <a:t>Problem not doing that </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p:txBody>
      </p:sp>
      <p:sp>
        <p:nvSpPr>
          <p:cNvPr id="427" name="Google Shape;427;p48: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9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solidFill>
                  <a:srgbClr val="000000"/>
                </a:solidFill>
                <a:latin typeface="Calibri"/>
                <a:ea typeface="Calibri"/>
                <a:cs typeface="Calibri"/>
                <a:sym typeface="Calibri"/>
              </a:rPr>
              <a:t>ENGAGE</a:t>
            </a:r>
            <a:endParaRPr dirty="0"/>
          </a:p>
          <a:p>
            <a:pPr marL="0" lvl="0" indent="0" algn="l" rtl="0">
              <a:spcBef>
                <a:spcPts val="0"/>
              </a:spcBef>
              <a:spcAft>
                <a:spcPts val="0"/>
              </a:spcAft>
              <a:buNone/>
            </a:pPr>
            <a:r>
              <a:rPr lang="en-GB" sz="1200" dirty="0">
                <a:solidFill>
                  <a:srgbClr val="000000"/>
                </a:solidFill>
                <a:latin typeface="Calibri"/>
                <a:ea typeface="Calibri"/>
                <a:cs typeface="Calibri"/>
                <a:sym typeface="Calibri"/>
              </a:rPr>
              <a:t>The way in which people are involved in implementation and the quality of their interactions really matters. Three dimensions to effective engagement within implementation:</a:t>
            </a:r>
            <a:endParaRPr dirty="0"/>
          </a:p>
          <a:p>
            <a:pPr marL="0" lvl="0" indent="0" algn="l" rtl="0">
              <a:spcBef>
                <a:spcPts val="0"/>
              </a:spcBef>
              <a:spcAft>
                <a:spcPts val="0"/>
              </a:spcAft>
              <a:buNone/>
            </a:pPr>
            <a:endParaRPr sz="1200" dirty="0">
              <a:solidFill>
                <a:srgbClr val="000000"/>
              </a:solidFill>
              <a:latin typeface="Calibri"/>
              <a:ea typeface="Calibri"/>
              <a:cs typeface="Calibri"/>
              <a:sym typeface="Calibri"/>
            </a:endParaRPr>
          </a:p>
          <a:p>
            <a:pPr marL="0" lvl="0" indent="-76200" algn="l" rtl="0">
              <a:spcBef>
                <a:spcPts val="0"/>
              </a:spcBef>
              <a:spcAft>
                <a:spcPts val="0"/>
              </a:spcAft>
              <a:buClr>
                <a:srgbClr val="000000"/>
              </a:buClr>
              <a:buSzPts val="1200"/>
              <a:buFont typeface="Arial"/>
              <a:buChar char="•"/>
            </a:pPr>
            <a:r>
              <a:rPr lang="en-GB" sz="1200" i="1" dirty="0">
                <a:solidFill>
                  <a:srgbClr val="000000"/>
                </a:solidFill>
                <a:latin typeface="Calibri"/>
                <a:ea typeface="Calibri"/>
                <a:cs typeface="Calibri"/>
                <a:sym typeface="Calibri"/>
              </a:rPr>
              <a:t>Engage people so they have the potential to influence change </a:t>
            </a:r>
            <a:r>
              <a:rPr lang="en-GB" sz="1200" i="1" dirty="0">
                <a:solidFill>
                  <a:schemeClr val="dk1"/>
                </a:solidFill>
                <a:latin typeface="Calibri"/>
                <a:ea typeface="Calibri"/>
                <a:cs typeface="Calibri"/>
                <a:sym typeface="Calibri"/>
              </a:rPr>
              <a:t> - </a:t>
            </a:r>
            <a:r>
              <a:rPr lang="en-GB" sz="1200" dirty="0">
                <a:solidFill>
                  <a:srgbClr val="000000"/>
                </a:solidFill>
                <a:latin typeface="Calibri"/>
                <a:ea typeface="Calibri"/>
                <a:cs typeface="Calibri"/>
                <a:sym typeface="Calibri"/>
              </a:rPr>
              <a:t>Provide meaningful opportunities for people to share perspectives, ideas, and concerns. Extends to students, families.</a:t>
            </a:r>
            <a:endParaRPr dirty="0"/>
          </a:p>
          <a:p>
            <a:pPr marL="0" lvl="0" indent="-76200" algn="l" rtl="0">
              <a:spcBef>
                <a:spcPts val="0"/>
              </a:spcBef>
              <a:spcAft>
                <a:spcPts val="0"/>
              </a:spcAft>
              <a:buClr>
                <a:srgbClr val="000000"/>
              </a:buClr>
              <a:buSzPts val="1200"/>
              <a:buFont typeface="Arial"/>
              <a:buChar char="•"/>
            </a:pPr>
            <a:r>
              <a:rPr lang="en-GB" sz="1200" i="1" dirty="0">
                <a:solidFill>
                  <a:srgbClr val="000000"/>
                </a:solidFill>
                <a:latin typeface="Calibri"/>
                <a:ea typeface="Calibri"/>
                <a:cs typeface="Calibri"/>
                <a:sym typeface="Calibri"/>
              </a:rPr>
              <a:t>Engage people in collaborative processes</a:t>
            </a:r>
            <a:r>
              <a:rPr lang="en-GB" sz="1200" b="0" i="1" dirty="0">
                <a:solidFill>
                  <a:schemeClr val="dk1"/>
                </a:solidFill>
                <a:latin typeface="Calibri"/>
                <a:ea typeface="Calibri"/>
                <a:cs typeface="Calibri"/>
                <a:sym typeface="Calibri"/>
              </a:rPr>
              <a:t> – </a:t>
            </a:r>
            <a:r>
              <a:rPr lang="en-GB" sz="1200" b="0" i="0" u="none" dirty="0">
                <a:solidFill>
                  <a:schemeClr val="dk1"/>
                </a:solidFill>
                <a:latin typeface="Calibri"/>
                <a:ea typeface="Calibri"/>
                <a:cs typeface="Calibri"/>
                <a:sym typeface="Calibri"/>
              </a:rPr>
              <a:t>Create ways for people to work together to </a:t>
            </a:r>
            <a:r>
              <a:rPr lang="en-GB" sz="1200" b="0" dirty="0">
                <a:solidFill>
                  <a:srgbClr val="000000"/>
                </a:solidFill>
                <a:latin typeface="Calibri"/>
                <a:ea typeface="Calibri"/>
                <a:cs typeface="Calibri"/>
                <a:sym typeface="Calibri"/>
              </a:rPr>
              <a:t>bounce ideas and insights, </a:t>
            </a:r>
            <a:r>
              <a:rPr lang="en-GB" sz="1200" b="0" i="0" u="none" dirty="0">
                <a:solidFill>
                  <a:srgbClr val="000000"/>
                </a:solidFill>
                <a:latin typeface="Calibri"/>
                <a:ea typeface="Calibri"/>
                <a:cs typeface="Calibri"/>
                <a:sym typeface="Calibri"/>
              </a:rPr>
              <a:t>s</a:t>
            </a:r>
            <a:r>
              <a:rPr lang="en-GB" sz="1200" b="0" dirty="0">
                <a:solidFill>
                  <a:srgbClr val="000000"/>
                </a:solidFill>
                <a:latin typeface="Calibri"/>
                <a:ea typeface="Calibri"/>
                <a:cs typeface="Calibri"/>
                <a:sym typeface="Calibri"/>
              </a:rPr>
              <a:t>olve problems collaboratively etc. Structures like implementation teams can be useful in this respect. </a:t>
            </a:r>
            <a:endParaRPr sz="1200" b="1" dirty="0">
              <a:solidFill>
                <a:srgbClr val="000000"/>
              </a:solidFill>
              <a:latin typeface="Calibri"/>
              <a:ea typeface="Calibri"/>
              <a:cs typeface="Calibri"/>
              <a:sym typeface="Calibri"/>
            </a:endParaRPr>
          </a:p>
          <a:p>
            <a:pPr marL="0" lvl="0" indent="-76200" algn="l" rtl="0">
              <a:spcBef>
                <a:spcPts val="0"/>
              </a:spcBef>
              <a:spcAft>
                <a:spcPts val="0"/>
              </a:spcAft>
              <a:buClr>
                <a:srgbClr val="000000"/>
              </a:buClr>
              <a:buSzPts val="1200"/>
              <a:buFont typeface="Arial"/>
              <a:buChar char="•"/>
            </a:pPr>
            <a:r>
              <a:rPr lang="en-GB" sz="1200" i="0" dirty="0">
                <a:solidFill>
                  <a:srgbClr val="000000"/>
                </a:solidFill>
                <a:latin typeface="Calibri"/>
                <a:ea typeface="Calibri"/>
                <a:cs typeface="Calibri"/>
                <a:sym typeface="Calibri"/>
              </a:rPr>
              <a:t>Summarise first two points: when the school community feels included in decisions that affect them, then implementation is likely to improve. People, ultimately, value what they feel part of.</a:t>
            </a:r>
            <a:endParaRPr sz="1200" b="1" i="0" dirty="0">
              <a:solidFill>
                <a:srgbClr val="000000"/>
              </a:solidFill>
              <a:latin typeface="Calibri"/>
              <a:ea typeface="Calibri"/>
              <a:cs typeface="Calibri"/>
              <a:sym typeface="Calibri"/>
            </a:endParaRPr>
          </a:p>
          <a:p>
            <a:pPr marL="0" lvl="0" indent="-76200" algn="l" rtl="0">
              <a:spcBef>
                <a:spcPts val="0"/>
              </a:spcBef>
              <a:spcAft>
                <a:spcPts val="0"/>
              </a:spcAft>
              <a:buClr>
                <a:srgbClr val="000000"/>
              </a:buClr>
              <a:buSzPts val="1200"/>
              <a:buFont typeface="Arial"/>
              <a:buChar char="•"/>
            </a:pPr>
            <a:r>
              <a:rPr lang="en-GB" sz="1200" i="1" dirty="0">
                <a:solidFill>
                  <a:srgbClr val="000000"/>
                </a:solidFill>
                <a:latin typeface="Calibri"/>
                <a:ea typeface="Calibri"/>
                <a:cs typeface="Calibri"/>
                <a:sym typeface="Calibri"/>
              </a:rPr>
              <a:t>Engage people through clear communication and active guidance – </a:t>
            </a:r>
            <a:r>
              <a:rPr lang="en-GB" sz="1200" i="0" dirty="0">
                <a:solidFill>
                  <a:srgbClr val="000000"/>
                </a:solidFill>
                <a:latin typeface="Calibri"/>
                <a:ea typeface="Calibri"/>
                <a:cs typeface="Calibri"/>
                <a:sym typeface="Calibri"/>
              </a:rPr>
              <a:t>Whilst we want these participatory ways of engaging people, implementation a</a:t>
            </a:r>
            <a:r>
              <a:rPr lang="en-GB" sz="1200" dirty="0">
                <a:solidFill>
                  <a:srgbClr val="000000"/>
                </a:solidFill>
                <a:latin typeface="Calibri"/>
                <a:ea typeface="Calibri"/>
                <a:cs typeface="Calibri"/>
                <a:sym typeface="Calibri"/>
              </a:rPr>
              <a:t>lso needs actively guiding and steering – this involves leaders </a:t>
            </a:r>
            <a:r>
              <a:rPr lang="en-GB" sz="1800" dirty="0">
                <a:solidFill>
                  <a:srgbClr val="000000"/>
                </a:solidFill>
                <a:latin typeface="Calibri"/>
                <a:ea typeface="Calibri"/>
                <a:cs typeface="Calibri"/>
                <a:sym typeface="Calibri"/>
              </a:rPr>
              <a:t>communicating the direction of travel, explaining decisions, corralling efforts, and preventing implementation being dragged off track</a:t>
            </a:r>
            <a:r>
              <a:rPr lang="en-GB" dirty="0"/>
              <a:t> </a:t>
            </a:r>
            <a:endParaRPr lang="en-GB" dirty="0" smtClean="0"/>
          </a:p>
          <a:p>
            <a:pPr marL="0" lvl="0" indent="-76200" algn="l" rtl="0">
              <a:spcBef>
                <a:spcPts val="0"/>
              </a:spcBef>
              <a:spcAft>
                <a:spcPts val="0"/>
              </a:spcAft>
              <a:buClr>
                <a:srgbClr val="000000"/>
              </a:buClr>
              <a:buSzPts val="1200"/>
              <a:buFont typeface="Arial"/>
              <a:buChar char="•"/>
            </a:pPr>
            <a:endParaRPr lang="en-GB" dirty="0" smtClean="0"/>
          </a:p>
          <a:p>
            <a:r>
              <a:rPr lang="en-GB" dirty="0" smtClean="0"/>
              <a:t>Engage </a:t>
            </a:r>
          </a:p>
          <a:p>
            <a:endParaRPr lang="en-GB" dirty="0" smtClean="0"/>
          </a:p>
          <a:p>
            <a:r>
              <a:rPr lang="en-GB" dirty="0" smtClean="0"/>
              <a:t>The way in which people are involved and how they are brought into it</a:t>
            </a:r>
          </a:p>
          <a:p>
            <a:endParaRPr lang="en-GB" dirty="0" smtClean="0"/>
          </a:p>
          <a:p>
            <a:r>
              <a:rPr lang="en-GB" dirty="0" smtClean="0"/>
              <a:t>That really matters </a:t>
            </a:r>
          </a:p>
          <a:p>
            <a:endParaRPr lang="en-GB" dirty="0" smtClean="0"/>
          </a:p>
          <a:p>
            <a:r>
              <a:rPr lang="en-GB" dirty="0" smtClean="0"/>
              <a:t>Three dimensions </a:t>
            </a:r>
          </a:p>
          <a:p>
            <a:endParaRPr lang="en-GB" dirty="0" smtClean="0"/>
          </a:p>
          <a:p>
            <a:r>
              <a:rPr lang="en-GB" sz="1200" b="0" i="0" kern="1200" dirty="0" smtClean="0">
                <a:solidFill>
                  <a:schemeClr val="tx1"/>
                </a:solidFill>
                <a:effectLst/>
                <a:latin typeface="+mn-lt"/>
                <a:ea typeface="+mn-ea"/>
                <a:cs typeface="+mn-cs"/>
              </a:rPr>
              <a:t>Engage </a:t>
            </a:r>
          </a:p>
          <a:p>
            <a:r>
              <a:rPr lang="en-GB" sz="1200" b="0" i="0" kern="1200" dirty="0" smtClean="0">
                <a:solidFill>
                  <a:schemeClr val="tx1"/>
                </a:solidFill>
                <a:effectLst/>
                <a:latin typeface="+mn-lt"/>
                <a:ea typeface="+mn-ea"/>
                <a:cs typeface="+mn-cs"/>
              </a:rPr>
              <a:t>Way people are engaged implementation really matters </a:t>
            </a:r>
          </a:p>
          <a:p>
            <a:r>
              <a:rPr lang="en-GB" sz="1200" b="0" i="0" kern="1200" dirty="0" smtClean="0">
                <a:solidFill>
                  <a:schemeClr val="tx1"/>
                </a:solidFill>
                <a:effectLst/>
                <a:latin typeface="+mn-lt"/>
                <a:ea typeface="+mn-ea"/>
                <a:cs typeface="+mn-cs"/>
              </a:rPr>
              <a:t>People needs to be engaged in that they can shape what happens </a:t>
            </a:r>
          </a:p>
          <a:p>
            <a:r>
              <a:rPr lang="en-GB" sz="1200" b="0" i="0" kern="1200" dirty="0" smtClean="0">
                <a:solidFill>
                  <a:schemeClr val="tx1"/>
                </a:solidFill>
                <a:effectLst/>
                <a:latin typeface="+mn-lt"/>
                <a:ea typeface="+mn-ea"/>
                <a:cs typeface="+mn-cs"/>
              </a:rPr>
              <a:t>Feed into it in  active way </a:t>
            </a:r>
          </a:p>
          <a:p>
            <a:r>
              <a:rPr lang="en-GB" sz="1200" b="0" i="0" kern="1200" dirty="0" smtClean="0">
                <a:solidFill>
                  <a:schemeClr val="tx1"/>
                </a:solidFill>
                <a:effectLst/>
                <a:latin typeface="+mn-lt"/>
                <a:ea typeface="+mn-ea"/>
                <a:cs typeface="+mn-cs"/>
              </a:rPr>
              <a:t>People value what they feel a part of </a:t>
            </a:r>
          </a:p>
          <a:p>
            <a:r>
              <a:rPr lang="en-GB" sz="1200" b="0" i="0" kern="1200" dirty="0" smtClean="0">
                <a:solidFill>
                  <a:schemeClr val="tx1"/>
                </a:solidFill>
                <a:effectLst/>
                <a:latin typeface="+mn-lt"/>
                <a:ea typeface="+mn-ea"/>
                <a:cs typeface="+mn-cs"/>
              </a:rPr>
              <a:t>Pupils and parents </a:t>
            </a:r>
          </a:p>
          <a:p>
            <a:r>
              <a:rPr lang="en-GB" sz="1200" b="0" i="0" kern="1200" dirty="0" smtClean="0">
                <a:solidFill>
                  <a:schemeClr val="tx1"/>
                </a:solidFill>
                <a:effectLst/>
                <a:latin typeface="+mn-lt"/>
                <a:ea typeface="+mn-ea"/>
                <a:cs typeface="+mn-cs"/>
              </a:rPr>
              <a:t>Implementation teams </a:t>
            </a:r>
          </a:p>
          <a:p>
            <a:r>
              <a:rPr lang="en-GB" sz="1200" b="0" i="0" kern="1200" dirty="0" smtClean="0">
                <a:solidFill>
                  <a:schemeClr val="tx1"/>
                </a:solidFill>
                <a:effectLst/>
                <a:latin typeface="+mn-lt"/>
                <a:ea typeface="+mn-ea"/>
                <a:cs typeface="+mn-cs"/>
              </a:rPr>
              <a:t>Professional learning communities </a:t>
            </a:r>
          </a:p>
          <a:p>
            <a:r>
              <a:rPr lang="en-GB" sz="1200" b="0" i="0" kern="1200" dirty="0" smtClean="0">
                <a:solidFill>
                  <a:schemeClr val="tx1"/>
                </a:solidFill>
                <a:effectLst/>
                <a:latin typeface="+mn-lt"/>
                <a:ea typeface="+mn-ea"/>
                <a:cs typeface="+mn-cs"/>
              </a:rPr>
              <a:t>Solve problems together </a:t>
            </a:r>
          </a:p>
          <a:p>
            <a:r>
              <a:rPr lang="en-GB" sz="1200" b="0" i="0" kern="1200" dirty="0" smtClean="0">
                <a:solidFill>
                  <a:schemeClr val="tx1"/>
                </a:solidFill>
                <a:effectLst/>
                <a:latin typeface="+mn-lt"/>
                <a:ea typeface="+mn-ea"/>
                <a:cs typeface="+mn-cs"/>
              </a:rPr>
              <a:t>Make intention happen </a:t>
            </a:r>
          </a:p>
          <a:p>
            <a:r>
              <a:rPr lang="en-GB" sz="1200" b="0" i="0" kern="1200" dirty="0" smtClean="0">
                <a:solidFill>
                  <a:schemeClr val="tx1"/>
                </a:solidFill>
                <a:effectLst/>
                <a:latin typeface="+mn-lt"/>
                <a:ea typeface="+mn-ea"/>
                <a:cs typeface="+mn-cs"/>
              </a:rPr>
              <a:t>Directive </a:t>
            </a:r>
          </a:p>
          <a:p>
            <a:r>
              <a:rPr lang="en-GB" sz="1200" b="0" i="0" kern="1200" dirty="0" smtClean="0">
                <a:solidFill>
                  <a:schemeClr val="tx1"/>
                </a:solidFill>
                <a:effectLst/>
                <a:latin typeface="+mn-lt"/>
                <a:ea typeface="+mn-ea"/>
                <a:cs typeface="+mn-cs"/>
              </a:rPr>
              <a:t>Communicating </a:t>
            </a:r>
          </a:p>
          <a:p>
            <a:r>
              <a:rPr lang="en-GB" sz="1200" b="0" i="0" kern="1200" dirty="0" smtClean="0">
                <a:solidFill>
                  <a:schemeClr val="tx1"/>
                </a:solidFill>
                <a:effectLst/>
                <a:latin typeface="+mn-lt"/>
                <a:ea typeface="+mn-ea"/>
                <a:cs typeface="+mn-cs"/>
              </a:rPr>
              <a:t>Motivating </a:t>
            </a:r>
          </a:p>
          <a:p>
            <a:r>
              <a:rPr lang="en-GB" sz="1200" b="0" i="0" kern="1200" dirty="0" smtClean="0">
                <a:solidFill>
                  <a:schemeClr val="tx1"/>
                </a:solidFill>
                <a:effectLst/>
                <a:latin typeface="+mn-lt"/>
                <a:ea typeface="+mn-ea"/>
                <a:cs typeface="+mn-cs"/>
              </a:rPr>
              <a:t>Curating efforts</a:t>
            </a:r>
          </a:p>
          <a:p>
            <a:r>
              <a:rPr lang="en-GB" sz="1200" b="0" i="0" kern="1200" dirty="0" smtClean="0">
                <a:solidFill>
                  <a:schemeClr val="tx1"/>
                </a:solidFill>
                <a:effectLst/>
                <a:latin typeface="+mn-lt"/>
                <a:ea typeface="+mn-ea"/>
                <a:cs typeface="+mn-cs"/>
              </a:rPr>
              <a:t>Dedicated but distributive leadership </a:t>
            </a:r>
          </a:p>
          <a:p>
            <a:endParaRPr lang="en-GB" dirty="0" smtClean="0"/>
          </a:p>
          <a:p>
            <a:endParaRPr lang="en-GB" dirty="0" smtClean="0"/>
          </a:p>
          <a:p>
            <a:r>
              <a:rPr lang="en-GB" dirty="0" smtClean="0"/>
              <a:t>Engaging people in such a way that they have the potential to </a:t>
            </a:r>
            <a:r>
              <a:rPr lang="en-GB" dirty="0" err="1" smtClean="0"/>
              <a:t>influense</a:t>
            </a:r>
            <a:r>
              <a:rPr lang="en-GB" dirty="0" smtClean="0"/>
              <a:t> what is going on </a:t>
            </a:r>
          </a:p>
          <a:p>
            <a:endParaRPr lang="en-GB" dirty="0" smtClean="0"/>
          </a:p>
          <a:p>
            <a:r>
              <a:rPr lang="en-GB" dirty="0" smtClean="0"/>
              <a:t>Was called voices</a:t>
            </a:r>
            <a:r>
              <a:rPr lang="en-GB" baseline="0" dirty="0" smtClean="0"/>
              <a:t> – giving people a voice in implementation </a:t>
            </a:r>
          </a:p>
          <a:p>
            <a:endParaRPr lang="en-GB" baseline="0" dirty="0" smtClean="0"/>
          </a:p>
          <a:p>
            <a:r>
              <a:rPr lang="en-GB" baseline="0" dirty="0" smtClean="0"/>
              <a:t>See quote </a:t>
            </a:r>
          </a:p>
          <a:p>
            <a:endParaRPr lang="en-GB" baseline="0" dirty="0" smtClean="0"/>
          </a:p>
          <a:p>
            <a:r>
              <a:rPr lang="en-GB" baseline="0" dirty="0" smtClean="0"/>
              <a:t>We need to create meaningful opportunities for staff to share perspectives provide insights of what is going on </a:t>
            </a:r>
          </a:p>
          <a:p>
            <a:r>
              <a:rPr lang="en-GB" baseline="0" dirty="0" smtClean="0"/>
              <a:t>Share their concerns, contribute to the change , give their opinion </a:t>
            </a:r>
          </a:p>
          <a:p>
            <a:r>
              <a:rPr lang="en-GB" baseline="0" dirty="0" smtClean="0"/>
              <a:t>Need that to understand implementation </a:t>
            </a:r>
          </a:p>
          <a:p>
            <a:r>
              <a:rPr lang="en-GB" baseline="0" dirty="0" smtClean="0"/>
              <a:t>Secondary effect – people feel more bought into it </a:t>
            </a:r>
          </a:p>
          <a:p>
            <a:r>
              <a:rPr lang="en-GB" baseline="0" dirty="0" smtClean="0"/>
              <a:t>Extends to pupils and families – strong evidence </a:t>
            </a:r>
          </a:p>
          <a:p>
            <a:endParaRPr lang="en-GB" baseline="0" dirty="0" smtClean="0"/>
          </a:p>
          <a:p>
            <a:r>
              <a:rPr lang="en-GB" baseline="0" dirty="0" smtClean="0"/>
              <a:t>2 </a:t>
            </a:r>
          </a:p>
          <a:p>
            <a:r>
              <a:rPr lang="en-GB" baseline="0" dirty="0" smtClean="0"/>
              <a:t>Engaging in collaborative </a:t>
            </a:r>
            <a:r>
              <a:rPr lang="en-GB" baseline="0" dirty="0" err="1" smtClean="0"/>
              <a:t>processe</a:t>
            </a:r>
            <a:r>
              <a:rPr lang="en-GB" baseline="0" dirty="0" smtClean="0"/>
              <a:t> s</a:t>
            </a:r>
          </a:p>
          <a:p>
            <a:r>
              <a:rPr lang="en-GB" baseline="0" dirty="0" err="1" smtClean="0"/>
              <a:t>Implemetation</a:t>
            </a:r>
            <a:r>
              <a:rPr lang="en-GB" baseline="0" dirty="0" smtClean="0"/>
              <a:t> teams </a:t>
            </a:r>
          </a:p>
          <a:p>
            <a:r>
              <a:rPr lang="en-GB" baseline="0" dirty="0" err="1" smtClean="0"/>
              <a:t>Collaboarative</a:t>
            </a:r>
            <a:r>
              <a:rPr lang="en-GB" baseline="0" dirty="0" smtClean="0"/>
              <a:t> discussions </a:t>
            </a:r>
          </a:p>
          <a:p>
            <a:r>
              <a:rPr lang="en-GB" baseline="0" dirty="0" err="1" smtClean="0"/>
              <a:t>Enacle</a:t>
            </a:r>
            <a:r>
              <a:rPr lang="en-GB" baseline="0" dirty="0" smtClean="0"/>
              <a:t> to share bounce ideas insights solve problems collaboratively </a:t>
            </a:r>
          </a:p>
          <a:p>
            <a:endParaRPr lang="en-GB" baseline="0" dirty="0" smtClean="0"/>
          </a:p>
          <a:p>
            <a:r>
              <a:rPr lang="en-GB" baseline="0" dirty="0" smtClean="0"/>
              <a:t>3 </a:t>
            </a:r>
          </a:p>
          <a:p>
            <a:r>
              <a:rPr lang="en-GB" baseline="0" dirty="0" smtClean="0"/>
              <a:t>Guide and steer </a:t>
            </a:r>
          </a:p>
          <a:p>
            <a:r>
              <a:rPr lang="en-GB" baseline="0" dirty="0" smtClean="0"/>
              <a:t>Clear communication and direction to set out what is expected </a:t>
            </a:r>
          </a:p>
          <a:p>
            <a:r>
              <a:rPr lang="en-GB" baseline="0" dirty="0" smtClean="0"/>
              <a:t>What is going on </a:t>
            </a:r>
          </a:p>
          <a:p>
            <a:r>
              <a:rPr lang="en-GB" baseline="0" dirty="0" smtClean="0"/>
              <a:t>Clear expression of it being a </a:t>
            </a:r>
            <a:r>
              <a:rPr lang="en-GB" baseline="0" dirty="0" err="1" smtClean="0"/>
              <a:t>priotirty</a:t>
            </a:r>
            <a:r>
              <a:rPr lang="en-GB" baseline="0" dirty="0" smtClean="0"/>
              <a:t> from leadership </a:t>
            </a:r>
          </a:p>
          <a:p>
            <a:r>
              <a:rPr lang="en-GB" baseline="0" dirty="0" smtClean="0"/>
              <a:t>Motivating </a:t>
            </a:r>
          </a:p>
          <a:p>
            <a:r>
              <a:rPr lang="en-GB" baseline="0" dirty="0" smtClean="0"/>
              <a:t>Keeping it o track </a:t>
            </a:r>
          </a:p>
          <a:p>
            <a:r>
              <a:rPr lang="en-GB" baseline="0" dirty="0" smtClean="0"/>
              <a:t>Sits alongside </a:t>
            </a:r>
          </a:p>
          <a:p>
            <a:endParaRPr lang="en-GB" baseline="0" dirty="0" smtClean="0"/>
          </a:p>
          <a:p>
            <a:r>
              <a:rPr lang="en-GB" baseline="0" dirty="0" err="1" smtClean="0"/>
              <a:t>Compleents</a:t>
            </a:r>
            <a:r>
              <a:rPr lang="en-GB" baseline="0" dirty="0" smtClean="0"/>
              <a:t> participatory ways of </a:t>
            </a:r>
            <a:r>
              <a:rPr lang="en-GB" baseline="0" dirty="0" err="1" smtClean="0"/>
              <a:t>enaggig</a:t>
            </a:r>
            <a:r>
              <a:rPr lang="en-GB" baseline="0" dirty="0" smtClean="0"/>
              <a:t> </a:t>
            </a:r>
          </a:p>
          <a:p>
            <a:pPr marL="0" lvl="0" indent="-76200" algn="l" rtl="0">
              <a:spcBef>
                <a:spcPts val="0"/>
              </a:spcBef>
              <a:spcAft>
                <a:spcPts val="0"/>
              </a:spcAft>
              <a:buClr>
                <a:srgbClr val="000000"/>
              </a:buClr>
              <a:buSzPts val="1200"/>
              <a:buFont typeface="Arial"/>
              <a:buChar char="•"/>
            </a:pPr>
            <a:endParaRPr dirty="0"/>
          </a:p>
        </p:txBody>
      </p:sp>
      <p:sp>
        <p:nvSpPr>
          <p:cNvPr id="255" name="Google Shape;25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75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i="0" dirty="0">
                <a:solidFill>
                  <a:srgbClr val="000000"/>
                </a:solidFill>
              </a:rPr>
              <a:t>UNITE</a:t>
            </a:r>
            <a:endParaRPr dirty="0"/>
          </a:p>
          <a:p>
            <a:pPr marL="0" lvl="0" indent="0" algn="l" rtl="0">
              <a:spcBef>
                <a:spcPts val="0"/>
              </a:spcBef>
              <a:spcAft>
                <a:spcPts val="0"/>
              </a:spcAft>
              <a:buNone/>
            </a:pPr>
            <a:r>
              <a:rPr lang="en-GB" sz="1200" i="0" dirty="0">
                <a:solidFill>
                  <a:srgbClr val="000000"/>
                </a:solidFill>
              </a:rPr>
              <a:t>The next cross-cutting behaviour is unite:</a:t>
            </a:r>
            <a:endParaRPr dirty="0"/>
          </a:p>
          <a:p>
            <a:pPr marL="0" lvl="0" indent="-76200" algn="l" rtl="0">
              <a:spcBef>
                <a:spcPts val="0"/>
              </a:spcBef>
              <a:spcAft>
                <a:spcPts val="0"/>
              </a:spcAft>
              <a:buClr>
                <a:srgbClr val="000000"/>
              </a:buClr>
              <a:buSzPts val="1200"/>
              <a:buFont typeface="Arial"/>
              <a:buChar char="•"/>
            </a:pPr>
            <a:r>
              <a:rPr lang="en-GB" sz="1200" i="0" dirty="0">
                <a:solidFill>
                  <a:srgbClr val="000000"/>
                </a:solidFill>
              </a:rPr>
              <a:t>As the guidance says, </a:t>
            </a:r>
            <a:r>
              <a:rPr lang="en-GB" sz="1200" i="1" dirty="0">
                <a:solidFill>
                  <a:srgbClr val="000000"/>
                </a:solidFill>
              </a:rPr>
              <a:t>“Poor implementation can often be traced to differing values, understanding, and practices among staff. This ambiguity means colleagues can appear as though they are on the same page when they are not.”</a:t>
            </a:r>
            <a:endParaRPr dirty="0"/>
          </a:p>
          <a:p>
            <a:pPr marL="0" lvl="0" indent="-114300" algn="l" rtl="0">
              <a:spcBef>
                <a:spcPts val="600"/>
              </a:spcBef>
              <a:spcAft>
                <a:spcPts val="0"/>
              </a:spcAft>
              <a:buClr>
                <a:srgbClr val="000000"/>
              </a:buClr>
              <a:buSzPts val="1800"/>
              <a:buFont typeface="Arial"/>
              <a:buChar char="•"/>
            </a:pPr>
            <a:r>
              <a:rPr lang="en-GB" sz="1800" dirty="0">
                <a:solidFill>
                  <a:srgbClr val="000000"/>
                </a:solidFill>
              </a:rPr>
              <a:t>Actions that align and unite people are therefore a key driver of effective implementation. There are</a:t>
            </a:r>
            <a:r>
              <a:rPr lang="en-GB" sz="1200" i="0" dirty="0">
                <a:solidFill>
                  <a:srgbClr val="000000"/>
                </a:solidFill>
              </a:rPr>
              <a:t> a range of things to unite around, from overarching visions and values to the specific practices that result from implementing a new approach:</a:t>
            </a:r>
            <a:endParaRPr dirty="0"/>
          </a:p>
          <a:p>
            <a:pPr marL="914400" marR="0" lvl="1" indent="-228600" algn="l" rtl="0">
              <a:lnSpc>
                <a:spcPct val="100000"/>
              </a:lnSpc>
              <a:spcBef>
                <a:spcPts val="600"/>
              </a:spcBef>
              <a:spcAft>
                <a:spcPts val="0"/>
              </a:spcAft>
              <a:buClr>
                <a:srgbClr val="000000"/>
              </a:buClr>
              <a:buSzPts val="1400"/>
              <a:buFont typeface="Arial"/>
              <a:buChar char="•"/>
            </a:pPr>
            <a:r>
              <a:rPr lang="en-GB" sz="1800" i="1" dirty="0">
                <a:solidFill>
                  <a:srgbClr val="000000"/>
                </a:solidFill>
              </a:rPr>
              <a:t>Unite values – </a:t>
            </a:r>
            <a:r>
              <a:rPr lang="en-GB" sz="1800" i="0" dirty="0">
                <a:solidFill>
                  <a:srgbClr val="000000"/>
                </a:solidFill>
              </a:rPr>
              <a:t>If a</a:t>
            </a:r>
            <a:r>
              <a:rPr lang="en-GB" sz="1800" dirty="0">
                <a:solidFill>
                  <a:srgbClr val="000000"/>
                </a:solidFill>
              </a:rPr>
              <a:t>n approach doesn’t align with people’s values, they are less likely to implement it. By exploring common goals, acknowledging and addressing concerns, and discussing the risks and benefits of taking action, implementation leaders can help unite values and improve buy-in.</a:t>
            </a:r>
            <a:endParaRPr dirty="0"/>
          </a:p>
          <a:p>
            <a:pPr marL="457200" lvl="1" indent="-114300" algn="l" rtl="0">
              <a:spcBef>
                <a:spcPts val="600"/>
              </a:spcBef>
              <a:spcAft>
                <a:spcPts val="0"/>
              </a:spcAft>
              <a:buClr>
                <a:srgbClr val="000000"/>
              </a:buClr>
              <a:buSzPts val="1800"/>
              <a:buFont typeface="Arial"/>
              <a:buChar char="•"/>
            </a:pPr>
            <a:r>
              <a:rPr lang="en-GB" sz="1800" i="1" dirty="0">
                <a:solidFill>
                  <a:srgbClr val="000000"/>
                </a:solidFill>
              </a:rPr>
              <a:t>Unite knowledge and understanding</a:t>
            </a:r>
            <a:r>
              <a:rPr lang="en-GB" sz="1800" dirty="0">
                <a:solidFill>
                  <a:srgbClr val="000000"/>
                </a:solidFill>
              </a:rPr>
              <a:t> </a:t>
            </a:r>
            <a:r>
              <a:rPr lang="en-GB" sz="1800" dirty="0">
                <a:solidFill>
                  <a:schemeClr val="dk1"/>
                </a:solidFill>
              </a:rPr>
              <a:t>- </a:t>
            </a:r>
            <a:r>
              <a:rPr lang="en-GB" sz="1800" dirty="0">
                <a:solidFill>
                  <a:srgbClr val="000000"/>
                </a:solidFill>
              </a:rPr>
              <a:t>While shared values lay the foundation for successful implementation, schools also need to cohere around what those values and principles look like in practice. This means moving beyond a ‘shared vision’ to develop a shared understanding of </a:t>
            </a:r>
            <a:r>
              <a:rPr lang="en-GB" sz="1800" i="1" dirty="0">
                <a:solidFill>
                  <a:srgbClr val="000000"/>
                </a:solidFill>
              </a:rPr>
              <a:t>what</a:t>
            </a:r>
            <a:r>
              <a:rPr lang="en-GB" sz="1800" dirty="0">
                <a:solidFill>
                  <a:srgbClr val="000000"/>
                </a:solidFill>
              </a:rPr>
              <a:t> is being implemented, </a:t>
            </a:r>
            <a:r>
              <a:rPr lang="en-GB" sz="1800" i="1" dirty="0">
                <a:solidFill>
                  <a:srgbClr val="000000"/>
                </a:solidFill>
              </a:rPr>
              <a:t>how</a:t>
            </a:r>
            <a:r>
              <a:rPr lang="en-GB" sz="1800" dirty="0">
                <a:solidFill>
                  <a:srgbClr val="000000"/>
                </a:solidFill>
              </a:rPr>
              <a:t> it will be implemented, and </a:t>
            </a:r>
            <a:r>
              <a:rPr lang="en-GB" sz="1800" i="1" dirty="0">
                <a:solidFill>
                  <a:srgbClr val="000000"/>
                </a:solidFill>
              </a:rPr>
              <a:t>why</a:t>
            </a:r>
            <a:r>
              <a:rPr lang="en-GB" sz="1800" dirty="0">
                <a:solidFill>
                  <a:srgbClr val="000000"/>
                </a:solidFill>
              </a:rPr>
              <a:t> it matters</a:t>
            </a:r>
            <a:r>
              <a:rPr lang="en-GB" sz="4000" dirty="0"/>
              <a:t> </a:t>
            </a:r>
            <a:r>
              <a:rPr lang="en-GB" sz="2800" dirty="0"/>
              <a:t> </a:t>
            </a:r>
            <a:endParaRPr sz="2800" dirty="0"/>
          </a:p>
          <a:p>
            <a:pPr marL="914400" marR="0" lvl="1" indent="-228600" algn="l" rtl="0">
              <a:lnSpc>
                <a:spcPct val="100000"/>
              </a:lnSpc>
              <a:spcBef>
                <a:spcPts val="600"/>
              </a:spcBef>
              <a:spcAft>
                <a:spcPts val="0"/>
              </a:spcAft>
              <a:buClr>
                <a:srgbClr val="000000"/>
              </a:buClr>
              <a:buSzPts val="1400"/>
              <a:buFont typeface="Arial"/>
              <a:buChar char="•"/>
            </a:pPr>
            <a:r>
              <a:rPr lang="en-GB" sz="1800" i="1" dirty="0">
                <a:solidFill>
                  <a:srgbClr val="000000"/>
                </a:solidFill>
              </a:rPr>
              <a:t>Unite skills and techniques</a:t>
            </a:r>
            <a:r>
              <a:rPr lang="en-GB" sz="1800" i="1" dirty="0">
                <a:solidFill>
                  <a:schemeClr val="dk1"/>
                </a:solidFill>
              </a:rPr>
              <a:t> - </a:t>
            </a:r>
            <a:r>
              <a:rPr lang="en-GB" sz="1800" dirty="0">
                <a:solidFill>
                  <a:srgbClr val="1C1C19"/>
                </a:solidFill>
              </a:rPr>
              <a:t>Uniting within implementation also includes uniting</a:t>
            </a:r>
            <a:r>
              <a:rPr lang="en-GB" sz="1800" dirty="0">
                <a:solidFill>
                  <a:srgbClr val="000000"/>
                </a:solidFill>
              </a:rPr>
              <a:t> the skills and practical techniques that relate to a new approach, for example, through ongoing professional development</a:t>
            </a:r>
            <a:endParaRPr dirty="0"/>
          </a:p>
          <a:p>
            <a:pPr marL="914400" marR="0" lvl="1" indent="-228600" algn="l" rtl="0">
              <a:lnSpc>
                <a:spcPct val="100000"/>
              </a:lnSpc>
              <a:spcBef>
                <a:spcPts val="600"/>
              </a:spcBef>
              <a:spcAft>
                <a:spcPts val="0"/>
              </a:spcAft>
              <a:buClr>
                <a:srgbClr val="000000"/>
              </a:buClr>
              <a:buSzPts val="1400"/>
              <a:buFont typeface="Arial"/>
              <a:buChar char="•"/>
            </a:pPr>
            <a:r>
              <a:rPr lang="en-GB" sz="1800" i="1" dirty="0">
                <a:solidFill>
                  <a:srgbClr val="000000"/>
                </a:solidFill>
              </a:rPr>
              <a:t>Unite implementation process - </a:t>
            </a:r>
            <a:r>
              <a:rPr lang="en-GB" sz="1800" dirty="0">
                <a:solidFill>
                  <a:srgbClr val="000000"/>
                </a:solidFill>
              </a:rPr>
              <a:t>Finally, uniting extends to the values and practices that relate to the process of implementation itself. For example, developing a shared belief that monitoring implementation is key to enabling ongoing improvement, rather than playing a punitive accountability, can fundamentally change how staff feel about implementation. Leaders and staff should explicitly discuss how implementation is conducted in the school and how it can be </a:t>
            </a:r>
            <a:r>
              <a:rPr lang="en-GB" sz="1800" dirty="0" smtClean="0">
                <a:solidFill>
                  <a:srgbClr val="000000"/>
                </a:solidFill>
              </a:rPr>
              <a:t>improved</a:t>
            </a:r>
          </a:p>
          <a:p>
            <a:pPr marL="914400" marR="0" lvl="1" indent="-228600" algn="l" rtl="0">
              <a:lnSpc>
                <a:spcPct val="100000"/>
              </a:lnSpc>
              <a:spcBef>
                <a:spcPts val="600"/>
              </a:spcBef>
              <a:spcAft>
                <a:spcPts val="0"/>
              </a:spcAft>
              <a:buClr>
                <a:srgbClr val="000000"/>
              </a:buClr>
              <a:buSzPts val="1400"/>
              <a:buFont typeface="Arial"/>
              <a:buChar char="•"/>
            </a:pPr>
            <a:endParaRPr lang="en-GB" sz="1800" dirty="0" smtClean="0">
              <a:solidFill>
                <a:srgbClr val="000000"/>
              </a:solidFill>
            </a:endParaRPr>
          </a:p>
          <a:p>
            <a:r>
              <a:rPr lang="en-GB" dirty="0" smtClean="0"/>
              <a:t>2</a:t>
            </a:r>
            <a:r>
              <a:rPr lang="en-GB" baseline="30000" dirty="0" smtClean="0"/>
              <a:t>nd</a:t>
            </a:r>
            <a:r>
              <a:rPr lang="en-GB" dirty="0" smtClean="0"/>
              <a:t> behaviour is unite </a:t>
            </a:r>
          </a:p>
          <a:p>
            <a:endParaRPr lang="en-GB" dirty="0" smtClean="0"/>
          </a:p>
          <a:p>
            <a:r>
              <a:rPr lang="en-GB" dirty="0" smtClean="0"/>
              <a:t>Quote sets</a:t>
            </a:r>
            <a:r>
              <a:rPr lang="en-GB" baseline="0" dirty="0" smtClean="0"/>
              <a:t> the </a:t>
            </a:r>
            <a:r>
              <a:rPr lang="en-GB" baseline="0" dirty="0" err="1" smtClean="0"/>
              <a:t>scence</a:t>
            </a:r>
            <a:endParaRPr lang="en-GB" baseline="0" dirty="0" smtClean="0"/>
          </a:p>
          <a:p>
            <a:endParaRPr lang="en-GB" baseline="0" dirty="0" smtClean="0"/>
          </a:p>
          <a:p>
            <a:r>
              <a:rPr lang="en-GB" baseline="0" dirty="0" smtClean="0"/>
              <a:t>Various activities to build shared understanding </a:t>
            </a:r>
          </a:p>
          <a:p>
            <a:endParaRPr lang="en-GB" baseline="0" dirty="0" smtClean="0"/>
          </a:p>
          <a:p>
            <a:r>
              <a:rPr lang="en-GB" sz="1200" b="0" i="0" kern="1200" dirty="0" smtClean="0">
                <a:solidFill>
                  <a:schemeClr val="tx1"/>
                </a:solidFill>
                <a:effectLst/>
                <a:latin typeface="+mn-lt"/>
                <a:ea typeface="+mn-ea"/>
                <a:cs typeface="+mn-cs"/>
              </a:rPr>
              <a:t>Unite </a:t>
            </a:r>
          </a:p>
          <a:p>
            <a:r>
              <a:rPr lang="en-GB" sz="1200" b="0" i="0" kern="1200" dirty="0" smtClean="0">
                <a:solidFill>
                  <a:schemeClr val="tx1"/>
                </a:solidFill>
                <a:effectLst/>
                <a:latin typeface="+mn-lt"/>
                <a:ea typeface="+mn-ea"/>
                <a:cs typeface="+mn-cs"/>
              </a:rPr>
              <a:t>Beating heart </a:t>
            </a:r>
          </a:p>
          <a:p>
            <a:r>
              <a:rPr lang="en-GB" sz="1200" b="0" i="0" kern="1200" dirty="0" smtClean="0">
                <a:solidFill>
                  <a:schemeClr val="tx1"/>
                </a:solidFill>
                <a:effectLst/>
                <a:latin typeface="+mn-lt"/>
                <a:ea typeface="+mn-ea"/>
                <a:cs typeface="+mn-cs"/>
              </a:rPr>
              <a:t>Traced to different beliefs  and beliefs </a:t>
            </a:r>
          </a:p>
          <a:p>
            <a:r>
              <a:rPr lang="en-GB" sz="1200" b="0" i="0" kern="1200" dirty="0" smtClean="0">
                <a:solidFill>
                  <a:schemeClr val="tx1"/>
                </a:solidFill>
                <a:effectLst/>
                <a:latin typeface="+mn-lt"/>
                <a:ea typeface="+mn-ea"/>
                <a:cs typeface="+mn-cs"/>
              </a:rPr>
              <a:t>What is happening and why </a:t>
            </a:r>
          </a:p>
          <a:p>
            <a:r>
              <a:rPr lang="en-GB" sz="1200" b="0" i="0" kern="1200" dirty="0" smtClean="0">
                <a:solidFill>
                  <a:schemeClr val="tx1"/>
                </a:solidFill>
                <a:effectLst/>
                <a:latin typeface="+mn-lt"/>
                <a:ea typeface="+mn-ea"/>
                <a:cs typeface="+mn-cs"/>
              </a:rPr>
              <a:t>Tools to unite understanding but will only impact if people are involved in it </a:t>
            </a:r>
          </a:p>
          <a:p>
            <a:endParaRPr lang="en-GB" baseline="0" dirty="0" smtClean="0"/>
          </a:p>
          <a:p>
            <a:r>
              <a:rPr lang="en-GB" dirty="0" smtClean="0"/>
              <a:t>Uniting around a variety of things </a:t>
            </a:r>
          </a:p>
          <a:p>
            <a:endParaRPr lang="en-GB" dirty="0" smtClean="0"/>
          </a:p>
          <a:p>
            <a:r>
              <a:rPr lang="en-GB" dirty="0" smtClean="0"/>
              <a:t>Uniting values and vision </a:t>
            </a:r>
          </a:p>
          <a:p>
            <a:endParaRPr lang="en-GB" dirty="0" smtClean="0"/>
          </a:p>
          <a:p>
            <a:r>
              <a:rPr lang="en-GB" dirty="0" smtClean="0"/>
              <a:t>Peoples values around change will really influence </a:t>
            </a:r>
            <a:r>
              <a:rPr lang="en-GB" dirty="0" err="1" smtClean="0"/>
              <a:t>iimplmentation</a:t>
            </a:r>
            <a:r>
              <a:rPr lang="en-GB" baseline="0" dirty="0" smtClean="0"/>
              <a:t> </a:t>
            </a:r>
          </a:p>
          <a:p>
            <a:endParaRPr lang="en-GB" baseline="0" dirty="0" smtClean="0"/>
          </a:p>
          <a:p>
            <a:r>
              <a:rPr lang="en-GB" baseline="0" dirty="0" smtClean="0"/>
              <a:t>Shared culture </a:t>
            </a:r>
          </a:p>
          <a:p>
            <a:r>
              <a:rPr lang="en-GB" baseline="0" dirty="0" smtClean="0"/>
              <a:t>This is missing </a:t>
            </a:r>
          </a:p>
          <a:p>
            <a:endParaRPr lang="en-GB" baseline="0" dirty="0" smtClean="0"/>
          </a:p>
          <a:p>
            <a:r>
              <a:rPr lang="en-GB" baseline="0" dirty="0" smtClean="0"/>
              <a:t>Limit to how much you can change values </a:t>
            </a:r>
          </a:p>
          <a:p>
            <a:endParaRPr lang="en-GB" baseline="0" dirty="0" smtClean="0"/>
          </a:p>
          <a:p>
            <a:r>
              <a:rPr lang="en-GB" baseline="0" dirty="0" smtClean="0"/>
              <a:t>Research shows that it can be changed – through discussions, questions, addressing concerns, talking exploring goals </a:t>
            </a:r>
          </a:p>
          <a:p>
            <a:endParaRPr lang="en-GB" baseline="0" dirty="0" smtClean="0"/>
          </a:p>
          <a:p>
            <a:r>
              <a:rPr lang="en-GB" baseline="0" dirty="0" smtClean="0"/>
              <a:t>TA – different values – can be underpinned by concerns – workload etc. </a:t>
            </a:r>
          </a:p>
          <a:p>
            <a:endParaRPr lang="en-GB" baseline="0" dirty="0" smtClean="0"/>
          </a:p>
          <a:p>
            <a:r>
              <a:rPr lang="en-GB" baseline="0" dirty="0" smtClean="0"/>
              <a:t>Discussion can address the values </a:t>
            </a:r>
          </a:p>
          <a:p>
            <a:endParaRPr lang="en-GB" baseline="0" dirty="0" smtClean="0"/>
          </a:p>
          <a:p>
            <a:r>
              <a:rPr lang="en-GB" baseline="0" dirty="0" smtClean="0"/>
              <a:t>Developing shared values and vision is necessary </a:t>
            </a:r>
            <a:r>
              <a:rPr lang="en-GB" baseline="0" dirty="0" err="1" smtClean="0"/>
              <a:t>ut</a:t>
            </a:r>
            <a:r>
              <a:rPr lang="en-GB" baseline="0" dirty="0" smtClean="0"/>
              <a:t> not </a:t>
            </a:r>
            <a:r>
              <a:rPr lang="en-GB" baseline="0" dirty="0" err="1" smtClean="0"/>
              <a:t>sufficnet</a:t>
            </a:r>
            <a:r>
              <a:rPr lang="en-GB" baseline="0" dirty="0" smtClean="0"/>
              <a:t> </a:t>
            </a:r>
          </a:p>
          <a:p>
            <a:r>
              <a:rPr lang="en-GB" baseline="0" dirty="0" smtClean="0"/>
              <a:t>To move on from that have to get a shared understanding of what is going on  </a:t>
            </a:r>
          </a:p>
          <a:p>
            <a:pPr marL="914400" marR="0" lvl="1" indent="-228600" algn="l" rtl="0">
              <a:lnSpc>
                <a:spcPct val="100000"/>
              </a:lnSpc>
              <a:spcBef>
                <a:spcPts val="600"/>
              </a:spcBef>
              <a:spcAft>
                <a:spcPts val="0"/>
              </a:spcAft>
              <a:buClr>
                <a:srgbClr val="000000"/>
              </a:buClr>
              <a:buSzPts val="1400"/>
              <a:buFont typeface="Arial"/>
              <a:buChar char="•"/>
            </a:pPr>
            <a:endParaRPr sz="1800" dirty="0"/>
          </a:p>
          <a:p>
            <a:pPr marL="0" lvl="0" indent="0" algn="l" rtl="0">
              <a:spcBef>
                <a:spcPts val="600"/>
              </a:spcBef>
              <a:spcAft>
                <a:spcPts val="0"/>
              </a:spcAft>
              <a:buClr>
                <a:schemeClr val="dk1"/>
              </a:buClr>
              <a:buSzPts val="1200"/>
              <a:buFont typeface="Arial"/>
              <a:buNone/>
            </a:pPr>
            <a:endParaRPr sz="1200" i="0" dirty="0">
              <a:solidFill>
                <a:srgbClr val="000000"/>
              </a:solidFill>
              <a:latin typeface="Calibri"/>
              <a:ea typeface="Calibri"/>
              <a:cs typeface="Calibri"/>
              <a:sym typeface="Calibri"/>
            </a:endParaRPr>
          </a:p>
          <a:p>
            <a:pPr marL="0" lvl="0" indent="0" algn="l" rtl="0">
              <a:spcBef>
                <a:spcPts val="600"/>
              </a:spcBef>
              <a:spcAft>
                <a:spcPts val="0"/>
              </a:spcAft>
              <a:buNone/>
            </a:pPr>
            <a:endParaRPr dirty="0"/>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624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lgn="l" rtl="0">
              <a:spcBef>
                <a:spcPts val="0"/>
              </a:spcBef>
              <a:spcAft>
                <a:spcPts val="0"/>
              </a:spcAft>
              <a:buClr>
                <a:schemeClr val="dk1"/>
              </a:buClr>
              <a:buSzPts val="1200"/>
              <a:buFont typeface="Arial"/>
              <a:buNone/>
            </a:pPr>
            <a:r>
              <a:rPr lang="en-GB" dirty="0" smtClean="0"/>
              <a:t>BUILDING SHARED UNDERSTANDING IS HARD</a:t>
            </a:r>
          </a:p>
          <a:p>
            <a:pPr marL="0" lvl="0" indent="-76200" algn="l" rtl="0">
              <a:spcBef>
                <a:spcPts val="0"/>
              </a:spcBef>
              <a:spcAft>
                <a:spcPts val="0"/>
              </a:spcAft>
              <a:buClr>
                <a:schemeClr val="dk1"/>
              </a:buClr>
              <a:buSzPts val="1200"/>
              <a:buFont typeface="Arial"/>
              <a:buChar char="•"/>
            </a:pPr>
            <a:r>
              <a:rPr lang="en-GB" dirty="0" smtClean="0"/>
              <a:t>This tweet, discussing implementing a new curriculum in schools in New York, shows the challenge schools and systems leaders face in ‘getting on the same page’ when implementing</a:t>
            </a:r>
          </a:p>
          <a:p>
            <a:pPr marL="0" lvl="0" indent="-76200" algn="l" rtl="0">
              <a:spcBef>
                <a:spcPts val="0"/>
              </a:spcBef>
              <a:spcAft>
                <a:spcPts val="0"/>
              </a:spcAft>
              <a:buClr>
                <a:schemeClr val="dk1"/>
              </a:buClr>
              <a:buSzPts val="1200"/>
              <a:buFont typeface="Arial"/>
              <a:buChar char="•"/>
            </a:pPr>
            <a:r>
              <a:rPr lang="en-GB" dirty="0" smtClean="0"/>
              <a:t>Strategies like implementation planning can be really useful in building shared understanding (on the why, what, how </a:t>
            </a:r>
            <a:r>
              <a:rPr lang="en-GB" dirty="0" err="1" smtClean="0"/>
              <a:t>etc</a:t>
            </a:r>
            <a:r>
              <a:rPr lang="en-GB" dirty="0" smtClean="0"/>
              <a:t>) but only if people are actively. Planning in isolation won’t unite understanding – the process is more important than the output</a:t>
            </a:r>
          </a:p>
          <a:p>
            <a:endParaRPr lang="en-GB" dirty="0" smtClean="0"/>
          </a:p>
          <a:p>
            <a:endParaRPr lang="en-GB" dirty="0" smtClean="0"/>
          </a:p>
          <a:p>
            <a:r>
              <a:rPr lang="en-GB" dirty="0" smtClean="0"/>
              <a:t>We have been asked to start something without knowing what it is </a:t>
            </a:r>
          </a:p>
          <a:p>
            <a:r>
              <a:rPr lang="en-GB" dirty="0" smtClean="0"/>
              <a:t>See that again </a:t>
            </a:r>
          </a:p>
          <a:p>
            <a:endParaRPr lang="en-GB" dirty="0" smtClean="0"/>
          </a:p>
          <a:p>
            <a:r>
              <a:rPr lang="en-GB" dirty="0" smtClean="0"/>
              <a:t>Head into a change without people knowing</a:t>
            </a:r>
            <a:r>
              <a:rPr lang="en-GB" baseline="0" dirty="0" smtClean="0"/>
              <a:t> what is happening, why and what is expected </a:t>
            </a:r>
          </a:p>
          <a:p>
            <a:endParaRPr lang="en-GB" baseline="0" dirty="0" smtClean="0"/>
          </a:p>
          <a:p>
            <a:endParaRPr lang="en-GB" baseline="0" dirty="0" smtClean="0"/>
          </a:p>
          <a:p>
            <a:r>
              <a:rPr lang="en-GB" baseline="0" dirty="0" smtClean="0"/>
              <a:t>Where implantation planning can be really helpful here can play a valuable role in a tool to create shared understanding play a </a:t>
            </a:r>
            <a:r>
              <a:rPr lang="en-GB" baseline="0" dirty="0" err="1" smtClean="0"/>
              <a:t>vauable</a:t>
            </a:r>
            <a:r>
              <a:rPr lang="en-GB" baseline="0" dirty="0" smtClean="0"/>
              <a:t> role </a:t>
            </a:r>
          </a:p>
          <a:p>
            <a:endParaRPr lang="en-GB" baseline="0" dirty="0" smtClean="0"/>
          </a:p>
          <a:p>
            <a:r>
              <a:rPr lang="en-GB" baseline="0" dirty="0" smtClean="0"/>
              <a:t>How you do it is more important than the plan </a:t>
            </a:r>
          </a:p>
          <a:p>
            <a:r>
              <a:rPr lang="en-GB" baseline="0" dirty="0" smtClean="0"/>
              <a:t>If you are doing it without warning and discussing it </a:t>
            </a:r>
          </a:p>
          <a:p>
            <a:r>
              <a:rPr lang="en-GB" baseline="0" dirty="0" smtClean="0"/>
              <a:t>Emphasises how you do it = need to engage and unite or it will not have an impact </a:t>
            </a:r>
          </a:p>
          <a:p>
            <a:endParaRPr lang="en-GB" baseline="0" dirty="0" smtClean="0"/>
          </a:p>
          <a:p>
            <a:r>
              <a:rPr lang="en-GB" baseline="0" dirty="0" smtClean="0"/>
              <a:t>How you do it is more important than creating a plan </a:t>
            </a:r>
          </a:p>
          <a:p>
            <a:r>
              <a:rPr lang="en-GB" baseline="0" dirty="0" smtClean="0"/>
              <a:t>The purpose of planning is to unite staff or it will not have an impact </a:t>
            </a:r>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17</a:t>
            </a:fld>
            <a:endParaRPr lang="en-GB"/>
          </a:p>
        </p:txBody>
      </p:sp>
    </p:spTree>
    <p:extLst>
      <p:ext uri="{BB962C8B-B14F-4D97-AF65-F5344CB8AC3E}">
        <p14:creationId xmlns:p14="http://schemas.microsoft.com/office/powerpoint/2010/main" val="199838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i="0" dirty="0">
                <a:solidFill>
                  <a:srgbClr val="000000"/>
                </a:solidFill>
                <a:latin typeface="Calibri"/>
                <a:ea typeface="Calibri"/>
                <a:cs typeface="Calibri"/>
                <a:sym typeface="Calibri"/>
              </a:rPr>
              <a:t>REFLECT</a:t>
            </a:r>
            <a:endParaRPr dirty="0"/>
          </a:p>
          <a:p>
            <a:pPr marL="0" lvl="0" indent="0" algn="l" rtl="0">
              <a:spcBef>
                <a:spcPts val="600"/>
              </a:spcBef>
              <a:spcAft>
                <a:spcPts val="0"/>
              </a:spcAft>
              <a:buNone/>
            </a:pPr>
            <a:r>
              <a:rPr lang="en-GB" sz="1200" i="0" dirty="0">
                <a:solidFill>
                  <a:srgbClr val="000000"/>
                </a:solidFill>
                <a:latin typeface="Calibri"/>
                <a:ea typeface="Calibri"/>
                <a:cs typeface="Calibri"/>
                <a:sym typeface="Calibri"/>
              </a:rPr>
              <a:t>The final behavioural driver is ‘reflect’:</a:t>
            </a:r>
            <a:endParaRPr dirty="0"/>
          </a:p>
          <a:p>
            <a:pPr marL="457200" marR="0" lvl="0" indent="-228600" algn="l" rtl="0">
              <a:lnSpc>
                <a:spcPct val="100000"/>
              </a:lnSpc>
              <a:spcBef>
                <a:spcPts val="600"/>
              </a:spcBef>
              <a:spcAft>
                <a:spcPts val="0"/>
              </a:spcAft>
              <a:buClr>
                <a:srgbClr val="000000"/>
              </a:buClr>
              <a:buSzPts val="1400"/>
              <a:buFont typeface="Arial"/>
              <a:buChar char="•"/>
            </a:pPr>
            <a:r>
              <a:rPr lang="en-GB" sz="1200" i="0" dirty="0">
                <a:latin typeface="Calibri"/>
                <a:ea typeface="Calibri"/>
                <a:cs typeface="Calibri"/>
                <a:sym typeface="Calibri"/>
              </a:rPr>
              <a:t>A theme across this guidance report is that evidence and data should inform all aspects of implementation, both what to implement and how</a:t>
            </a:r>
            <a:r>
              <a:rPr lang="en-GB" sz="1200" i="0" dirty="0">
                <a:solidFill>
                  <a:srgbClr val="000000"/>
                </a:solidFill>
                <a:latin typeface="Calibri"/>
                <a:ea typeface="Calibri"/>
                <a:cs typeface="Calibri"/>
                <a:sym typeface="Calibri"/>
              </a:rPr>
              <a:t>.</a:t>
            </a:r>
            <a:endParaRPr dirty="0"/>
          </a:p>
          <a:p>
            <a:pPr marL="457200" marR="0" lvl="0" indent="-228600" algn="l" rtl="0">
              <a:lnSpc>
                <a:spcPct val="100000"/>
              </a:lnSpc>
              <a:spcBef>
                <a:spcPts val="600"/>
              </a:spcBef>
              <a:spcAft>
                <a:spcPts val="0"/>
              </a:spcAft>
              <a:buClr>
                <a:srgbClr val="000000"/>
              </a:buClr>
              <a:buSzPts val="1400"/>
              <a:buFont typeface="Arial"/>
              <a:buChar char="•"/>
            </a:pPr>
            <a:r>
              <a:rPr lang="en-GB" sz="1200" i="0" dirty="0">
                <a:solidFill>
                  <a:srgbClr val="000000"/>
                </a:solidFill>
                <a:latin typeface="Calibri"/>
                <a:ea typeface="Calibri"/>
                <a:cs typeface="Calibri"/>
                <a:sym typeface="Calibri"/>
              </a:rPr>
              <a:t>Reflection underpins evidence-informed decision-making within implementation. </a:t>
            </a:r>
            <a:endParaRPr dirty="0"/>
          </a:p>
          <a:p>
            <a:pPr marL="457200" marR="0" lvl="0" indent="-228600" algn="l" rtl="0">
              <a:lnSpc>
                <a:spcPct val="100000"/>
              </a:lnSpc>
              <a:spcBef>
                <a:spcPts val="600"/>
              </a:spcBef>
              <a:spcAft>
                <a:spcPts val="0"/>
              </a:spcAft>
              <a:buClr>
                <a:srgbClr val="000000"/>
              </a:buClr>
              <a:buSzPts val="1400"/>
              <a:buFont typeface="Arial"/>
              <a:buChar char="•"/>
            </a:pPr>
            <a:r>
              <a:rPr lang="en-GB" sz="1200" i="0" dirty="0">
                <a:solidFill>
                  <a:srgbClr val="000000"/>
                </a:solidFill>
                <a:latin typeface="Calibri"/>
                <a:ea typeface="Calibri"/>
                <a:cs typeface="Calibri"/>
                <a:sym typeface="Calibri"/>
              </a:rPr>
              <a:t>It enables ongoing learning and improvement</a:t>
            </a:r>
            <a:r>
              <a:rPr lang="en-GB" sz="1200" i="0" dirty="0" smtClean="0">
                <a:solidFill>
                  <a:srgbClr val="000000"/>
                </a:solidFill>
                <a:latin typeface="Calibri"/>
                <a:ea typeface="Calibri"/>
                <a:cs typeface="Calibri"/>
                <a:sym typeface="Calibri"/>
              </a:rPr>
              <a:t>.</a:t>
            </a:r>
          </a:p>
          <a:p>
            <a:pPr marL="457200" marR="0" lvl="0" indent="-228600" algn="l" rtl="0">
              <a:lnSpc>
                <a:spcPct val="100000"/>
              </a:lnSpc>
              <a:spcBef>
                <a:spcPts val="600"/>
              </a:spcBef>
              <a:spcAft>
                <a:spcPts val="0"/>
              </a:spcAft>
              <a:buClr>
                <a:srgbClr val="000000"/>
              </a:buClr>
              <a:buSzPts val="1400"/>
              <a:buFont typeface="Arial"/>
              <a:buChar char="•"/>
            </a:pPr>
            <a:endParaRPr lang="en-GB" sz="1200" i="0" dirty="0" smtClean="0">
              <a:solidFill>
                <a:srgbClr val="000000"/>
              </a:solidFill>
              <a:latin typeface="Calibri"/>
              <a:cs typeface="Calibri"/>
              <a:sym typeface="Calibri"/>
            </a:endParaRPr>
          </a:p>
          <a:p>
            <a:r>
              <a:rPr lang="en-GB" dirty="0" smtClean="0"/>
              <a:t>Reflecting the final one </a:t>
            </a:r>
          </a:p>
          <a:p>
            <a:r>
              <a:rPr lang="en-GB" dirty="0" smtClean="0"/>
              <a:t>Thee</a:t>
            </a:r>
          </a:p>
          <a:p>
            <a:endParaRPr lang="en-GB" dirty="0" smtClean="0"/>
          </a:p>
          <a:p>
            <a:r>
              <a:rPr lang="en-GB" dirty="0" smtClean="0"/>
              <a:t>Evidence and data should inform all aspects of implementation </a:t>
            </a:r>
          </a:p>
          <a:p>
            <a:endParaRPr lang="en-GB" dirty="0" smtClean="0"/>
          </a:p>
          <a:p>
            <a:r>
              <a:rPr lang="en-GB" dirty="0" smtClean="0"/>
              <a:t>Reflection</a:t>
            </a:r>
            <a:r>
              <a:rPr lang="en-GB" baseline="0" dirty="0" smtClean="0"/>
              <a:t> underpins evidence informed decision making in implementation </a:t>
            </a:r>
          </a:p>
          <a:p>
            <a:endParaRPr lang="en-GB" baseline="0" dirty="0" smtClean="0"/>
          </a:p>
          <a:p>
            <a:r>
              <a:rPr lang="en-GB" baseline="0" dirty="0" smtClean="0"/>
              <a:t>Reflect on many things in an ongoing way </a:t>
            </a:r>
          </a:p>
          <a:p>
            <a:endParaRPr lang="en-GB" baseline="0" dirty="0" smtClean="0"/>
          </a:p>
          <a:p>
            <a:r>
              <a:rPr lang="en-GB" baseline="0" dirty="0" smtClean="0"/>
              <a:t>Pupil needs </a:t>
            </a:r>
          </a:p>
          <a:p>
            <a:r>
              <a:rPr lang="en-GB" baseline="0" dirty="0" smtClean="0"/>
              <a:t>Current practices </a:t>
            </a:r>
          </a:p>
          <a:p>
            <a:r>
              <a:rPr lang="en-GB" baseline="0" dirty="0" smtClean="0"/>
              <a:t>Fit and feasibility </a:t>
            </a:r>
          </a:p>
          <a:p>
            <a:r>
              <a:rPr lang="en-GB" baseline="0" dirty="0" smtClean="0"/>
              <a:t>Barriers and enablers </a:t>
            </a:r>
          </a:p>
          <a:p>
            <a:r>
              <a:rPr lang="en-GB" baseline="0" dirty="0" smtClean="0"/>
              <a:t>Progress through monitoring </a:t>
            </a:r>
          </a:p>
          <a:p>
            <a:endParaRPr lang="en-GB" baseline="0" dirty="0" smtClean="0"/>
          </a:p>
          <a:p>
            <a:r>
              <a:rPr lang="en-GB" baseline="0" dirty="0" smtClean="0"/>
              <a:t>2 dimensions </a:t>
            </a:r>
          </a:p>
          <a:p>
            <a:r>
              <a:rPr lang="en-GB" baseline="0" dirty="0" smtClean="0"/>
              <a:t>1 structured processes that enable reflection –monitoring processes </a:t>
            </a:r>
          </a:p>
          <a:p>
            <a:r>
              <a:rPr lang="en-GB" baseline="0" dirty="0" smtClean="0"/>
              <a:t>2 individual responsibility – leaders are adopting a reflective outlook – being ready to review practice </a:t>
            </a:r>
          </a:p>
          <a:p>
            <a:r>
              <a:rPr lang="en-GB" baseline="0" dirty="0" smtClean="0"/>
              <a:t>Individuals, staff and leaders – being keen and ready to review and refine their practice </a:t>
            </a:r>
          </a:p>
          <a:p>
            <a:endParaRPr lang="en-GB" baseline="0" dirty="0" smtClean="0"/>
          </a:p>
          <a:p>
            <a:endParaRPr lang="en-GB" baseline="0" dirty="0" smtClean="0"/>
          </a:p>
          <a:p>
            <a:r>
              <a:rPr lang="en-GB" baseline="0" dirty="0" smtClean="0"/>
              <a:t>What to implement and how to implement </a:t>
            </a:r>
          </a:p>
          <a:p>
            <a:pPr marL="457200" marR="0" lvl="0" indent="-228600" algn="l" rtl="0">
              <a:lnSpc>
                <a:spcPct val="100000"/>
              </a:lnSpc>
              <a:spcBef>
                <a:spcPts val="600"/>
              </a:spcBef>
              <a:spcAft>
                <a:spcPts val="0"/>
              </a:spcAft>
              <a:buClr>
                <a:srgbClr val="000000"/>
              </a:buClr>
              <a:buSzPts val="1400"/>
              <a:buFont typeface="Arial"/>
              <a:buChar char="•"/>
            </a:pPr>
            <a:endParaRPr dirty="0"/>
          </a:p>
        </p:txBody>
      </p:sp>
      <p:sp>
        <p:nvSpPr>
          <p:cNvPr id="293" name="Google Shape;2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85665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REFLECT:</a:t>
            </a:r>
          </a:p>
          <a:p>
            <a:pPr marL="0" lvl="0" indent="-76200" algn="l" rtl="0">
              <a:spcBef>
                <a:spcPts val="0"/>
              </a:spcBef>
              <a:spcAft>
                <a:spcPts val="0"/>
              </a:spcAft>
              <a:buClr>
                <a:srgbClr val="000000"/>
              </a:buClr>
              <a:buSzPts val="1200"/>
              <a:buFont typeface="Arial"/>
              <a:buChar char="•"/>
            </a:pPr>
            <a:r>
              <a:rPr lang="en-GB" sz="1200" dirty="0" smtClean="0">
                <a:solidFill>
                  <a:srgbClr val="000000"/>
                </a:solidFill>
                <a:latin typeface="+mn-lt"/>
                <a:ea typeface="Calibri"/>
                <a:cs typeface="Calibri"/>
                <a:sym typeface="Calibri"/>
              </a:rPr>
              <a:t>If schools are implementing effectively, they will be reflecting on a range of things in an ongoing way: </a:t>
            </a:r>
            <a:r>
              <a:rPr lang="en-GB" sz="1200" dirty="0" smtClean="0">
                <a:latin typeface="+mn-lt"/>
                <a:ea typeface="Calibri"/>
                <a:cs typeface="Calibri"/>
                <a:sym typeface="Calibri"/>
              </a:rPr>
              <a:t>pupil needs, current practices, fit and feasibility of possible new approaches, implementation problems  and successes </a:t>
            </a:r>
            <a:endParaRPr lang="en-GB" dirty="0" smtClean="0"/>
          </a:p>
          <a:p>
            <a:pPr marL="0" lvl="0" indent="-76200" algn="l" rtl="0">
              <a:spcBef>
                <a:spcPts val="0"/>
              </a:spcBef>
              <a:spcAft>
                <a:spcPts val="0"/>
              </a:spcAft>
              <a:buClr>
                <a:srgbClr val="000000"/>
              </a:buClr>
              <a:buSzPts val="1200"/>
              <a:buFont typeface="Arial"/>
              <a:buChar char="•"/>
            </a:pPr>
            <a:r>
              <a:rPr lang="en-GB" sz="1200" dirty="0" smtClean="0">
                <a:solidFill>
                  <a:srgbClr val="000000"/>
                </a:solidFill>
                <a:latin typeface="+mn-lt"/>
                <a:ea typeface="Calibri"/>
                <a:cs typeface="Calibri"/>
                <a:sym typeface="Calibri"/>
              </a:rPr>
              <a:t>Requires structures processes at an organisation level (e.g. to monitor implementation), as well as individuals having a reflective outlook where they review and refine their own practice</a:t>
            </a:r>
            <a:endParaRPr lang="en-GB"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19</a:t>
            </a:fld>
            <a:endParaRPr lang="en-GB"/>
          </a:p>
        </p:txBody>
      </p:sp>
    </p:spTree>
    <p:extLst>
      <p:ext uri="{BB962C8B-B14F-4D97-AF65-F5344CB8AC3E}">
        <p14:creationId xmlns:p14="http://schemas.microsoft.com/office/powerpoint/2010/main" val="205899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very excite</a:t>
            </a:r>
            <a:r>
              <a:rPr lang="en-GB" baseline="0" dirty="0" smtClean="0"/>
              <a:t>d to be able to share the NEW Implementation Guidance Report </a:t>
            </a:r>
          </a:p>
          <a:p>
            <a:r>
              <a:rPr lang="en-GB" baseline="0" dirty="0" smtClean="0"/>
              <a:t>This is going to be a fantastic resource for all school leaders to support them to lead change effectively.  </a:t>
            </a:r>
          </a:p>
          <a:p>
            <a:endParaRPr lang="en-GB" baseline="0" dirty="0" smtClean="0"/>
          </a:p>
          <a:p>
            <a:r>
              <a:rPr lang="en-GB" baseline="0" dirty="0" smtClean="0"/>
              <a:t>Today will be a walk through of the new report. </a:t>
            </a:r>
          </a:p>
          <a:p>
            <a:r>
              <a:rPr lang="en-GB" baseline="0" dirty="0" smtClean="0"/>
              <a:t>We will give you reflection time so you can reflect on the current practice within your own school, organisation or role- whatever you are going to find most useful.</a:t>
            </a:r>
          </a:p>
          <a:p>
            <a:r>
              <a:rPr lang="en-GB" baseline="0" dirty="0" smtClean="0"/>
              <a:t>Only going to be able to scratch the surface.  </a:t>
            </a:r>
          </a:p>
          <a:p>
            <a:r>
              <a:rPr lang="en-GB" baseline="0" dirty="0" smtClean="0"/>
              <a:t/>
            </a:r>
            <a:br>
              <a:rPr lang="en-GB" baseline="0" dirty="0" smtClean="0"/>
            </a:br>
            <a:r>
              <a:rPr lang="en-GB" baseline="0" dirty="0" smtClean="0"/>
              <a:t>We have created a </a:t>
            </a:r>
            <a:r>
              <a:rPr lang="en-GB" baseline="0" dirty="0" err="1" smtClean="0"/>
              <a:t>padlet</a:t>
            </a:r>
            <a:r>
              <a:rPr lang="en-GB" baseline="0" dirty="0" smtClean="0"/>
              <a:t> with all of the resources and the new report, it also includes the old guidance and resources because they are still of value. </a:t>
            </a:r>
            <a:endParaRPr lang="en-GB" dirty="0" smtClean="0"/>
          </a:p>
          <a:p>
            <a:endParaRPr lang="en-GB" dirty="0" smtClean="0"/>
          </a:p>
          <a:p>
            <a:r>
              <a:rPr lang="en-GB" dirty="0" smtClean="0"/>
              <a:t>New and un expected direction- </a:t>
            </a:r>
            <a:r>
              <a:rPr lang="en-GB" baseline="0" dirty="0" smtClean="0"/>
              <a:t> A</a:t>
            </a:r>
            <a:r>
              <a:rPr lang="en-GB" dirty="0" smtClean="0"/>
              <a:t> new way of conceptualising implementation in schools </a:t>
            </a:r>
          </a:p>
          <a:p>
            <a:r>
              <a:rPr lang="en-GB" dirty="0" smtClean="0"/>
              <a:t>Hopefully builds on the strengths</a:t>
            </a:r>
            <a:r>
              <a:rPr lang="en-GB" baseline="0" dirty="0" smtClean="0"/>
              <a:t> of the existing guidance </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2</a:t>
            </a:fld>
            <a:endParaRPr lang="en-GB"/>
          </a:p>
        </p:txBody>
      </p:sp>
    </p:spTree>
    <p:extLst>
      <p:ext uri="{BB962C8B-B14F-4D97-AF65-F5344CB8AC3E}">
        <p14:creationId xmlns:p14="http://schemas.microsoft.com/office/powerpoint/2010/main" val="3925283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2: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GB" dirty="0" smtClean="0"/>
              <a:t>The second recommendations outlines the contextual factors that influence implementation</a:t>
            </a:r>
          </a:p>
          <a:p>
            <a:pPr marL="457200" marR="0" lvl="0" indent="-228600" algn="l" rtl="0">
              <a:lnSpc>
                <a:spcPct val="100000"/>
              </a:lnSpc>
              <a:spcBef>
                <a:spcPts val="0"/>
              </a:spcBef>
              <a:spcAft>
                <a:spcPts val="0"/>
              </a:spcAft>
              <a:buSzPts val="1400"/>
              <a:buNone/>
            </a:pPr>
            <a:endParaRPr dirty="0"/>
          </a:p>
        </p:txBody>
      </p:sp>
      <p:sp>
        <p:nvSpPr>
          <p:cNvPr id="486" name="Google Shape;486;p52: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lvl="0" indent="0" algn="r" rtl="0">
              <a:lnSpc>
                <a:spcPct val="100000"/>
              </a:lnSpc>
              <a:spcBef>
                <a:spcPts val="0"/>
              </a:spcBef>
              <a:spcAft>
                <a:spcPts val="0"/>
              </a:spcAft>
              <a:buNone/>
            </a:pPr>
            <a:fld id="{00000000-1234-1234-1234-123412341234}" type="slidenum">
              <a:rPr lang="en-GB" sz="1700">
                <a:solidFill>
                  <a:schemeClr val="dk1"/>
                </a:solidFill>
                <a:latin typeface="Calibri"/>
                <a:ea typeface="Calibri"/>
                <a:cs typeface="Calibri"/>
                <a:sym typeface="Calibri"/>
              </a:rPr>
              <a:t>21</a:t>
            </a:fld>
            <a:endParaRPr sz="17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357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Calibri"/>
                <a:ea typeface="Calibri"/>
                <a:cs typeface="Calibri"/>
                <a:sym typeface="Calibri"/>
              </a:rPr>
              <a:t>CONTEXTUAL FACTORS THAT INFLUENCE IMPLEMENTATION</a:t>
            </a:r>
            <a:endParaRPr/>
          </a:p>
          <a:p>
            <a:pPr marL="457200" marR="0" lvl="0" indent="-228600" algn="l" rtl="0">
              <a:lnSpc>
                <a:spcPct val="100000"/>
              </a:lnSpc>
              <a:spcBef>
                <a:spcPts val="0"/>
              </a:spcBef>
              <a:spcAft>
                <a:spcPts val="0"/>
              </a:spcAft>
              <a:buClr>
                <a:srgbClr val="000000"/>
              </a:buClr>
              <a:buSzPts val="1400"/>
              <a:buFont typeface="Arial"/>
              <a:buChar char="•"/>
            </a:pPr>
            <a:r>
              <a:rPr lang="en-GB" sz="1200" b="0" i="0" u="none" strike="noStrike" cap="none">
                <a:solidFill>
                  <a:srgbClr val="000000"/>
                </a:solidFill>
                <a:latin typeface="Calibri"/>
                <a:ea typeface="Calibri"/>
                <a:cs typeface="Calibri"/>
                <a:sym typeface="Calibri"/>
              </a:rPr>
              <a:t>The behaviours that underpin effective implementation are influenced by the </a:t>
            </a:r>
            <a:r>
              <a:rPr lang="en-GB" sz="1200" i="0" u="none" strike="noStrike" cap="none">
                <a:solidFill>
                  <a:srgbClr val="000000"/>
                </a:solidFill>
                <a:latin typeface="Calibri"/>
                <a:ea typeface="Calibri"/>
                <a:cs typeface="Calibri"/>
                <a:sym typeface="Calibri"/>
              </a:rPr>
              <a:t>contexts</a:t>
            </a:r>
            <a:r>
              <a:rPr lang="en-GB" sz="1200" b="0" i="0" u="none" strike="noStrike" cap="none">
                <a:solidFill>
                  <a:srgbClr val="000000"/>
                </a:solidFill>
                <a:latin typeface="Calibri"/>
                <a:ea typeface="Calibri"/>
                <a:cs typeface="Calibri"/>
                <a:sym typeface="Calibri"/>
              </a:rPr>
              <a:t> in which implementation happens. These </a:t>
            </a:r>
            <a:r>
              <a:rPr lang="en-GB" sz="1200" b="1" i="0" u="none" strike="noStrike" cap="none">
                <a:solidFill>
                  <a:srgbClr val="000000"/>
                </a:solidFill>
                <a:latin typeface="Calibri"/>
                <a:ea typeface="Calibri"/>
                <a:cs typeface="Calibri"/>
                <a:sym typeface="Calibri"/>
              </a:rPr>
              <a:t>contextual factors </a:t>
            </a:r>
            <a:r>
              <a:rPr lang="en-GB" sz="1200" b="0" i="0" u="none" strike="noStrike" cap="none">
                <a:solidFill>
                  <a:srgbClr val="000000"/>
                </a:solidFill>
                <a:latin typeface="Calibri"/>
                <a:ea typeface="Calibri"/>
                <a:cs typeface="Calibri"/>
                <a:sym typeface="Calibri"/>
              </a:rPr>
              <a:t>can be enabling or constraining...</a:t>
            </a:r>
            <a:endParaRPr/>
          </a:p>
          <a:p>
            <a:pPr marL="0" lvl="0" indent="-76200" algn="l" rtl="0">
              <a:spcBef>
                <a:spcPts val="0"/>
              </a:spcBef>
              <a:spcAft>
                <a:spcPts val="0"/>
              </a:spcAft>
              <a:buClr>
                <a:schemeClr val="dk1"/>
              </a:buClr>
              <a:buSzPts val="1200"/>
              <a:buFont typeface="Arial"/>
              <a:buChar char="•"/>
            </a:pPr>
            <a:r>
              <a:rPr lang="en-GB"/>
              <a:t>For example, it is hard to unite understanding through implementation planning if there isn’t time to meet and discuss plans; reflecting on implementation progress is tricky if there isn’t a system in place to monitor implementation</a:t>
            </a:r>
            <a:endParaRPr/>
          </a:p>
          <a:p>
            <a:pPr marL="0" lvl="0" indent="0" algn="l" rtl="0">
              <a:spcBef>
                <a:spcPts val="0"/>
              </a:spcBef>
              <a:spcAft>
                <a:spcPts val="0"/>
              </a:spcAft>
              <a:buNone/>
            </a:pPr>
            <a:endParaRPr/>
          </a:p>
        </p:txBody>
      </p:sp>
      <p:sp>
        <p:nvSpPr>
          <p:cNvPr id="358" name="Google Shape;3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74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dirty="0">
                <a:solidFill>
                  <a:srgbClr val="000000"/>
                </a:solidFill>
                <a:latin typeface="Calibri"/>
                <a:ea typeface="Calibri"/>
                <a:cs typeface="Calibri"/>
                <a:sym typeface="Calibri"/>
              </a:rPr>
              <a:t>THE CONTEXTUAL FACTORS THAT INFLUENCE IMPLEMENTATION</a:t>
            </a:r>
            <a:endParaRPr dirty="0"/>
          </a:p>
          <a:p>
            <a:pPr marL="457200" marR="0" lvl="0" indent="-457200" algn="l" rtl="0">
              <a:lnSpc>
                <a:spcPct val="100000"/>
              </a:lnSpc>
              <a:spcBef>
                <a:spcPts val="0"/>
              </a:spcBef>
              <a:spcAft>
                <a:spcPts val="0"/>
              </a:spcAft>
              <a:buClr>
                <a:srgbClr val="000000"/>
              </a:buClr>
              <a:buSzPts val="1200"/>
              <a:buFont typeface="Arial"/>
              <a:buChar char="•"/>
            </a:pPr>
            <a:r>
              <a:rPr lang="en-GB" sz="1200" dirty="0">
                <a:solidFill>
                  <a:srgbClr val="000000"/>
                </a:solidFill>
                <a:latin typeface="Calibri"/>
                <a:ea typeface="Calibri"/>
                <a:cs typeface="Calibri"/>
                <a:sym typeface="Calibri"/>
              </a:rPr>
              <a:t>And the guidance outlines three contextual factors that influence implementation: what is being implemented, systems and structures, and people who enable change.</a:t>
            </a:r>
            <a:endParaRPr dirty="0"/>
          </a:p>
          <a:p>
            <a:pPr marL="457200" marR="0" lvl="0" indent="-457200" algn="l" rtl="0">
              <a:lnSpc>
                <a:spcPct val="100000"/>
              </a:lnSpc>
              <a:spcBef>
                <a:spcPts val="0"/>
              </a:spcBef>
              <a:spcAft>
                <a:spcPts val="0"/>
              </a:spcAft>
              <a:buClr>
                <a:srgbClr val="000000"/>
              </a:buClr>
              <a:buSzPts val="1200"/>
              <a:buFont typeface="Arial"/>
              <a:buChar char="•"/>
            </a:pPr>
            <a:r>
              <a:rPr lang="en-GB" sz="1200" dirty="0">
                <a:solidFill>
                  <a:srgbClr val="000000"/>
                </a:solidFill>
                <a:latin typeface="Calibri"/>
                <a:ea typeface="Calibri"/>
                <a:cs typeface="Calibri"/>
                <a:sym typeface="Calibri"/>
              </a:rPr>
              <a:t>Let’s have a look at them</a:t>
            </a:r>
            <a:r>
              <a:rPr lang="en-GB" sz="1200" dirty="0" smtClean="0">
                <a:solidFill>
                  <a:srgbClr val="000000"/>
                </a:solidFill>
                <a:latin typeface="Calibri"/>
                <a:ea typeface="Calibri"/>
                <a:cs typeface="Calibri"/>
                <a:sym typeface="Calibri"/>
              </a:rPr>
              <a:t>…</a:t>
            </a:r>
          </a:p>
          <a:p>
            <a:pPr marL="457200" marR="0" lvl="0" indent="-457200" algn="l" rtl="0">
              <a:lnSpc>
                <a:spcPct val="100000"/>
              </a:lnSpc>
              <a:spcBef>
                <a:spcPts val="0"/>
              </a:spcBef>
              <a:spcAft>
                <a:spcPts val="0"/>
              </a:spcAft>
              <a:buClr>
                <a:srgbClr val="000000"/>
              </a:buClr>
              <a:buSzPts val="1200"/>
              <a:buFont typeface="Arial"/>
              <a:buChar char="•"/>
            </a:pPr>
            <a:endParaRPr lang="en-GB" sz="1200" dirty="0" smtClean="0">
              <a:solidFill>
                <a:srgbClr val="000000"/>
              </a:solidFill>
              <a:latin typeface="Calibri"/>
              <a:cs typeface="Calibri"/>
              <a:sym typeface="Calibri"/>
            </a:endParaRPr>
          </a:p>
          <a:p>
            <a:r>
              <a:rPr lang="en-GB" sz="1800" dirty="0" smtClean="0"/>
              <a:t>Think of the</a:t>
            </a:r>
            <a:r>
              <a:rPr lang="en-GB" sz="1800" baseline="0" dirty="0" smtClean="0"/>
              <a:t> behaviours the key driver however they don’t happen in a vacuum </a:t>
            </a:r>
          </a:p>
          <a:p>
            <a:r>
              <a:rPr lang="en-GB" sz="1800" baseline="0" dirty="0" smtClean="0"/>
              <a:t>The context in which you are operating influences what you are able to implement in school </a:t>
            </a:r>
          </a:p>
          <a:p>
            <a:r>
              <a:rPr lang="en-GB" sz="1800" baseline="0" dirty="0" smtClean="0"/>
              <a:t>A wide variety of factors influence that </a:t>
            </a:r>
          </a:p>
          <a:p>
            <a:r>
              <a:rPr lang="en-GB" sz="1800" baseline="0" dirty="0" smtClean="0"/>
              <a:t>The nature of the review aiming to look at </a:t>
            </a:r>
          </a:p>
          <a:p>
            <a:endParaRPr lang="en-GB" sz="1800" baseline="0" dirty="0" smtClean="0"/>
          </a:p>
          <a:p>
            <a:r>
              <a:rPr lang="en-GB" sz="1800" baseline="0" dirty="0" smtClean="0"/>
              <a:t>What are the contextual factors that support or hinder implementation </a:t>
            </a:r>
          </a:p>
          <a:p>
            <a:r>
              <a:rPr lang="en-GB" sz="1800" baseline="0" dirty="0" smtClean="0"/>
              <a:t>What ways do they work </a:t>
            </a:r>
          </a:p>
          <a:p>
            <a:r>
              <a:rPr lang="en-GB" sz="1800" baseline="0" dirty="0" smtClean="0"/>
              <a:t>The contextual factors underpin the behaviours we mentioned earlier </a:t>
            </a:r>
          </a:p>
          <a:p>
            <a:r>
              <a:rPr lang="en-GB" sz="1800" baseline="0" dirty="0" smtClean="0"/>
              <a:t>The presence and attending to the contextual factors would facilitate and influence the different behaviours which will allow you to achieve your implementations outcomes </a:t>
            </a:r>
          </a:p>
          <a:p>
            <a:endParaRPr lang="en-GB" sz="1800" baseline="0" dirty="0" smtClean="0"/>
          </a:p>
          <a:p>
            <a:r>
              <a:rPr lang="en-GB" sz="1800" baseline="0" dirty="0" smtClean="0"/>
              <a:t>What is being implemented – if the approach is evidence informed and suitable for the setting and feasible for it to be implemented </a:t>
            </a:r>
          </a:p>
          <a:p>
            <a:endParaRPr lang="en-GB" sz="1800" baseline="0" dirty="0" smtClean="0"/>
          </a:p>
          <a:p>
            <a:r>
              <a:rPr lang="en-GB" sz="1800" baseline="0" dirty="0" smtClean="0"/>
              <a:t>Systems and structures - Infrastructure available – allowing you to support implementation – internal or external influences </a:t>
            </a:r>
          </a:p>
          <a:p>
            <a:endParaRPr lang="en-GB" sz="1800" baseline="0" dirty="0" smtClean="0"/>
          </a:p>
          <a:p>
            <a:r>
              <a:rPr lang="en-GB" sz="1800" baseline="0" dirty="0" smtClean="0"/>
              <a:t>People – who will be enabling change and supporting the implementation process</a:t>
            </a:r>
          </a:p>
          <a:p>
            <a:pPr marL="457200" marR="0" lvl="0" indent="-457200" algn="l" rtl="0">
              <a:lnSpc>
                <a:spcPct val="100000"/>
              </a:lnSpc>
              <a:spcBef>
                <a:spcPts val="0"/>
              </a:spcBef>
              <a:spcAft>
                <a:spcPts val="0"/>
              </a:spcAft>
              <a:buClr>
                <a:srgbClr val="000000"/>
              </a:buClr>
              <a:buSzPts val="1200"/>
              <a:buFont typeface="Arial"/>
              <a:buChar char="•"/>
            </a:pPr>
            <a:endParaRPr sz="1800" dirty="0"/>
          </a:p>
        </p:txBody>
      </p:sp>
      <p:sp>
        <p:nvSpPr>
          <p:cNvPr id="367" name="Google Shape;3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103239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SYSTEMS AND STRUCTURES </a:t>
            </a:r>
            <a:endParaRPr dirty="0"/>
          </a:p>
          <a:p>
            <a:pPr marL="457200" marR="0" lvl="0" indent="-228600" algn="l" rtl="0">
              <a:lnSpc>
                <a:spcPct val="100000"/>
              </a:lnSpc>
              <a:spcBef>
                <a:spcPts val="0"/>
              </a:spcBef>
              <a:spcAft>
                <a:spcPts val="0"/>
              </a:spcAft>
              <a:buClr>
                <a:srgbClr val="000000"/>
              </a:buClr>
              <a:buSzPts val="1400"/>
              <a:buFont typeface="Arial"/>
              <a:buChar char="•"/>
            </a:pPr>
            <a:r>
              <a:rPr lang="en-GB" dirty="0"/>
              <a:t>As the guidance says,</a:t>
            </a:r>
            <a:r>
              <a:rPr lang="en-GB" sz="1200" b="0" i="1" u="none" strike="noStrike" cap="none" dirty="0">
                <a:solidFill>
                  <a:srgbClr val="000000"/>
                </a:solidFill>
                <a:latin typeface="Calibri"/>
                <a:ea typeface="Calibri"/>
                <a:cs typeface="Calibri"/>
                <a:sym typeface="Calibri"/>
              </a:rPr>
              <a:t> “It is all too easy to ‘dream big’ when thinking about implementing a new programme or practice and overlook the structural conditions that make that possible.</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200" b="0" i="0" u="none" strike="noStrike" cap="none" dirty="0">
                <a:solidFill>
                  <a:srgbClr val="000000"/>
                </a:solidFill>
                <a:latin typeface="Calibri"/>
                <a:ea typeface="Calibri"/>
                <a:cs typeface="Calibri"/>
                <a:sym typeface="Calibri"/>
              </a:rPr>
              <a:t>Systems and structure refers to the infrastructure that is needed to support implementation. Allow people to enact the behaviours that drive implementation.</a:t>
            </a:r>
            <a:endParaRPr dirty="0"/>
          </a:p>
          <a:p>
            <a:pPr marL="457200" marR="0" lvl="0" indent="-13970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a:p>
            <a:r>
              <a:rPr lang="en-GB" dirty="0" smtClean="0"/>
              <a:t>The infrastructure </a:t>
            </a:r>
          </a:p>
          <a:p>
            <a:r>
              <a:rPr lang="en-GB" dirty="0" smtClean="0"/>
              <a:t>Quote – dream big </a:t>
            </a:r>
          </a:p>
          <a:p>
            <a:endParaRPr lang="en-GB" dirty="0" smtClean="0"/>
          </a:p>
          <a:p>
            <a:r>
              <a:rPr lang="en-GB" dirty="0" smtClean="0"/>
              <a:t>If done well you would not notice them in schools </a:t>
            </a:r>
          </a:p>
          <a:p>
            <a:r>
              <a:rPr lang="en-GB" dirty="0" smtClean="0"/>
              <a:t>Allow things to go smoothly </a:t>
            </a:r>
          </a:p>
          <a:p>
            <a:r>
              <a:rPr lang="en-GB" dirty="0" smtClean="0"/>
              <a:t>External and internal structures </a:t>
            </a:r>
          </a:p>
          <a:p>
            <a:r>
              <a:rPr lang="en-GB" dirty="0" smtClean="0"/>
              <a:t>Such as time and roles </a:t>
            </a:r>
          </a:p>
          <a:p>
            <a:r>
              <a:rPr lang="en-GB" dirty="0" smtClean="0"/>
              <a:t>If done well smoothly will allow the implementation process to be done well </a:t>
            </a:r>
          </a:p>
          <a:p>
            <a:endParaRPr lang="en-GB" dirty="0" smtClean="0"/>
          </a:p>
          <a:p>
            <a:r>
              <a:rPr lang="en-GB" dirty="0" smtClean="0"/>
              <a:t>Key systems and structures </a:t>
            </a:r>
          </a:p>
          <a:p>
            <a:r>
              <a:rPr lang="en-GB" dirty="0" smtClean="0"/>
              <a:t>Internal and external </a:t>
            </a:r>
          </a:p>
          <a:p>
            <a:r>
              <a:rPr lang="en-GB" dirty="0" smtClean="0"/>
              <a:t>School structures – timetables, logistics,</a:t>
            </a:r>
            <a:r>
              <a:rPr lang="en-GB" baseline="0" dirty="0" smtClean="0"/>
              <a:t> process, policies, time allocated to meetings and activities </a:t>
            </a:r>
          </a:p>
          <a:p>
            <a:r>
              <a:rPr lang="en-GB" baseline="0" dirty="0" smtClean="0"/>
              <a:t>Policies </a:t>
            </a:r>
          </a:p>
          <a:p>
            <a:pPr marL="0" lvl="0" indent="0" algn="l" rtl="0">
              <a:spcBef>
                <a:spcPts val="0"/>
              </a:spcBef>
              <a:spcAft>
                <a:spcPts val="0"/>
              </a:spcAft>
              <a:buNone/>
            </a:pPr>
            <a:endParaRPr dirty="0"/>
          </a:p>
        </p:txBody>
      </p:sp>
      <p:sp>
        <p:nvSpPr>
          <p:cNvPr id="375" name="Google Shape;3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859790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spcBef>
                <a:spcPts val="0"/>
              </a:spcBef>
              <a:spcAft>
                <a:spcPts val="0"/>
              </a:spcAft>
              <a:buClr>
                <a:schemeClr val="dk1"/>
              </a:buClr>
              <a:buSzPts val="1200"/>
              <a:buFont typeface="Arial"/>
              <a:buNone/>
            </a:pPr>
            <a:r>
              <a:rPr lang="en-GB"/>
              <a:t>SYSTEMS AND STRUCTURE COVER A RANGE OF THINGS</a:t>
            </a:r>
            <a:endParaRPr/>
          </a:p>
          <a:p>
            <a:pPr marL="0" lvl="0" indent="-76200" algn="l" rtl="0">
              <a:spcBef>
                <a:spcPts val="0"/>
              </a:spcBef>
              <a:spcAft>
                <a:spcPts val="0"/>
              </a:spcAft>
              <a:buClr>
                <a:schemeClr val="dk1"/>
              </a:buClr>
              <a:buSzPts val="1200"/>
              <a:buFont typeface="Arial"/>
              <a:buChar char="•"/>
            </a:pPr>
            <a:r>
              <a:rPr lang="en-GB"/>
              <a:t>Covers a range of systems and structures that operate both within the school and externally:</a:t>
            </a:r>
            <a:endParaRPr/>
          </a:p>
          <a:p>
            <a:pPr marL="457200" lvl="1" indent="-76200" algn="l" rtl="0">
              <a:spcBef>
                <a:spcPts val="0"/>
              </a:spcBef>
              <a:spcAft>
                <a:spcPts val="0"/>
              </a:spcAft>
              <a:buClr>
                <a:srgbClr val="000000"/>
              </a:buClr>
              <a:buSzPts val="1200"/>
              <a:buFont typeface="Arial"/>
              <a:buChar char="•"/>
            </a:pPr>
            <a:r>
              <a:rPr lang="en-GB" sz="1200" b="0" i="0" u="none" strike="noStrike" cap="none">
                <a:solidFill>
                  <a:srgbClr val="000000"/>
                </a:solidFill>
                <a:latin typeface="Calibri"/>
                <a:ea typeface="Calibri"/>
                <a:cs typeface="Calibri"/>
                <a:sym typeface="Calibri"/>
              </a:rPr>
              <a:t>school structures e.g. timetables;</a:t>
            </a:r>
            <a:endParaRPr sz="1800" b="0" i="0" u="none" strike="noStrike" cap="none">
              <a:solidFill>
                <a:srgbClr val="000000"/>
              </a:solidFill>
              <a:latin typeface="Calibri"/>
              <a:ea typeface="Calibri"/>
              <a:cs typeface="Calibri"/>
              <a:sym typeface="Calibri"/>
            </a:endParaRPr>
          </a:p>
          <a:p>
            <a:pPr marL="457200" lvl="1" indent="-76200" algn="l" rtl="0">
              <a:spcBef>
                <a:spcPts val="0"/>
              </a:spcBef>
              <a:spcAft>
                <a:spcPts val="0"/>
              </a:spcAft>
              <a:buClr>
                <a:srgbClr val="000000"/>
              </a:buClr>
              <a:buSzPts val="1200"/>
              <a:buFont typeface="Arial"/>
              <a:buChar char="•"/>
            </a:pPr>
            <a:r>
              <a:rPr lang="en-GB" sz="1200" b="0" i="0" u="none" strike="noStrike" cap="none">
                <a:solidFill>
                  <a:srgbClr val="000000"/>
                </a:solidFill>
                <a:latin typeface="Calibri"/>
                <a:ea typeface="Calibri"/>
                <a:cs typeface="Calibri"/>
                <a:sym typeface="Calibri"/>
              </a:rPr>
              <a:t>logistics and processes e.g. data monitoring systems;</a:t>
            </a:r>
            <a:endParaRPr sz="1800" b="0" i="0" u="none" strike="noStrike" cap="none">
              <a:solidFill>
                <a:srgbClr val="000000"/>
              </a:solidFill>
              <a:latin typeface="Calibri"/>
              <a:ea typeface="Calibri"/>
              <a:cs typeface="Calibri"/>
              <a:sym typeface="Calibri"/>
            </a:endParaRPr>
          </a:p>
          <a:p>
            <a:pPr marL="457200" lvl="1" indent="-76200" algn="l" rtl="0">
              <a:spcBef>
                <a:spcPts val="0"/>
              </a:spcBef>
              <a:spcAft>
                <a:spcPts val="0"/>
              </a:spcAft>
              <a:buClr>
                <a:srgbClr val="000000"/>
              </a:buClr>
              <a:buSzPts val="1200"/>
              <a:buFont typeface="Arial"/>
              <a:buChar char="•"/>
            </a:pPr>
            <a:r>
              <a:rPr lang="en-GB" sz="1200" b="0" i="0" u="none" strike="noStrike" cap="none">
                <a:solidFill>
                  <a:srgbClr val="000000"/>
                </a:solidFill>
                <a:latin typeface="Calibri"/>
                <a:ea typeface="Calibri"/>
                <a:cs typeface="Calibri"/>
                <a:sym typeface="Calibri"/>
              </a:rPr>
              <a:t>resources e.g. funding and equipment;</a:t>
            </a:r>
            <a:r>
              <a:rPr lang="en-GB" sz="1200">
                <a:latin typeface="Calibri"/>
                <a:ea typeface="Calibri"/>
                <a:cs typeface="Calibri"/>
                <a:sym typeface="Calibri"/>
              </a:rPr>
              <a:t>t</a:t>
            </a:r>
            <a:r>
              <a:rPr lang="en-GB" sz="1200" b="0" i="0" u="none" strike="noStrike" cap="none">
                <a:solidFill>
                  <a:srgbClr val="000000"/>
                </a:solidFill>
                <a:latin typeface="Calibri"/>
                <a:ea typeface="Calibri"/>
                <a:cs typeface="Calibri"/>
                <a:sym typeface="Calibri"/>
              </a:rPr>
              <a:t>ime e.g. allocating meeting time;</a:t>
            </a:r>
            <a:endParaRPr sz="1800" b="0" i="0" u="none" strike="noStrike" cap="none">
              <a:solidFill>
                <a:srgbClr val="000000"/>
              </a:solidFill>
              <a:latin typeface="Calibri"/>
              <a:ea typeface="Calibri"/>
              <a:cs typeface="Calibri"/>
              <a:sym typeface="Calibri"/>
            </a:endParaRPr>
          </a:p>
          <a:p>
            <a:pPr marL="457200" lvl="1" indent="-76200" algn="l" rtl="0">
              <a:spcBef>
                <a:spcPts val="0"/>
              </a:spcBef>
              <a:spcAft>
                <a:spcPts val="0"/>
              </a:spcAft>
              <a:buClr>
                <a:schemeClr val="dk1"/>
              </a:buClr>
              <a:buSzPts val="1200"/>
              <a:buFont typeface="Arial"/>
              <a:buChar char="•"/>
            </a:pPr>
            <a:r>
              <a:rPr lang="en-GB" sz="1200">
                <a:latin typeface="Calibri"/>
                <a:ea typeface="Calibri"/>
                <a:cs typeface="Calibri"/>
                <a:sym typeface="Calibri"/>
              </a:rPr>
              <a:t>p</a:t>
            </a:r>
            <a:r>
              <a:rPr lang="en-GB" sz="1200" b="0" i="0" u="none" strike="noStrike" cap="none">
                <a:solidFill>
                  <a:srgbClr val="000000"/>
                </a:solidFill>
                <a:latin typeface="Calibri"/>
                <a:ea typeface="Calibri"/>
                <a:cs typeface="Calibri"/>
                <a:sym typeface="Calibri"/>
              </a:rPr>
              <a:t>olicies e.g. MAT, local, or national policies; and</a:t>
            </a:r>
            <a:endParaRPr sz="1800" b="0" i="0" u="none" strike="noStrike" cap="none">
              <a:solidFill>
                <a:srgbClr val="000000"/>
              </a:solidFill>
              <a:latin typeface="Calibri"/>
              <a:ea typeface="Calibri"/>
              <a:cs typeface="Calibri"/>
              <a:sym typeface="Calibri"/>
            </a:endParaRPr>
          </a:p>
          <a:p>
            <a:pPr marL="457200" lvl="1" indent="-76200" algn="l" rtl="0">
              <a:spcBef>
                <a:spcPts val="0"/>
              </a:spcBef>
              <a:spcAft>
                <a:spcPts val="0"/>
              </a:spcAft>
              <a:buClr>
                <a:schemeClr val="dk1"/>
              </a:buClr>
              <a:buSzPts val="1200"/>
              <a:buFont typeface="Arial"/>
              <a:buChar char="•"/>
            </a:pPr>
            <a:r>
              <a:rPr lang="en-GB" sz="1200">
                <a:latin typeface="Calibri"/>
                <a:ea typeface="Calibri"/>
                <a:cs typeface="Calibri"/>
                <a:sym typeface="Calibri"/>
              </a:rPr>
              <a:t>r</a:t>
            </a:r>
            <a:r>
              <a:rPr lang="en-GB" sz="1200" b="0" i="0" u="none" strike="noStrike" cap="none">
                <a:solidFill>
                  <a:srgbClr val="000000"/>
                </a:solidFill>
                <a:latin typeface="Calibri"/>
                <a:ea typeface="Calibri"/>
                <a:cs typeface="Calibri"/>
                <a:sym typeface="Calibri"/>
              </a:rPr>
              <a:t>oles e.g. implementation teams.</a:t>
            </a:r>
            <a:endParaRPr/>
          </a:p>
          <a:p>
            <a:pPr marL="457200" marR="0" lvl="0" indent="-228600" algn="l" rtl="0">
              <a:lnSpc>
                <a:spcPct val="100000"/>
              </a:lnSpc>
              <a:spcBef>
                <a:spcPts val="0"/>
              </a:spcBef>
              <a:spcAft>
                <a:spcPts val="0"/>
              </a:spcAft>
              <a:buClr>
                <a:srgbClr val="000000"/>
              </a:buClr>
              <a:buSzPts val="1400"/>
              <a:buFont typeface="Arial"/>
              <a:buChar char="•"/>
            </a:pPr>
            <a:r>
              <a:rPr lang="en-GB" sz="1200">
                <a:solidFill>
                  <a:srgbClr val="000000"/>
                </a:solidFill>
                <a:latin typeface="Calibri"/>
                <a:ea typeface="Calibri"/>
                <a:cs typeface="Calibri"/>
                <a:sym typeface="Calibri"/>
              </a:rPr>
              <a:t>Aim to repurpose existing systems and structures rather than bolting on new ones</a:t>
            </a:r>
            <a:endParaRPr/>
          </a:p>
          <a:p>
            <a:pPr marL="457200" marR="0" lvl="0" indent="-228600" algn="l" rtl="0">
              <a:lnSpc>
                <a:spcPct val="100000"/>
              </a:lnSpc>
              <a:spcBef>
                <a:spcPts val="0"/>
              </a:spcBef>
              <a:spcAft>
                <a:spcPts val="0"/>
              </a:spcAft>
              <a:buClr>
                <a:srgbClr val="000000"/>
              </a:buClr>
              <a:buSzPts val="1400"/>
              <a:buFont typeface="Arial"/>
              <a:buChar char="•"/>
            </a:pPr>
            <a:r>
              <a:rPr lang="en-GB" sz="1200">
                <a:solidFill>
                  <a:srgbClr val="000000"/>
                </a:solidFill>
                <a:latin typeface="Calibri"/>
                <a:ea typeface="Calibri"/>
                <a:cs typeface="Calibri"/>
                <a:sym typeface="Calibri"/>
              </a:rPr>
              <a:t>Be aware that some structural factors are less controllable than others yet can still influence implementation—for example, national or regional policies.</a:t>
            </a:r>
            <a:endParaRPr sz="12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7" name="Google Shape;38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07047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PEOPLE WHO ENABLE CHANGE</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200" b="0" i="0" u="none" strike="noStrike" cap="none" dirty="0">
                <a:solidFill>
                  <a:srgbClr val="000000"/>
                </a:solidFill>
                <a:latin typeface="Calibri"/>
                <a:ea typeface="Calibri"/>
                <a:cs typeface="Calibri"/>
                <a:sym typeface="Calibri"/>
              </a:rPr>
              <a:t>The </a:t>
            </a:r>
            <a:r>
              <a:rPr lang="en-GB" sz="1200" i="0" dirty="0">
                <a:latin typeface="Calibri"/>
                <a:ea typeface="Calibri"/>
                <a:cs typeface="Calibri"/>
                <a:sym typeface="Calibri"/>
              </a:rPr>
              <a:t>second</a:t>
            </a:r>
            <a:r>
              <a:rPr lang="en-GB" sz="1200" b="0" i="0" u="none" strike="noStrike" cap="none" dirty="0">
                <a:solidFill>
                  <a:srgbClr val="000000"/>
                </a:solidFill>
                <a:latin typeface="Calibri"/>
                <a:ea typeface="Calibri"/>
                <a:cs typeface="Calibri"/>
                <a:sym typeface="Calibri"/>
              </a:rPr>
              <a:t> contextual factor is whether there is a range of people who can lead and support the changes. T</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200" b="0" i="0" u="none" strike="noStrike" cap="none" dirty="0">
                <a:solidFill>
                  <a:srgbClr val="000000"/>
                </a:solidFill>
                <a:latin typeface="Calibri"/>
                <a:ea typeface="Calibri"/>
                <a:cs typeface="Calibri"/>
                <a:sym typeface="Calibri"/>
              </a:rPr>
              <a:t>This includes implementation leaders (school leaders, subject leads) but should be broader than that: ‘People who enable change’ can be implementation teams, champions, early adopters, student representatives, and support staff, among others.</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800" dirty="0">
                <a:latin typeface="Calibri"/>
                <a:ea typeface="Calibri"/>
                <a:cs typeface="Calibri"/>
                <a:sym typeface="Calibri"/>
              </a:rPr>
              <a:t>Distributing leadership and support has a number of advantages: it shares the burden of managing change, naturally brings in different perspectives and expertise, and builds resilience, as implementation becomes less reliant on specific individuals. </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800" dirty="0">
                <a:solidFill>
                  <a:srgbClr val="000000"/>
                </a:solidFill>
                <a:latin typeface="Calibri"/>
                <a:ea typeface="Calibri"/>
                <a:cs typeface="Calibri"/>
                <a:sym typeface="Calibri"/>
              </a:rPr>
              <a:t>The factors that influence whether an individual or group can support implementation include whether </a:t>
            </a:r>
            <a:endParaRPr dirty="0"/>
          </a:p>
          <a:p>
            <a:pPr marL="914400" marR="0" lvl="1" indent="-228600" algn="l" rtl="0">
              <a:lnSpc>
                <a:spcPct val="100000"/>
              </a:lnSpc>
              <a:spcBef>
                <a:spcPts val="0"/>
              </a:spcBef>
              <a:spcAft>
                <a:spcPts val="0"/>
              </a:spcAft>
              <a:buClr>
                <a:srgbClr val="000000"/>
              </a:buClr>
              <a:buSzPts val="1400"/>
              <a:buFont typeface="Arial"/>
              <a:buChar char="•"/>
            </a:pPr>
            <a:r>
              <a:rPr lang="en-GB" sz="1800" dirty="0">
                <a:solidFill>
                  <a:srgbClr val="000000"/>
                </a:solidFill>
                <a:latin typeface="Calibri"/>
                <a:ea typeface="Calibri"/>
                <a:cs typeface="Calibri"/>
                <a:sym typeface="Calibri"/>
              </a:rPr>
              <a:t>they have the </a:t>
            </a:r>
            <a:r>
              <a:rPr lang="en-GB" sz="1800" b="1" dirty="0">
                <a:solidFill>
                  <a:srgbClr val="000000"/>
                </a:solidFill>
                <a:latin typeface="Calibri"/>
                <a:ea typeface="Calibri"/>
                <a:cs typeface="Calibri"/>
                <a:sym typeface="Calibri"/>
              </a:rPr>
              <a:t>knowledge</a:t>
            </a:r>
            <a:r>
              <a:rPr lang="en-GB" sz="1800" dirty="0">
                <a:solidFill>
                  <a:srgbClr val="000000"/>
                </a:solidFill>
                <a:latin typeface="Calibri"/>
                <a:ea typeface="Calibri"/>
                <a:cs typeface="Calibri"/>
                <a:sym typeface="Calibri"/>
              </a:rPr>
              <a:t>,</a:t>
            </a:r>
            <a:r>
              <a:rPr lang="en-GB" sz="1800" b="1" dirty="0">
                <a:solidFill>
                  <a:srgbClr val="000000"/>
                </a:solidFill>
                <a:latin typeface="Calibri"/>
                <a:ea typeface="Calibri"/>
                <a:cs typeface="Calibri"/>
                <a:sym typeface="Calibri"/>
              </a:rPr>
              <a:t> skills</a:t>
            </a:r>
            <a:r>
              <a:rPr lang="en-GB" sz="1800" dirty="0">
                <a:solidFill>
                  <a:srgbClr val="000000"/>
                </a:solidFill>
                <a:latin typeface="Calibri"/>
                <a:ea typeface="Calibri"/>
                <a:cs typeface="Calibri"/>
                <a:sym typeface="Calibri"/>
              </a:rPr>
              <a:t>, and </a:t>
            </a:r>
            <a:r>
              <a:rPr lang="en-GB" sz="1800" b="1" dirty="0">
                <a:solidFill>
                  <a:srgbClr val="000000"/>
                </a:solidFill>
                <a:latin typeface="Calibri"/>
                <a:ea typeface="Calibri"/>
                <a:cs typeface="Calibri"/>
                <a:sym typeface="Calibri"/>
              </a:rPr>
              <a:t>expertise</a:t>
            </a:r>
            <a:r>
              <a:rPr lang="en-GB" sz="1800" dirty="0">
                <a:solidFill>
                  <a:srgbClr val="000000"/>
                </a:solidFill>
                <a:latin typeface="Calibri"/>
                <a:ea typeface="Calibri"/>
                <a:cs typeface="Calibri"/>
                <a:sym typeface="Calibri"/>
              </a:rPr>
              <a:t> to help implement the approach</a:t>
            </a:r>
            <a:endParaRPr sz="1800" dirty="0">
              <a:solidFill>
                <a:schemeClr val="dk1"/>
              </a:solidFill>
              <a:latin typeface="Calibri"/>
              <a:ea typeface="Calibri"/>
              <a:cs typeface="Calibri"/>
              <a:sym typeface="Calibri"/>
            </a:endParaRPr>
          </a:p>
          <a:p>
            <a:pPr marL="914400" marR="0" lvl="1" indent="-228600" algn="l" rtl="0">
              <a:lnSpc>
                <a:spcPct val="100000"/>
              </a:lnSpc>
              <a:spcBef>
                <a:spcPts val="0"/>
              </a:spcBef>
              <a:spcAft>
                <a:spcPts val="0"/>
              </a:spcAft>
              <a:buClr>
                <a:srgbClr val="000000"/>
              </a:buClr>
              <a:buSzPts val="1400"/>
              <a:buFont typeface="Arial"/>
              <a:buChar char="•"/>
            </a:pPr>
            <a:r>
              <a:rPr lang="en-GB" sz="1800" dirty="0">
                <a:solidFill>
                  <a:srgbClr val="000000"/>
                </a:solidFill>
                <a:latin typeface="Calibri"/>
                <a:ea typeface="Calibri"/>
                <a:cs typeface="Calibri"/>
                <a:sym typeface="Calibri"/>
              </a:rPr>
              <a:t>they feel </a:t>
            </a:r>
            <a:r>
              <a:rPr lang="en-GB" sz="1800" b="1" dirty="0">
                <a:solidFill>
                  <a:srgbClr val="000000"/>
                </a:solidFill>
                <a:latin typeface="Calibri"/>
                <a:ea typeface="Calibri"/>
                <a:cs typeface="Calibri"/>
                <a:sym typeface="Calibri"/>
              </a:rPr>
              <a:t>empowered to act</a:t>
            </a:r>
            <a:r>
              <a:rPr lang="en-GB" sz="1800" dirty="0">
                <a:solidFill>
                  <a:srgbClr val="000000"/>
                </a:solidFill>
                <a:latin typeface="Calibri"/>
                <a:ea typeface="Calibri"/>
                <a:cs typeface="Calibri"/>
                <a:sym typeface="Calibri"/>
              </a:rPr>
              <a:t> and can empower others; and </a:t>
            </a:r>
            <a:endParaRPr sz="1800" dirty="0">
              <a:solidFill>
                <a:schemeClr val="dk1"/>
              </a:solidFill>
              <a:latin typeface="Calibri"/>
              <a:ea typeface="Calibri"/>
              <a:cs typeface="Calibri"/>
              <a:sym typeface="Calibri"/>
            </a:endParaRPr>
          </a:p>
          <a:p>
            <a:pPr marL="914400" marR="0" lvl="1" indent="-228600" algn="l" rtl="0">
              <a:lnSpc>
                <a:spcPct val="100000"/>
              </a:lnSpc>
              <a:spcBef>
                <a:spcPts val="0"/>
              </a:spcBef>
              <a:spcAft>
                <a:spcPts val="0"/>
              </a:spcAft>
              <a:buClr>
                <a:srgbClr val="000000"/>
              </a:buClr>
              <a:buSzPts val="1400"/>
              <a:buFont typeface="Arial"/>
              <a:buChar char="•"/>
            </a:pPr>
            <a:r>
              <a:rPr lang="en-GB" sz="1800" dirty="0">
                <a:solidFill>
                  <a:srgbClr val="000000"/>
                </a:solidFill>
                <a:latin typeface="Calibri"/>
                <a:ea typeface="Calibri"/>
                <a:cs typeface="Calibri"/>
                <a:sym typeface="Calibri"/>
              </a:rPr>
              <a:t>they have </a:t>
            </a:r>
            <a:r>
              <a:rPr lang="en-GB" sz="1800" b="1" dirty="0">
                <a:solidFill>
                  <a:srgbClr val="000000"/>
                </a:solidFill>
                <a:latin typeface="Calibri"/>
                <a:ea typeface="Calibri"/>
                <a:cs typeface="Calibri"/>
                <a:sym typeface="Calibri"/>
              </a:rPr>
              <a:t>agency</a:t>
            </a:r>
            <a:r>
              <a:rPr lang="en-GB" sz="1800" dirty="0">
                <a:solidFill>
                  <a:srgbClr val="000000"/>
                </a:solidFill>
                <a:latin typeface="Calibri"/>
                <a:ea typeface="Calibri"/>
                <a:cs typeface="Calibri"/>
                <a:sym typeface="Calibri"/>
              </a:rPr>
              <a:t>—choice over actions—within their remit</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800" dirty="0">
                <a:solidFill>
                  <a:srgbClr val="000000"/>
                </a:solidFill>
                <a:latin typeface="Calibri"/>
                <a:ea typeface="Calibri"/>
                <a:cs typeface="Calibri"/>
                <a:sym typeface="Calibri"/>
              </a:rPr>
              <a:t>School and implementation leaders should actively consider whether enough skilled and empowered people are available who can support implementation </a:t>
            </a:r>
            <a:endParaRPr lang="en-GB" sz="1800" dirty="0" smtClean="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Char char="•"/>
            </a:pPr>
            <a:endParaRPr lang="en-GB" sz="1800" dirty="0" smtClean="0">
              <a:solidFill>
                <a:srgbClr val="000000"/>
              </a:solidFill>
              <a:latin typeface="Calibri"/>
              <a:ea typeface="Calibri"/>
              <a:cs typeface="Calibri"/>
              <a:sym typeface="Calibri"/>
            </a:endParaRPr>
          </a:p>
          <a:p>
            <a:r>
              <a:rPr lang="en-GB" sz="1800" dirty="0" smtClean="0"/>
              <a:t>People who enable change </a:t>
            </a:r>
          </a:p>
          <a:p>
            <a:endParaRPr lang="en-GB" sz="1800" dirty="0" smtClean="0"/>
          </a:p>
          <a:p>
            <a:r>
              <a:rPr lang="en-GB" sz="1800" dirty="0" smtClean="0"/>
              <a:t>Who do I have in the tea who will help me to implement this and drive the change with me </a:t>
            </a:r>
          </a:p>
          <a:p>
            <a:r>
              <a:rPr lang="en-GB" sz="1800" dirty="0" smtClean="0"/>
              <a:t>This is key </a:t>
            </a:r>
          </a:p>
          <a:p>
            <a:r>
              <a:rPr lang="en-GB" sz="1800" dirty="0" smtClean="0"/>
              <a:t>Who will help you to enable change </a:t>
            </a:r>
          </a:p>
          <a:p>
            <a:r>
              <a:rPr lang="en-GB" sz="1800" dirty="0" smtClean="0"/>
              <a:t>Could be misinterpreted as</a:t>
            </a:r>
            <a:r>
              <a:rPr lang="en-GB" sz="1800" baseline="0" dirty="0" smtClean="0"/>
              <a:t> SLT </a:t>
            </a:r>
          </a:p>
          <a:p>
            <a:r>
              <a:rPr lang="en-GB" sz="1800" baseline="0" dirty="0" smtClean="0"/>
              <a:t>Can be anyone in the school community </a:t>
            </a:r>
          </a:p>
          <a:p>
            <a:r>
              <a:rPr lang="en-GB" sz="1800" baseline="0" dirty="0" smtClean="0"/>
              <a:t>Do we have the right people with the right knowledge and skills and feel </a:t>
            </a:r>
            <a:r>
              <a:rPr lang="en-GB" sz="1800" baseline="0" dirty="0" err="1" smtClean="0"/>
              <a:t>impowered</a:t>
            </a:r>
            <a:r>
              <a:rPr lang="en-GB" sz="1800" baseline="0" dirty="0" smtClean="0"/>
              <a:t> to drive change </a:t>
            </a:r>
          </a:p>
          <a:p>
            <a:r>
              <a:rPr lang="en-GB" sz="1800" baseline="0" dirty="0" smtClean="0"/>
              <a:t>Who can engage others to the new implementation effort </a:t>
            </a:r>
          </a:p>
          <a:p>
            <a:r>
              <a:rPr lang="en-GB" sz="1800" baseline="0" dirty="0" smtClean="0"/>
              <a:t>Overlap of behaviours </a:t>
            </a:r>
          </a:p>
          <a:p>
            <a:endParaRPr lang="en-GB" sz="1800" baseline="0" dirty="0" smtClean="0"/>
          </a:p>
          <a:p>
            <a:r>
              <a:rPr lang="en-GB" sz="1800" baseline="0" dirty="0" smtClean="0"/>
              <a:t>Engage – empowered, skills, values, knowledge – will help to engage the rest of the school community to help untie everyone to the task that needs to be </a:t>
            </a:r>
            <a:r>
              <a:rPr lang="en-GB" sz="1800" baseline="0" dirty="0" err="1" smtClean="0"/>
              <a:t>impleneted</a:t>
            </a:r>
            <a:r>
              <a:rPr lang="en-GB" sz="1800" baseline="0" dirty="0" smtClean="0"/>
              <a:t>. </a:t>
            </a:r>
          </a:p>
          <a:p>
            <a:pPr marL="457200" marR="0" lvl="0" indent="-228600" algn="l" rtl="0">
              <a:lnSpc>
                <a:spcPct val="100000"/>
              </a:lnSpc>
              <a:spcBef>
                <a:spcPts val="0"/>
              </a:spcBef>
              <a:spcAft>
                <a:spcPts val="0"/>
              </a:spcAft>
              <a:buClr>
                <a:srgbClr val="000000"/>
              </a:buClr>
              <a:buSzPts val="1400"/>
              <a:buFont typeface="Arial"/>
              <a:buChar char="•"/>
            </a:pPr>
            <a:endParaRPr sz="1800" dirty="0">
              <a:latin typeface="Calibri"/>
              <a:ea typeface="Calibri"/>
              <a:cs typeface="Calibri"/>
              <a:sym typeface="Calibri"/>
            </a:endParaRPr>
          </a:p>
        </p:txBody>
      </p:sp>
      <p:sp>
        <p:nvSpPr>
          <p:cNvPr id="394" name="Google Shape;39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89396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t>WHAT IS BEING IMPLEMENTED</a:t>
            </a:r>
            <a:endParaRPr dirty="0"/>
          </a:p>
          <a:p>
            <a:pPr marL="0" lvl="0" indent="-114300" algn="l" rtl="0">
              <a:spcBef>
                <a:spcPts val="0"/>
              </a:spcBef>
              <a:spcAft>
                <a:spcPts val="0"/>
              </a:spcAft>
              <a:buClr>
                <a:schemeClr val="dk1"/>
              </a:buClr>
              <a:buSzPts val="1800"/>
              <a:buFont typeface="Arial"/>
              <a:buChar char="•"/>
            </a:pPr>
            <a:r>
              <a:rPr lang="en-GB" sz="1800" dirty="0"/>
              <a:t>The final contextual factor is slightly different, in that it is the approach itself that is being implemented</a:t>
            </a:r>
            <a:endParaRPr dirty="0"/>
          </a:p>
          <a:p>
            <a:pPr marL="0" lvl="0" indent="-114300" algn="l" rtl="0">
              <a:spcBef>
                <a:spcPts val="0"/>
              </a:spcBef>
              <a:spcAft>
                <a:spcPts val="0"/>
              </a:spcAft>
              <a:buClr>
                <a:schemeClr val="dk1"/>
              </a:buClr>
              <a:buSzPts val="1800"/>
              <a:buFont typeface="Arial"/>
              <a:buChar char="•"/>
            </a:pPr>
            <a:r>
              <a:rPr lang="en-GB" sz="1800" dirty="0"/>
              <a:t>But if you think about it that makes sense, as t</a:t>
            </a:r>
            <a:r>
              <a:rPr lang="en-GB" sz="1800" b="0" i="0" u="none" strike="noStrike" cap="none" dirty="0">
                <a:solidFill>
                  <a:srgbClr val="000000"/>
                </a:solidFill>
                <a:latin typeface="Calibri"/>
                <a:ea typeface="Calibri"/>
                <a:cs typeface="Calibri"/>
                <a:sym typeface="Calibri"/>
              </a:rPr>
              <a:t>he features of an intervention  impact on how it will be implemented. </a:t>
            </a:r>
            <a:endParaRPr dirty="0"/>
          </a:p>
          <a:p>
            <a:pPr marL="457200" marR="0" lvl="0" indent="-228600" algn="l" rtl="0">
              <a:lnSpc>
                <a:spcPct val="100000"/>
              </a:lnSpc>
              <a:spcBef>
                <a:spcPts val="0"/>
              </a:spcBef>
              <a:spcAft>
                <a:spcPts val="0"/>
              </a:spcAft>
              <a:buClr>
                <a:srgbClr val="000000"/>
              </a:buClr>
              <a:buSzPts val="1400"/>
              <a:buFont typeface="Arial"/>
              <a:buChar char="•"/>
            </a:pPr>
            <a:r>
              <a:rPr lang="en-GB" sz="1800" b="0" i="0" u="none" strike="noStrike" cap="none" dirty="0">
                <a:solidFill>
                  <a:srgbClr val="000000"/>
                </a:solidFill>
                <a:latin typeface="Calibri"/>
                <a:ea typeface="Calibri"/>
                <a:cs typeface="Calibri"/>
                <a:sym typeface="Calibri"/>
              </a:rPr>
              <a:t>For example, a complex whole school intervention, with multiple elements and lots of people, is likely to be harder to implement than a simple 1-2-1 reading intervention</a:t>
            </a:r>
            <a:endParaRPr dirty="0"/>
          </a:p>
          <a:p>
            <a:pPr marL="0" lvl="0" indent="-114300" algn="l" rtl="0">
              <a:spcBef>
                <a:spcPts val="0"/>
              </a:spcBef>
              <a:spcAft>
                <a:spcPts val="0"/>
              </a:spcAft>
              <a:buClr>
                <a:srgbClr val="000000"/>
              </a:buClr>
              <a:buSzPts val="1800"/>
              <a:buFont typeface="Arial"/>
              <a:buChar char="•"/>
            </a:pPr>
            <a:r>
              <a:rPr lang="en-GB" sz="1800" b="0" i="0" u="none" strike="noStrike" cap="none" dirty="0">
                <a:solidFill>
                  <a:srgbClr val="000000"/>
                </a:solidFill>
                <a:latin typeface="Calibri"/>
                <a:ea typeface="Calibri"/>
                <a:cs typeface="Calibri"/>
                <a:sym typeface="Calibri"/>
              </a:rPr>
              <a:t>Equally, if an approach is well specified, it will be easier to unite understanding and practices than if it is vaguely defined</a:t>
            </a:r>
            <a:endParaRPr dirty="0"/>
          </a:p>
          <a:p>
            <a:pPr marL="0" lvl="0" indent="-114300" algn="l" rtl="0">
              <a:spcBef>
                <a:spcPts val="0"/>
              </a:spcBef>
              <a:spcAft>
                <a:spcPts val="0"/>
              </a:spcAft>
              <a:buClr>
                <a:srgbClr val="000000"/>
              </a:buClr>
              <a:buSzPts val="1800"/>
              <a:buFont typeface="Arial"/>
              <a:buChar char="•"/>
            </a:pPr>
            <a:r>
              <a:rPr lang="en-GB" sz="1800" b="0" i="0" u="none" strike="noStrike" cap="none" dirty="0">
                <a:solidFill>
                  <a:srgbClr val="000000"/>
                </a:solidFill>
                <a:latin typeface="Calibri"/>
                <a:ea typeface="Calibri"/>
                <a:cs typeface="Calibri"/>
                <a:sym typeface="Calibri"/>
              </a:rPr>
              <a:t>It also influences the systems and structures that are needed and people who enable </a:t>
            </a:r>
            <a:r>
              <a:rPr lang="en-GB" sz="1800" b="0" i="0" u="none" strike="noStrike" cap="none" dirty="0" err="1">
                <a:solidFill>
                  <a:srgbClr val="000000"/>
                </a:solidFill>
                <a:latin typeface="Calibri"/>
                <a:ea typeface="Calibri"/>
                <a:cs typeface="Calibri"/>
                <a:sym typeface="Calibri"/>
              </a:rPr>
              <a:t>chang</a:t>
            </a:r>
            <a:endParaRPr sz="1800" b="0" i="0" u="none" strike="noStrike" cap="none" dirty="0">
              <a:solidFill>
                <a:srgbClr val="000000"/>
              </a:solidFill>
              <a:latin typeface="Calibri"/>
              <a:ea typeface="Calibri"/>
              <a:cs typeface="Calibri"/>
              <a:sym typeface="Calibri"/>
            </a:endParaRPr>
          </a:p>
          <a:p>
            <a:pPr marL="0" lvl="0" indent="-177800" algn="l" rtl="0">
              <a:spcBef>
                <a:spcPts val="0"/>
              </a:spcBef>
              <a:spcAft>
                <a:spcPts val="0"/>
              </a:spcAft>
              <a:buClr>
                <a:schemeClr val="dk1"/>
              </a:buClr>
              <a:buSzPts val="2800"/>
              <a:buFont typeface="Arial"/>
              <a:buChar char="•"/>
            </a:pPr>
            <a:r>
              <a:rPr lang="en-GB" sz="2800" dirty="0">
                <a:latin typeface="Calibri"/>
                <a:ea typeface="Calibri"/>
                <a:cs typeface="Calibri"/>
                <a:sym typeface="Calibri"/>
              </a:rPr>
              <a:t>Schools therefore need to consider the features and requirements of</a:t>
            </a:r>
            <a:r>
              <a:rPr lang="en-GB" sz="2800" b="1" dirty="0">
                <a:latin typeface="Calibri"/>
                <a:ea typeface="Calibri"/>
                <a:cs typeface="Calibri"/>
                <a:sym typeface="Calibri"/>
              </a:rPr>
              <a:t> ‘</a:t>
            </a:r>
            <a:r>
              <a:rPr lang="en-GB" sz="2800" b="0" dirty="0">
                <a:latin typeface="Calibri"/>
                <a:ea typeface="Calibri"/>
                <a:cs typeface="Calibri"/>
                <a:sym typeface="Calibri"/>
              </a:rPr>
              <a:t>what is being implemented’ </a:t>
            </a:r>
            <a:r>
              <a:rPr lang="en-GB" sz="1800" b="0" i="0" u="none" strike="noStrike" cap="none" dirty="0">
                <a:solidFill>
                  <a:srgbClr val="000000"/>
                </a:solidFill>
                <a:latin typeface="Calibri"/>
                <a:ea typeface="Calibri"/>
                <a:cs typeface="Calibri"/>
                <a:sym typeface="Calibri"/>
              </a:rPr>
              <a:t>and design implementation accordingly. </a:t>
            </a:r>
            <a:endParaRPr dirty="0"/>
          </a:p>
          <a:p>
            <a:pPr marL="0" lvl="0" indent="-114300" algn="l" rtl="0">
              <a:spcBef>
                <a:spcPts val="0"/>
              </a:spcBef>
              <a:spcAft>
                <a:spcPts val="0"/>
              </a:spcAft>
              <a:buClr>
                <a:srgbClr val="000000"/>
              </a:buClr>
              <a:buSzPts val="1800"/>
              <a:buFont typeface="Arial"/>
              <a:buChar char="•"/>
            </a:pPr>
            <a:r>
              <a:rPr lang="en-GB" sz="1800" b="0" i="0" u="none" strike="noStrike" cap="none" dirty="0">
                <a:solidFill>
                  <a:srgbClr val="000000"/>
                </a:solidFill>
                <a:latin typeface="Calibri"/>
                <a:ea typeface="Calibri"/>
                <a:cs typeface="Calibri"/>
                <a:sym typeface="Calibri"/>
              </a:rPr>
              <a:t>They should be looking for approaches that are evidence-informed, right for the setting and feasible to implement. A process for selecting appropriate evidence-informed approaches is provided in the Explore section</a:t>
            </a:r>
            <a:r>
              <a:rPr lang="en-GB" sz="1800" b="0" i="0" u="none" strike="noStrike" cap="none" dirty="0" smtClean="0">
                <a:solidFill>
                  <a:srgbClr val="000000"/>
                </a:solidFill>
                <a:latin typeface="Calibri"/>
                <a:ea typeface="Calibri"/>
                <a:cs typeface="Calibri"/>
                <a:sym typeface="Calibri"/>
              </a:rPr>
              <a:t>.</a:t>
            </a:r>
          </a:p>
          <a:p>
            <a:pPr marL="0" lvl="0" indent="-114300" algn="l" rtl="0">
              <a:spcBef>
                <a:spcPts val="0"/>
              </a:spcBef>
              <a:spcAft>
                <a:spcPts val="0"/>
              </a:spcAft>
              <a:buClr>
                <a:srgbClr val="000000"/>
              </a:buClr>
              <a:buSzPts val="1800"/>
              <a:buFont typeface="Arial"/>
              <a:buChar char="•"/>
            </a:pPr>
            <a:endParaRPr lang="en-GB" sz="1800" b="0" i="0" u="none" strike="noStrike" cap="none" dirty="0" smtClean="0">
              <a:solidFill>
                <a:srgbClr val="000000"/>
              </a:solidFill>
              <a:latin typeface="Calibri"/>
              <a:cs typeface="Calibri"/>
              <a:sym typeface="Calibri"/>
            </a:endParaRPr>
          </a:p>
          <a:p>
            <a:r>
              <a:rPr lang="en-GB" dirty="0" smtClean="0"/>
              <a:t>Previous</a:t>
            </a:r>
            <a:r>
              <a:rPr lang="en-GB" baseline="0" dirty="0" smtClean="0"/>
              <a:t> report did not talk about what is being implemented </a:t>
            </a:r>
          </a:p>
          <a:p>
            <a:endParaRPr lang="en-GB" baseline="0" dirty="0" smtClean="0"/>
          </a:p>
          <a:p>
            <a:r>
              <a:rPr lang="en-GB" baseline="0" dirty="0" smtClean="0"/>
              <a:t>Key update </a:t>
            </a:r>
          </a:p>
          <a:p>
            <a:r>
              <a:rPr lang="en-GB" baseline="0" dirty="0" smtClean="0"/>
              <a:t>What is being </a:t>
            </a:r>
          </a:p>
          <a:p>
            <a:r>
              <a:rPr lang="en-GB" baseline="0" dirty="0" smtClean="0"/>
              <a:t>It was implicit – it did not explicitly talk about what is being implemented </a:t>
            </a:r>
          </a:p>
          <a:p>
            <a:r>
              <a:rPr lang="en-GB" baseline="0" dirty="0" smtClean="0"/>
              <a:t>This is now emphasised in the new report </a:t>
            </a:r>
          </a:p>
          <a:p>
            <a:r>
              <a:rPr lang="en-GB" baseline="0" dirty="0" smtClean="0"/>
              <a:t>Evidence shows that - The features of an approach or intervention impact on how it will be implemented </a:t>
            </a:r>
          </a:p>
          <a:p>
            <a:r>
              <a:rPr lang="en-GB" baseline="0" dirty="0" smtClean="0"/>
              <a:t>If it is a strategy that is well specified it will be easier to be implemented </a:t>
            </a:r>
          </a:p>
          <a:p>
            <a:r>
              <a:rPr lang="en-GB" baseline="0" dirty="0" smtClean="0"/>
              <a:t>The complexity of the approach will influence how it is implemented </a:t>
            </a:r>
          </a:p>
          <a:p>
            <a:r>
              <a:rPr lang="en-GB" baseline="0" dirty="0" smtClean="0"/>
              <a:t>It will influence the ability to engage people or unite the values around what will be implemented</a:t>
            </a:r>
          </a:p>
          <a:p>
            <a:endParaRPr lang="en-GB" baseline="0" dirty="0" smtClean="0"/>
          </a:p>
          <a:p>
            <a:r>
              <a:rPr lang="en-GB" baseline="0" dirty="0" smtClean="0"/>
              <a:t>Is the approach Evidence informed- is the evidence robust enough- teaching and learning toolkit </a:t>
            </a:r>
          </a:p>
          <a:p>
            <a:r>
              <a:rPr lang="en-GB" baseline="0" dirty="0" smtClean="0"/>
              <a:t>Is it right for the setting – will it address the pupil needs of the organisation? That we are trying to address </a:t>
            </a:r>
          </a:p>
          <a:p>
            <a:r>
              <a:rPr lang="en-GB" baseline="0" dirty="0" smtClean="0"/>
              <a:t>Is it feasible to be implemented in my context – we will be looking at this in greater detail in recommendation 3 when we explore the process </a:t>
            </a:r>
          </a:p>
          <a:p>
            <a:pPr marL="0" lvl="0" indent="-114300" algn="l" rtl="0">
              <a:spcBef>
                <a:spcPts val="0"/>
              </a:spcBef>
              <a:spcAft>
                <a:spcPts val="0"/>
              </a:spcAft>
              <a:buClr>
                <a:srgbClr val="000000"/>
              </a:buClr>
              <a:buSzPts val="1800"/>
              <a:buFont typeface="Arial"/>
              <a:buChar char="•"/>
            </a:pPr>
            <a:endParaRPr dirty="0"/>
          </a:p>
        </p:txBody>
      </p:sp>
      <p:sp>
        <p:nvSpPr>
          <p:cNvPr id="406" name="Google Shape;40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32698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sp>
        <p:nvSpPr>
          <p:cNvPr id="447" name="Google Shape;44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56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sp>
        <p:nvSpPr>
          <p:cNvPr id="455" name="Google Shape;45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293661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9: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9: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457200" marR="0" lvl="0" indent="-228600" algn="l" rtl="0">
              <a:lnSpc>
                <a:spcPct val="100000"/>
              </a:lnSpc>
              <a:spcBef>
                <a:spcPts val="0"/>
              </a:spcBef>
              <a:spcAft>
                <a:spcPts val="0"/>
              </a:spcAft>
              <a:buSzPts val="1400"/>
              <a:buNone/>
            </a:pPr>
            <a:endParaRPr/>
          </a:p>
        </p:txBody>
      </p:sp>
      <p:sp>
        <p:nvSpPr>
          <p:cNvPr id="573" name="Google Shape;573;p59: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lvl="0" indent="0" algn="r" rtl="0">
              <a:lnSpc>
                <a:spcPct val="100000"/>
              </a:lnSpc>
              <a:spcBef>
                <a:spcPts val="0"/>
              </a:spcBef>
              <a:spcAft>
                <a:spcPts val="0"/>
              </a:spcAft>
              <a:buNone/>
            </a:pPr>
            <a:fld id="{00000000-1234-1234-1234-123412341234}" type="slidenum">
              <a:rPr lang="en-GB" sz="1700">
                <a:solidFill>
                  <a:schemeClr val="dk1"/>
                </a:solidFill>
                <a:latin typeface="Calibri"/>
                <a:ea typeface="Calibri"/>
                <a:cs typeface="Calibri"/>
                <a:sym typeface="Calibri"/>
              </a:rPr>
              <a:t>31</a:t>
            </a:fld>
            <a:endParaRPr sz="17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1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smtClean="0"/>
              <a:t>Introduce the key ideas in the guidance report </a:t>
            </a:r>
          </a:p>
          <a:p>
            <a:endParaRPr lang="en-GB" dirty="0" smtClean="0"/>
          </a:p>
          <a:p>
            <a:r>
              <a:rPr lang="en-GB" dirty="0" smtClean="0"/>
              <a:t>Might have</a:t>
            </a:r>
            <a:r>
              <a:rPr lang="en-GB" baseline="0" dirty="0" smtClean="0"/>
              <a:t> had a chance to read it </a:t>
            </a:r>
          </a:p>
          <a:p>
            <a:endParaRPr lang="en-GB" baseline="0" dirty="0" smtClean="0"/>
          </a:p>
          <a:p>
            <a:r>
              <a:rPr lang="en-GB" baseline="0" dirty="0" smtClean="0"/>
              <a:t>What has and has not changed </a:t>
            </a:r>
          </a:p>
          <a:p>
            <a:endParaRPr lang="en-GB" baseline="0" dirty="0" smtClean="0"/>
          </a:p>
          <a:p>
            <a:r>
              <a:rPr lang="en-GB" baseline="0" dirty="0" smtClean="0"/>
              <a:t>Learn a narrative to introduce it to colleagues </a:t>
            </a:r>
          </a:p>
          <a:p>
            <a:endParaRPr lang="en-GB" baseline="0" dirty="0" smtClean="0"/>
          </a:p>
          <a:p>
            <a:r>
              <a:rPr lang="en-GB" baseline="0" dirty="0" smtClean="0"/>
              <a:t>Initial thoughts and reflections </a:t>
            </a:r>
          </a:p>
          <a:p>
            <a:endParaRPr lang="en-GB" baseline="0" dirty="0" smtClean="0"/>
          </a:p>
          <a:p>
            <a:r>
              <a:rPr lang="en-GB" baseline="0" dirty="0" smtClean="0"/>
              <a:t>Information – digest it </a:t>
            </a:r>
          </a:p>
          <a:p>
            <a:endParaRPr lang="en-GB" baseline="0" dirty="0" smtClean="0"/>
          </a:p>
          <a:p>
            <a:r>
              <a:rPr lang="en-GB" dirty="0" smtClean="0"/>
              <a:t>If you have read it – what are your main takeaways from the new guidance</a:t>
            </a:r>
            <a:r>
              <a:rPr lang="en-GB" baseline="0" dirty="0" smtClean="0"/>
              <a:t> report? </a:t>
            </a:r>
          </a:p>
          <a:p>
            <a:pPr marL="0" lvl="0" indent="0" algn="l" rtl="0">
              <a:spcBef>
                <a:spcPts val="0"/>
              </a:spcBef>
              <a:spcAft>
                <a:spcPts val="0"/>
              </a:spcAft>
              <a:buNone/>
            </a:pPr>
            <a:endParaRPr dirty="0"/>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3129595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Recommendation 3 </a:t>
            </a:r>
          </a:p>
          <a:p>
            <a:endParaRPr lang="en-GB" dirty="0" smtClean="0"/>
          </a:p>
          <a:p>
            <a:r>
              <a:rPr lang="en-GB" dirty="0" smtClean="0"/>
              <a:t>Start by what has changed </a:t>
            </a:r>
          </a:p>
          <a:p>
            <a:r>
              <a:rPr lang="en-GB" dirty="0" smtClean="0"/>
              <a:t>Current process on</a:t>
            </a:r>
            <a:r>
              <a:rPr lang="en-GB" baseline="0" dirty="0" smtClean="0"/>
              <a:t> left – new on right </a:t>
            </a:r>
            <a:endParaRPr lang="en-GB" dirty="0" smtClean="0"/>
          </a:p>
          <a:p>
            <a:endParaRPr lang="en-GB" dirty="0" smtClean="0"/>
          </a:p>
          <a:p>
            <a:r>
              <a:rPr lang="en-GB" dirty="0" smtClean="0"/>
              <a:t>It is now a single recommendation </a:t>
            </a:r>
          </a:p>
          <a:p>
            <a:r>
              <a:rPr lang="en-GB" dirty="0" smtClean="0"/>
              <a:t>One on behaviours, context and then process where before each step of process was a recommendation </a:t>
            </a:r>
          </a:p>
          <a:p>
            <a:endParaRPr lang="en-GB" dirty="0" smtClean="0"/>
          </a:p>
          <a:p>
            <a:r>
              <a:rPr lang="en-GB" dirty="0" smtClean="0"/>
              <a:t>Familiar but different </a:t>
            </a:r>
          </a:p>
          <a:p>
            <a:r>
              <a:rPr lang="en-GB" dirty="0" smtClean="0"/>
              <a:t>The first one has a lot more steps</a:t>
            </a:r>
            <a:r>
              <a:rPr lang="en-GB" baseline="0" dirty="0" smtClean="0"/>
              <a:t> and more detailed- linear steps </a:t>
            </a:r>
          </a:p>
          <a:p>
            <a:r>
              <a:rPr lang="en-GB" baseline="0" dirty="0" smtClean="0"/>
              <a:t>New version - Broader headings </a:t>
            </a:r>
          </a:p>
          <a:p>
            <a:r>
              <a:rPr lang="en-GB" baseline="0" dirty="0" smtClean="0"/>
              <a:t>The guidance unpacks the detail – reasons for this – recommendations added 1 + 2 manage cognitive load </a:t>
            </a:r>
          </a:p>
          <a:p>
            <a:r>
              <a:rPr lang="en-GB" baseline="0" dirty="0" smtClean="0"/>
              <a:t>Cognitive load removed from the diagram to avoid overload and not overwhelm </a:t>
            </a:r>
          </a:p>
          <a:p>
            <a:endParaRPr lang="en-GB" baseline="0" dirty="0" smtClean="0"/>
          </a:p>
          <a:p>
            <a:r>
              <a:rPr lang="en-GB" baseline="0" dirty="0" smtClean="0"/>
              <a:t>Strategies remain in their phase on left – have not got a flexible process – what starts in explore stays in explore </a:t>
            </a:r>
          </a:p>
          <a:p>
            <a:endParaRPr lang="en-GB" baseline="0" dirty="0" smtClean="0"/>
          </a:p>
          <a:p>
            <a:r>
              <a:rPr lang="en-GB" baseline="0" dirty="0" smtClean="0"/>
              <a:t>In new version – strategies can extend and overlap and be extended </a:t>
            </a:r>
          </a:p>
          <a:p>
            <a:r>
              <a:rPr lang="en-GB" baseline="0" dirty="0" smtClean="0"/>
              <a:t>Example – revisit pupil needs –strong reason to revisit needs -  are there emerging needs as we go on</a:t>
            </a:r>
          </a:p>
          <a:p>
            <a:r>
              <a:rPr lang="en-GB" baseline="0" dirty="0" smtClean="0"/>
              <a:t>Things may begin in explore phase but will need to be revisited later on as implementation progresses.  </a:t>
            </a:r>
          </a:p>
          <a:p>
            <a:r>
              <a:rPr lang="en-GB" baseline="0" dirty="0" smtClean="0"/>
              <a:t>Arrows indicate things may need to be revisited </a:t>
            </a:r>
          </a:p>
          <a:p>
            <a:r>
              <a:rPr lang="en-GB" baseline="0" dirty="0" smtClean="0"/>
              <a:t>Implementation planning – good reason to </a:t>
            </a:r>
            <a:r>
              <a:rPr lang="en-GB" baseline="0" dirty="0" err="1" smtClean="0"/>
              <a:t>revist</a:t>
            </a:r>
            <a:r>
              <a:rPr lang="en-GB" baseline="0" dirty="0" smtClean="0"/>
              <a:t> as it progresses </a:t>
            </a:r>
          </a:p>
          <a:p>
            <a:endParaRPr lang="en-GB" baseline="0" dirty="0" smtClean="0"/>
          </a:p>
          <a:p>
            <a:r>
              <a:rPr lang="en-GB" baseline="0" dirty="0" smtClean="0"/>
              <a:t>Left – directive sequence – the process was the guidance – there were foundations but the bulk was process </a:t>
            </a:r>
          </a:p>
          <a:p>
            <a:r>
              <a:rPr lang="en-GB" baseline="0" dirty="0" smtClean="0"/>
              <a:t>It was not responsive to setting – follow these steps </a:t>
            </a:r>
          </a:p>
          <a:p>
            <a:r>
              <a:rPr lang="en-GB" baseline="0" dirty="0" smtClean="0"/>
              <a:t>Good job in thinking about implementation and the language </a:t>
            </a:r>
          </a:p>
          <a:p>
            <a:endParaRPr lang="en-GB" baseline="0" dirty="0" smtClean="0"/>
          </a:p>
          <a:p>
            <a:r>
              <a:rPr lang="en-GB" baseline="0" dirty="0" smtClean="0"/>
              <a:t>Implementation needs to be more flexible, responsive and adaptive to what is happening the setting </a:t>
            </a:r>
          </a:p>
          <a:p>
            <a:r>
              <a:rPr lang="en-GB" baseline="0" dirty="0" smtClean="0"/>
              <a:t>Complex system – not </a:t>
            </a:r>
            <a:r>
              <a:rPr lang="en-GB" baseline="0" dirty="0" err="1" smtClean="0"/>
              <a:t>predicitble</a:t>
            </a:r>
            <a:r>
              <a:rPr lang="en-GB" baseline="0" dirty="0" smtClean="0"/>
              <a:t> – things change </a:t>
            </a:r>
          </a:p>
          <a:p>
            <a:r>
              <a:rPr lang="en-GB" baseline="0" dirty="0" smtClean="0"/>
              <a:t>Lighten the </a:t>
            </a:r>
            <a:r>
              <a:rPr lang="en-GB" baseline="0" dirty="0" err="1" smtClean="0"/>
              <a:t>snse</a:t>
            </a:r>
            <a:r>
              <a:rPr lang="en-GB" baseline="0" dirty="0" smtClean="0"/>
              <a:t> of directive steps and show it is fluid and responsive </a:t>
            </a:r>
          </a:p>
          <a:p>
            <a:endParaRPr lang="en-GB" baseline="0" dirty="0" smtClean="0"/>
          </a:p>
          <a:p>
            <a:r>
              <a:rPr lang="en-GB" baseline="0" dirty="0" smtClean="0"/>
              <a:t>Operationalise the behaviours and contextual factors – which was not apart of the previous guidance at all </a:t>
            </a:r>
          </a:p>
          <a:p>
            <a:endParaRPr lang="en-GB" baseline="0" dirty="0" smtClean="0"/>
          </a:p>
          <a:p>
            <a:r>
              <a:rPr lang="en-GB" baseline="0" dirty="0" smtClean="0"/>
              <a:t>Different users –Think of a world where -  if you deeply understood the behaviours and context that drive implementation you may not need the process if you internalise that </a:t>
            </a:r>
          </a:p>
          <a:p>
            <a:r>
              <a:rPr lang="en-GB" baseline="0" dirty="0" smtClean="0"/>
              <a:t>Value as having this scaffolding processes less directive process </a:t>
            </a:r>
          </a:p>
          <a:p>
            <a:r>
              <a:rPr lang="en-GB" baseline="0" dirty="0" smtClean="0"/>
              <a:t>Helping to manage and organise Implementation </a:t>
            </a:r>
          </a:p>
          <a:p>
            <a:r>
              <a:rPr lang="en-GB" baseline="0" dirty="0" smtClean="0"/>
              <a:t>Different schools, different understanding </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32</a:t>
            </a:fld>
            <a:endParaRPr lang="en-GB"/>
          </a:p>
        </p:txBody>
      </p:sp>
    </p:spTree>
    <p:extLst>
      <p:ext uri="{BB962C8B-B14F-4D97-AF65-F5344CB8AC3E}">
        <p14:creationId xmlns:p14="http://schemas.microsoft.com/office/powerpoint/2010/main" val="3037925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 STRUCTURED YET FLEXIBLE PROCESS</a:t>
            </a:r>
            <a:endParaRPr/>
          </a:p>
          <a:p>
            <a:pPr marL="0" lvl="0" indent="-76200" algn="l" rtl="0">
              <a:spcBef>
                <a:spcPts val="0"/>
              </a:spcBef>
              <a:spcAft>
                <a:spcPts val="0"/>
              </a:spcAft>
              <a:buClr>
                <a:schemeClr val="dk1"/>
              </a:buClr>
              <a:buSzPts val="1200"/>
              <a:buFont typeface="Arial"/>
              <a:buChar char="•"/>
            </a:pPr>
            <a:r>
              <a:rPr lang="en-GB"/>
              <a:t>Key message – We have retained the phased process, but it is more flexible and responsive to setting and needs – hence a scaffold, not a step-by-step sequence</a:t>
            </a:r>
            <a:endParaRPr/>
          </a:p>
          <a:p>
            <a:pPr marL="0" lvl="0" indent="-76200" algn="l" rtl="0">
              <a:spcBef>
                <a:spcPts val="0"/>
              </a:spcBef>
              <a:spcAft>
                <a:spcPts val="0"/>
              </a:spcAft>
              <a:buClr>
                <a:schemeClr val="dk1"/>
              </a:buClr>
              <a:buSzPts val="1200"/>
              <a:buFont typeface="Arial"/>
              <a:buChar char="•"/>
            </a:pPr>
            <a:r>
              <a:rPr lang="en-GB"/>
              <a:t>The updated graphic is meant to convey the idea that the process is 'familiar but different' </a:t>
            </a:r>
            <a:endParaRPr/>
          </a:p>
          <a:p>
            <a:pPr marL="0" lvl="0" indent="0" algn="l" rtl="0">
              <a:spcBef>
                <a:spcPts val="0"/>
              </a:spcBef>
              <a:spcAft>
                <a:spcPts val="0"/>
              </a:spcAft>
              <a:buNone/>
            </a:pPr>
            <a:endParaRPr/>
          </a:p>
        </p:txBody>
      </p:sp>
      <p:sp>
        <p:nvSpPr>
          <p:cNvPr id="469" name="Google Shape;46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extLst>
      <p:ext uri="{BB962C8B-B14F-4D97-AF65-F5344CB8AC3E}">
        <p14:creationId xmlns:p14="http://schemas.microsoft.com/office/powerpoint/2010/main" val="3639056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t>EXPLORE PHASE IS A GOOD EXAMPLE OF THAT</a:t>
            </a:r>
            <a:endParaRPr dirty="0"/>
          </a:p>
          <a:p>
            <a:pPr marL="0" lvl="0" indent="-114300" algn="l" rtl="0">
              <a:spcBef>
                <a:spcPts val="0"/>
              </a:spcBef>
              <a:spcAft>
                <a:spcPts val="0"/>
              </a:spcAft>
              <a:buClr>
                <a:schemeClr val="dk1"/>
              </a:buClr>
              <a:buSzPts val="1800"/>
              <a:buFont typeface="Arial"/>
              <a:buChar char="•"/>
            </a:pPr>
            <a:r>
              <a:rPr lang="en-GB" sz="1800" dirty="0"/>
              <a:t>The previous version of the guidance perhaps gave the impression that the Explore phase was quite linear and step-by-step.</a:t>
            </a:r>
            <a:endParaRPr dirty="0"/>
          </a:p>
          <a:p>
            <a:pPr marL="0" lvl="0" indent="-114300" algn="l" rtl="0">
              <a:spcBef>
                <a:spcPts val="0"/>
              </a:spcBef>
              <a:spcAft>
                <a:spcPts val="0"/>
              </a:spcAft>
              <a:buClr>
                <a:schemeClr val="dk1"/>
              </a:buClr>
              <a:buSzPts val="1800"/>
              <a:buFont typeface="Arial"/>
              <a:buChar char="•"/>
            </a:pPr>
            <a:r>
              <a:rPr lang="en-GB" sz="1800" dirty="0"/>
              <a:t>The new Explore phase emphasises flexibility and a more dynamic conversation between considering pupil needs, the school setting and the evidence, not a step-by-step process. It provides </a:t>
            </a:r>
            <a:r>
              <a:rPr lang="en-GB" sz="1800" b="1" dirty="0"/>
              <a:t>manageable</a:t>
            </a:r>
            <a:r>
              <a:rPr lang="en-GB" sz="1800" dirty="0"/>
              <a:t> engagement with </a:t>
            </a:r>
            <a:r>
              <a:rPr lang="en-GB" sz="1800" dirty="0" smtClean="0"/>
              <a:t>complexity</a:t>
            </a:r>
          </a:p>
          <a:p>
            <a:pPr marL="0" lvl="0" indent="-114300" algn="l" rtl="0">
              <a:spcBef>
                <a:spcPts val="0"/>
              </a:spcBef>
              <a:spcAft>
                <a:spcPts val="0"/>
              </a:spcAft>
              <a:buClr>
                <a:schemeClr val="dk1"/>
              </a:buClr>
              <a:buSzPts val="1800"/>
              <a:buFont typeface="Arial"/>
              <a:buChar char="•"/>
            </a:pPr>
            <a:endParaRPr lang="en-GB" sz="1800" dirty="0" smtClean="0"/>
          </a:p>
          <a:p>
            <a:r>
              <a:rPr lang="en-GB" dirty="0" smtClean="0"/>
              <a:t>Explore phase </a:t>
            </a:r>
          </a:p>
          <a:p>
            <a:endParaRPr lang="en-GB" dirty="0" smtClean="0"/>
          </a:p>
          <a:p>
            <a:r>
              <a:rPr lang="en-GB" dirty="0" smtClean="0"/>
              <a:t>Conversation not a sequence </a:t>
            </a:r>
          </a:p>
          <a:p>
            <a:r>
              <a:rPr lang="en-GB" dirty="0" smtClean="0"/>
              <a:t>Need and evidence rather</a:t>
            </a:r>
            <a:r>
              <a:rPr lang="en-GB" baseline="0" dirty="0" smtClean="0"/>
              <a:t> than a step by step sequence </a:t>
            </a:r>
            <a:endParaRPr lang="en-GB" dirty="0" smtClean="0"/>
          </a:p>
          <a:p>
            <a:endParaRPr lang="en-GB" dirty="0" smtClean="0"/>
          </a:p>
          <a:p>
            <a:r>
              <a:rPr lang="en-GB" dirty="0" smtClean="0"/>
              <a:t>Hammer</a:t>
            </a:r>
            <a:r>
              <a:rPr lang="en-GB" baseline="0" dirty="0" smtClean="0"/>
              <a:t> analogy  from earlier </a:t>
            </a:r>
          </a:p>
          <a:p>
            <a:endParaRPr lang="en-GB" baseline="0" dirty="0" smtClean="0"/>
          </a:p>
          <a:p>
            <a:r>
              <a:rPr lang="en-GB" baseline="0" dirty="0" smtClean="0"/>
              <a:t>Priority then look at evidence – more fluid than that </a:t>
            </a:r>
          </a:p>
          <a:p>
            <a:endParaRPr lang="en-GB" baseline="0" dirty="0" smtClean="0"/>
          </a:p>
          <a:p>
            <a:r>
              <a:rPr lang="en-GB" baseline="0" dirty="0" smtClean="0"/>
              <a:t>Centred around two key  questions </a:t>
            </a:r>
          </a:p>
          <a:p>
            <a:pPr marL="0" lvl="0" indent="-114300" algn="l" rtl="0">
              <a:spcBef>
                <a:spcPts val="0"/>
              </a:spcBef>
              <a:spcAft>
                <a:spcPts val="0"/>
              </a:spcAft>
              <a:buClr>
                <a:schemeClr val="dk1"/>
              </a:buClr>
              <a:buSzPts val="1800"/>
              <a:buFont typeface="Arial"/>
              <a:buChar char="•"/>
            </a:pPr>
            <a:endParaRPr dirty="0"/>
          </a:p>
          <a:p>
            <a:pPr marL="0" lvl="0" indent="0" algn="l" rtl="0">
              <a:spcBef>
                <a:spcPts val="0"/>
              </a:spcBef>
              <a:spcAft>
                <a:spcPts val="0"/>
              </a:spcAft>
              <a:buNone/>
            </a:pPr>
            <a:endParaRPr sz="1800" dirty="0"/>
          </a:p>
          <a:p>
            <a:pPr marL="0" lvl="0" indent="0" algn="l" rtl="0">
              <a:spcBef>
                <a:spcPts val="0"/>
              </a:spcBef>
              <a:spcAft>
                <a:spcPts val="0"/>
              </a:spcAft>
              <a:buNone/>
            </a:pPr>
            <a:endParaRPr sz="1800" b="0" i="0" u="none" strike="noStrike" cap="none" dirty="0">
              <a:solidFill>
                <a:srgbClr val="000000"/>
              </a:solidFill>
              <a:latin typeface="Calibri"/>
              <a:ea typeface="Calibri"/>
              <a:cs typeface="Calibri"/>
              <a:sym typeface="Calibri"/>
            </a:endParaRPr>
          </a:p>
        </p:txBody>
      </p:sp>
      <p:sp>
        <p:nvSpPr>
          <p:cNvPr id="477" name="Google Shape;47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2776645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GB" sz="1800"/>
              <a:t>The new Explore phase is centred around two questions. First, is the approach we are considering 'right for our setting'?</a:t>
            </a:r>
            <a:endParaRPr sz="1800"/>
          </a:p>
        </p:txBody>
      </p:sp>
      <p:sp>
        <p:nvSpPr>
          <p:cNvPr id="487" name="Google Shape;48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extLst>
      <p:ext uri="{BB962C8B-B14F-4D97-AF65-F5344CB8AC3E}">
        <p14:creationId xmlns:p14="http://schemas.microsoft.com/office/powerpoint/2010/main" val="120377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smtClean="0"/>
              <a:t>IS AN APPROACH/INTERVENTION POTENTIALLY RIGHT FOR OUR SETTING?</a:t>
            </a:r>
            <a:endParaRPr lang="en-GB" dirty="0" smtClean="0"/>
          </a:p>
          <a:p>
            <a:pPr marL="171450" lvl="0" indent="-171450" algn="l" rtl="0">
              <a:spcBef>
                <a:spcPts val="0"/>
              </a:spcBef>
              <a:spcAft>
                <a:spcPts val="0"/>
              </a:spcAft>
              <a:buClr>
                <a:schemeClr val="dk1"/>
              </a:buClr>
              <a:buSzPts val="1800"/>
              <a:buFont typeface="Arial"/>
              <a:buChar char="•"/>
            </a:pPr>
            <a:r>
              <a:rPr lang="en-GB" sz="1200" dirty="0" smtClean="0"/>
              <a:t>To answer this first question, we firstly need to know our pupil needs and their root causes. As previously, this involves looking at a range of data sources and acknowledging their relative strengths and weaknesses (table animates in). </a:t>
            </a:r>
            <a:endParaRPr lang="en-GB" dirty="0" smtClean="0"/>
          </a:p>
          <a:p>
            <a:pPr marL="171450" lvl="0" indent="-171450" algn="l" rtl="0">
              <a:spcBef>
                <a:spcPts val="0"/>
              </a:spcBef>
              <a:spcAft>
                <a:spcPts val="0"/>
              </a:spcAft>
              <a:buClr>
                <a:schemeClr val="dk1"/>
              </a:buClr>
              <a:buSzPts val="1800"/>
              <a:buFont typeface="Arial"/>
              <a:buChar char="•"/>
            </a:pPr>
            <a:r>
              <a:rPr lang="en-GB" sz="1200" dirty="0" smtClean="0"/>
              <a:t>But it also involves looking at what's already going on in relation to those needs. For example, if we've identified a problem with reading, we should also look at what's already going on in terms of reading – are there existing approaches in place? How are teachers routinely dealing with reading? </a:t>
            </a:r>
            <a:endParaRPr lang="en-GB" dirty="0" smtClean="0"/>
          </a:p>
          <a:p>
            <a:pPr marL="171450" lvl="0" indent="-57150" algn="l" rtl="0">
              <a:spcBef>
                <a:spcPts val="0"/>
              </a:spcBef>
              <a:spcAft>
                <a:spcPts val="0"/>
              </a:spcAft>
              <a:buClr>
                <a:schemeClr val="dk1"/>
              </a:buClr>
              <a:buSzPts val="1800"/>
              <a:buFont typeface="Arial"/>
              <a:buNone/>
            </a:pPr>
            <a:endParaRPr lang="en-GB" sz="1200" dirty="0" smtClean="0"/>
          </a:p>
          <a:p>
            <a:pPr marL="171450" lvl="0" indent="-171450" algn="l" rtl="0">
              <a:spcBef>
                <a:spcPts val="0"/>
              </a:spcBef>
              <a:spcAft>
                <a:spcPts val="0"/>
              </a:spcAft>
              <a:buClr>
                <a:schemeClr val="dk1"/>
              </a:buClr>
              <a:buSzPts val="1800"/>
              <a:buFont typeface="Arial"/>
              <a:buChar char="•"/>
            </a:pPr>
            <a:r>
              <a:rPr lang="en-GB" sz="1200" dirty="0" smtClean="0"/>
              <a:t>At the same time, we should also be engaging with evidence that is relevant to our pupil needs. This will involve looking at sources such as the T&amp;L Toolkit, guidance reports, and so on. The recently published Using Research Evidence guide is helpful here. </a:t>
            </a:r>
            <a:endParaRPr lang="en-GB" dirty="0" smtClean="0"/>
          </a:p>
          <a:p>
            <a:pPr marL="171450" lvl="0" indent="-171450" algn="l" rtl="0">
              <a:spcBef>
                <a:spcPts val="0"/>
              </a:spcBef>
              <a:spcAft>
                <a:spcPts val="0"/>
              </a:spcAft>
              <a:buClr>
                <a:schemeClr val="dk1"/>
              </a:buClr>
              <a:buSzPts val="1800"/>
              <a:buFont typeface="Arial"/>
              <a:buChar char="•"/>
            </a:pPr>
            <a:r>
              <a:rPr lang="en-GB" sz="1200" dirty="0" smtClean="0"/>
              <a:t>Considering the evidence helps us determine what needs to change and whether a new approach is likely to meet our pupils' needs and be better than what's already going on. </a:t>
            </a:r>
          </a:p>
          <a:p>
            <a:pPr marL="171450" lvl="0" indent="-171450" algn="l" rtl="0">
              <a:spcBef>
                <a:spcPts val="0"/>
              </a:spcBef>
              <a:spcAft>
                <a:spcPts val="0"/>
              </a:spcAft>
              <a:buClr>
                <a:schemeClr val="dk1"/>
              </a:buClr>
              <a:buSzPts val="1800"/>
              <a:buFont typeface="Arial"/>
              <a:buChar char="•"/>
            </a:pPr>
            <a:endParaRPr lang="en-GB" sz="1200" dirty="0" smtClean="0"/>
          </a:p>
          <a:p>
            <a:r>
              <a:rPr lang="en-GB" dirty="0" smtClean="0"/>
              <a:t>Is this suitable</a:t>
            </a:r>
            <a:r>
              <a:rPr lang="en-GB" baseline="0" dirty="0" smtClean="0"/>
              <a:t> for our setting </a:t>
            </a:r>
          </a:p>
          <a:p>
            <a:r>
              <a:rPr lang="en-GB" baseline="0" dirty="0" smtClean="0"/>
              <a:t>1 what is the problem </a:t>
            </a:r>
          </a:p>
          <a:p>
            <a:r>
              <a:rPr lang="en-GB" baseline="0" dirty="0" smtClean="0"/>
              <a:t>2 what is already going on- new and nuanced addition – more attention to what is already going on – really important – will come back to that in a moment. </a:t>
            </a:r>
          </a:p>
          <a:p>
            <a:r>
              <a:rPr lang="en-GB" baseline="0" dirty="0" smtClean="0"/>
              <a:t> </a:t>
            </a:r>
          </a:p>
          <a:p>
            <a:r>
              <a:rPr lang="en-GB" baseline="0" dirty="0" smtClean="0"/>
              <a:t>Right - Looking at the research evidence and how it relates to our setting – direct schools towards - </a:t>
            </a:r>
            <a:r>
              <a:rPr lang="en-GB" baseline="0" dirty="0" err="1" smtClean="0"/>
              <a:t>treahcing</a:t>
            </a:r>
            <a:r>
              <a:rPr lang="en-GB" baseline="0" dirty="0" smtClean="0"/>
              <a:t> and learning toolkit </a:t>
            </a:r>
            <a:r>
              <a:rPr lang="en-GB" baseline="0" dirty="0" err="1" smtClean="0"/>
              <a:t>anfd</a:t>
            </a:r>
            <a:r>
              <a:rPr lang="en-GB" baseline="0" dirty="0" smtClean="0"/>
              <a:t> guidance report to find out what has worked in other settings – but the important question – is it suitable for our setting – does that evidence address the problems we are facing </a:t>
            </a:r>
          </a:p>
          <a:p>
            <a:r>
              <a:rPr lang="en-GB" baseline="0" dirty="0" smtClean="0"/>
              <a:t>Is it likely to be better than what is already happening can </a:t>
            </a:r>
            <a:r>
              <a:rPr lang="en-GB" baseline="0" dirty="0" err="1" smtClean="0"/>
              <a:t>oly</a:t>
            </a:r>
            <a:r>
              <a:rPr lang="en-GB" baseline="0" dirty="0" smtClean="0"/>
              <a:t> answer this if look at what is happening </a:t>
            </a:r>
          </a:p>
          <a:p>
            <a:r>
              <a:rPr lang="en-GB" baseline="0" dirty="0" smtClean="0"/>
              <a:t>How does it align to the evidence</a:t>
            </a:r>
          </a:p>
          <a:p>
            <a:r>
              <a:rPr lang="en-GB" baseline="0" dirty="0" smtClean="0"/>
              <a:t>What needs to change </a:t>
            </a:r>
          </a:p>
          <a:p>
            <a:r>
              <a:rPr lang="en-GB" baseline="0" dirty="0" smtClean="0"/>
              <a:t>Whether a new approach will be better than the status quo </a:t>
            </a:r>
          </a:p>
          <a:p>
            <a:r>
              <a:rPr lang="en-GB" baseline="0" dirty="0" smtClean="0"/>
              <a:t>Behaviours are crucial in this process need to engage people in looking at the problem </a:t>
            </a:r>
          </a:p>
          <a:p>
            <a:endParaRPr lang="en-GB" baseline="0" dirty="0" smtClean="0"/>
          </a:p>
          <a:p>
            <a:r>
              <a:rPr lang="en-GB" baseline="0" dirty="0" smtClean="0"/>
              <a:t>Reading need – what is currently going on – interventions, what is happening in classrooms – how doe this align to evidence. What needs to change </a:t>
            </a:r>
          </a:p>
          <a:p>
            <a:endParaRPr lang="en-GB" baseline="0" dirty="0" smtClean="0"/>
          </a:p>
          <a:p>
            <a:endParaRPr lang="en-GB" baseline="0" dirty="0" smtClean="0"/>
          </a:p>
          <a:p>
            <a:r>
              <a:rPr lang="en-GB" baseline="0" dirty="0" smtClean="0"/>
              <a:t>We talk about this in the current guidance  and PP guidance – pupil needs before doing anything </a:t>
            </a:r>
            <a:endParaRPr lang="en-GB" dirty="0" smtClean="0"/>
          </a:p>
          <a:p>
            <a:pPr marL="0" lvl="0" indent="0" algn="l" rtl="0">
              <a:spcBef>
                <a:spcPts val="0"/>
              </a:spcBef>
              <a:spcAft>
                <a:spcPts val="0"/>
              </a:spcAft>
              <a:buNone/>
            </a:pPr>
            <a:endParaRPr dirty="0"/>
          </a:p>
        </p:txBody>
      </p:sp>
      <p:sp>
        <p:nvSpPr>
          <p:cNvPr id="495" name="Google Shape;49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8543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behaviours are crucial in this</a:t>
            </a:r>
            <a:r>
              <a:rPr lang="en-GB" baseline="0" dirty="0" smtClean="0"/>
              <a:t> process </a:t>
            </a:r>
          </a:p>
          <a:p>
            <a:endParaRPr lang="en-GB" baseline="0" dirty="0" smtClean="0"/>
          </a:p>
          <a:p>
            <a:r>
              <a:rPr lang="en-GB" baseline="0" dirty="0" smtClean="0"/>
              <a:t>It is about how well we do this </a:t>
            </a:r>
          </a:p>
          <a:p>
            <a:endParaRPr lang="en-GB" baseline="0" dirty="0" smtClean="0"/>
          </a:p>
          <a:p>
            <a:r>
              <a:rPr lang="en-GB" baseline="0" dirty="0" smtClean="0"/>
              <a:t>Engage people in understanding the problem looking at the evidence </a:t>
            </a:r>
          </a:p>
          <a:p>
            <a:endParaRPr lang="en-GB" baseline="0" dirty="0" smtClean="0"/>
          </a:p>
          <a:p>
            <a:r>
              <a:rPr lang="en-GB" baseline="0" dirty="0" smtClean="0"/>
              <a:t>Evidence shows that if we engage people in this that is what drive process it drives quality implementation </a:t>
            </a:r>
          </a:p>
          <a:p>
            <a:endParaRPr lang="en-GB" baseline="0" dirty="0" smtClean="0"/>
          </a:p>
          <a:p>
            <a:r>
              <a:rPr lang="en-GB" baseline="0" dirty="0" smtClean="0"/>
              <a:t>Key role in uniting people around why we are making changes </a:t>
            </a:r>
          </a:p>
          <a:p>
            <a:r>
              <a:rPr lang="en-GB" baseline="0" dirty="0" smtClean="0"/>
              <a:t>What problem are we addressing </a:t>
            </a:r>
          </a:p>
          <a:p>
            <a:r>
              <a:rPr lang="en-GB" baseline="0" dirty="0" smtClean="0"/>
              <a:t>What evidence shows about what is more beneficial </a:t>
            </a:r>
          </a:p>
          <a:p>
            <a:endParaRPr lang="en-GB" baseline="0" dirty="0" smtClean="0"/>
          </a:p>
          <a:p>
            <a:r>
              <a:rPr lang="en-GB" baseline="0" dirty="0" smtClean="0"/>
              <a:t>Really </a:t>
            </a:r>
            <a:r>
              <a:rPr lang="en-GB" baseline="0" dirty="0" err="1" smtClean="0"/>
              <a:t>imporntatn</a:t>
            </a:r>
            <a:r>
              <a:rPr lang="en-GB" baseline="0" dirty="0" smtClean="0"/>
              <a:t> </a:t>
            </a:r>
            <a:r>
              <a:rPr lang="en-GB" baseline="0" dirty="0" err="1" smtClean="0"/>
              <a:t>thet</a:t>
            </a:r>
            <a:r>
              <a:rPr lang="en-GB" baseline="0" dirty="0" smtClean="0"/>
              <a:t> Behaviours drive </a:t>
            </a:r>
            <a:r>
              <a:rPr lang="en-GB" baseline="0" dirty="0" err="1" smtClean="0"/>
              <a:t>prcess</a:t>
            </a:r>
            <a:r>
              <a:rPr lang="en-GB" baseline="0" dirty="0" smtClean="0"/>
              <a:t> and </a:t>
            </a:r>
            <a:r>
              <a:rPr lang="en-GB" baseline="0" dirty="0" err="1" smtClean="0"/>
              <a:t>mae</a:t>
            </a:r>
            <a:r>
              <a:rPr lang="en-GB" baseline="0" dirty="0" smtClean="0"/>
              <a:t> it a quality </a:t>
            </a:r>
            <a:r>
              <a:rPr lang="en-GB" baseline="0" dirty="0" err="1" smtClean="0"/>
              <a:t>oprcess</a:t>
            </a:r>
            <a:r>
              <a:rPr lang="en-GB" baseline="0" dirty="0" smtClean="0"/>
              <a:t> </a:t>
            </a:r>
          </a:p>
          <a:p>
            <a:endParaRPr lang="en-GB" baseline="0" dirty="0" smtClean="0"/>
          </a:p>
          <a:p>
            <a:r>
              <a:rPr lang="en-GB" baseline="0" dirty="0" err="1" smtClean="0"/>
              <a:t>Hwat</a:t>
            </a:r>
            <a:r>
              <a:rPr lang="en-GB" baseline="0" dirty="0" smtClean="0"/>
              <a:t> is happening – contextual </a:t>
            </a:r>
            <a:r>
              <a:rPr lang="en-GB" baseline="0" dirty="0" err="1" smtClean="0"/>
              <a:t>facots</a:t>
            </a:r>
            <a:r>
              <a:rPr lang="en-GB" baseline="0" dirty="0" smtClean="0"/>
              <a:t> </a:t>
            </a:r>
          </a:p>
          <a:p>
            <a:r>
              <a:rPr lang="en-GB" baseline="0" dirty="0" smtClean="0"/>
              <a:t>If teachers are using existing practices it may be </a:t>
            </a:r>
            <a:r>
              <a:rPr lang="en-GB" baseline="0" dirty="0" err="1" smtClean="0"/>
              <a:t>becayse</a:t>
            </a:r>
            <a:r>
              <a:rPr lang="en-GB" baseline="0" dirty="0" smtClean="0"/>
              <a:t> of context </a:t>
            </a:r>
            <a:r>
              <a:rPr lang="en-GB" baseline="0" dirty="0" err="1" smtClean="0"/>
              <a:t>ual</a:t>
            </a:r>
            <a:r>
              <a:rPr lang="en-GB" baseline="0" dirty="0" smtClean="0"/>
              <a:t> </a:t>
            </a:r>
            <a:r>
              <a:rPr lang="en-GB" baseline="0" dirty="0" err="1" smtClean="0"/>
              <a:t>facote</a:t>
            </a:r>
            <a:r>
              <a:rPr lang="en-GB" baseline="0" dirty="0" smtClean="0"/>
              <a:t> </a:t>
            </a:r>
          </a:p>
          <a:p>
            <a:r>
              <a:rPr lang="en-GB" baseline="0" dirty="0" smtClean="0"/>
              <a:t>Systems and structures in place – resources, systems, schemes of work that reinforce ways of working </a:t>
            </a:r>
          </a:p>
          <a:p>
            <a:r>
              <a:rPr lang="en-GB" baseline="0" dirty="0" smtClean="0"/>
              <a:t>Complex system – has a role in how people behave  - infrastructure </a:t>
            </a:r>
          </a:p>
          <a:p>
            <a:r>
              <a:rPr lang="en-GB" baseline="0" dirty="0" smtClean="0"/>
              <a:t>More subtle and sophisticated way to look at needs and research in our settings </a:t>
            </a: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37</a:t>
            </a:fld>
            <a:endParaRPr lang="en-GB"/>
          </a:p>
        </p:txBody>
      </p:sp>
    </p:spTree>
    <p:extLst>
      <p:ext uri="{BB962C8B-B14F-4D97-AF65-F5344CB8AC3E}">
        <p14:creationId xmlns:p14="http://schemas.microsoft.com/office/powerpoint/2010/main" val="1582285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t>THE EXPLORE TOOL</a:t>
            </a:r>
            <a:endParaRPr/>
          </a:p>
          <a:p>
            <a:pPr marL="0" lvl="0" indent="-114300" algn="l" rtl="0">
              <a:spcBef>
                <a:spcPts val="0"/>
              </a:spcBef>
              <a:spcAft>
                <a:spcPts val="0"/>
              </a:spcAft>
              <a:buClr>
                <a:schemeClr val="dk1"/>
              </a:buClr>
              <a:buSzPts val="1800"/>
              <a:buFont typeface="Arial"/>
              <a:buChar char="•"/>
            </a:pPr>
            <a:r>
              <a:rPr lang="en-GB" sz="1800"/>
              <a:t>This tool</a:t>
            </a:r>
            <a:r>
              <a:rPr lang="en-GB" sz="1800" i="1"/>
              <a:t> is</a:t>
            </a:r>
            <a:r>
              <a:rPr lang="en-GB" sz="1800"/>
              <a:t> the Explore phase. As you can see, it is about matching an evidence-informed approach to our pupil needs and setting (the two columns). Again, this is about structuring a manageable engagement with complexity. </a:t>
            </a:r>
            <a:endParaRPr/>
          </a:p>
          <a:p>
            <a:pPr marL="0" lvl="0" indent="-114300" algn="l" rtl="0">
              <a:spcBef>
                <a:spcPts val="0"/>
              </a:spcBef>
              <a:spcAft>
                <a:spcPts val="0"/>
              </a:spcAft>
              <a:buClr>
                <a:schemeClr val="dk1"/>
              </a:buClr>
              <a:buSzPts val="1800"/>
              <a:buFont typeface="Arial"/>
              <a:buChar char="•"/>
            </a:pPr>
            <a:r>
              <a:rPr lang="en-GB" sz="1800"/>
              <a:t>(Note to Research Schools: although each of the two central questions involve moving back and forth between different considerations, we recommend talking it though in a clockwise fashion.)</a:t>
            </a:r>
            <a:endParaRPr/>
          </a:p>
        </p:txBody>
      </p:sp>
      <p:sp>
        <p:nvSpPr>
          <p:cNvPr id="512" name="Google Shape;51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2370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t>THE EXPLORE TOOL</a:t>
            </a:r>
            <a:endParaRPr dirty="0"/>
          </a:p>
          <a:p>
            <a:pPr marL="0" lvl="0" indent="-114300" algn="l" rtl="0">
              <a:spcBef>
                <a:spcPts val="0"/>
              </a:spcBef>
              <a:spcAft>
                <a:spcPts val="0"/>
              </a:spcAft>
              <a:buClr>
                <a:schemeClr val="dk1"/>
              </a:buClr>
              <a:buSzPts val="1800"/>
              <a:buFont typeface="Arial"/>
              <a:buChar char="•"/>
            </a:pPr>
            <a:r>
              <a:rPr lang="en-GB" sz="1800" dirty="0"/>
              <a:t>This tool</a:t>
            </a:r>
            <a:r>
              <a:rPr lang="en-GB" sz="1800" i="1" dirty="0"/>
              <a:t> is</a:t>
            </a:r>
            <a:r>
              <a:rPr lang="en-GB" sz="1800" dirty="0"/>
              <a:t> the Explore phase. As you can see, it is about matching an evidence-informed approach to our pupil needs and setting (the two columns). Again, this is about structuring a manageable engagement with complexity. </a:t>
            </a:r>
            <a:endParaRPr dirty="0"/>
          </a:p>
          <a:p>
            <a:pPr marL="0" lvl="0" indent="-114300" algn="l" rtl="0">
              <a:spcBef>
                <a:spcPts val="0"/>
              </a:spcBef>
              <a:spcAft>
                <a:spcPts val="0"/>
              </a:spcAft>
              <a:buClr>
                <a:schemeClr val="dk1"/>
              </a:buClr>
              <a:buSzPts val="1800"/>
              <a:buFont typeface="Arial"/>
              <a:buChar char="•"/>
            </a:pPr>
            <a:r>
              <a:rPr lang="en-GB" sz="1800" dirty="0"/>
              <a:t>(Note to Research Schools: although each of the two central questions involve moving back and forth between different considerations, we recommend talking it though in a clockwise fashion</a:t>
            </a:r>
            <a:r>
              <a:rPr lang="en-GB" sz="1800" dirty="0" smtClean="0"/>
              <a:t>.)</a:t>
            </a:r>
          </a:p>
          <a:p>
            <a:pPr marL="0" lvl="0" indent="-114300" algn="l" rtl="0">
              <a:spcBef>
                <a:spcPts val="0"/>
              </a:spcBef>
              <a:spcAft>
                <a:spcPts val="0"/>
              </a:spcAft>
              <a:buClr>
                <a:schemeClr val="dk1"/>
              </a:buClr>
              <a:buSzPts val="1800"/>
              <a:buFont typeface="Arial"/>
              <a:buChar char="•"/>
            </a:pPr>
            <a:endParaRPr lang="en-GB" sz="1800" dirty="0" smtClean="0"/>
          </a:p>
          <a:p>
            <a:r>
              <a:rPr lang="en-GB" dirty="0" smtClean="0"/>
              <a:t>Second</a:t>
            </a:r>
            <a:r>
              <a:rPr lang="en-GB" baseline="0" dirty="0" smtClean="0"/>
              <a:t> question </a:t>
            </a:r>
          </a:p>
          <a:p>
            <a:r>
              <a:rPr lang="en-GB" baseline="0" dirty="0" smtClean="0"/>
              <a:t>Is it feasible in our setting </a:t>
            </a:r>
          </a:p>
          <a:p>
            <a:endParaRPr lang="en-GB" baseline="0" dirty="0" smtClean="0"/>
          </a:p>
          <a:p>
            <a:r>
              <a:rPr lang="en-GB" baseline="0" dirty="0" smtClean="0"/>
              <a:t>Two questions </a:t>
            </a:r>
          </a:p>
          <a:p>
            <a:r>
              <a:rPr lang="en-GB" baseline="0" dirty="0" smtClean="0"/>
              <a:t>Work round in a clockwise – start with the problem - way but they all relate </a:t>
            </a:r>
          </a:p>
          <a:p>
            <a:r>
              <a:rPr lang="en-GB" baseline="0" dirty="0" smtClean="0"/>
              <a:t>Conversation </a:t>
            </a:r>
          </a:p>
          <a:p>
            <a:endParaRPr lang="en-GB" baseline="0" dirty="0" smtClean="0"/>
          </a:p>
          <a:p>
            <a:r>
              <a:rPr lang="en-GB" baseline="0" dirty="0" smtClean="0"/>
              <a:t>How challenging is it to implement - When we look at the evidence we need to look at it and see what it involves – CPD – how many hours, people,  how much resources, is it complex or not </a:t>
            </a:r>
          </a:p>
          <a:p>
            <a:endParaRPr lang="en-GB" baseline="0" dirty="0" smtClean="0"/>
          </a:p>
          <a:p>
            <a:r>
              <a:rPr lang="en-GB" baseline="0" dirty="0" smtClean="0"/>
              <a:t>Left - Barriers and enablers and what role they play in driving implementation </a:t>
            </a:r>
          </a:p>
          <a:p>
            <a:endParaRPr lang="en-GB" baseline="0" dirty="0" smtClean="0"/>
          </a:p>
          <a:p>
            <a:r>
              <a:rPr lang="en-GB" baseline="0" dirty="0" smtClean="0"/>
              <a:t>Good example of </a:t>
            </a:r>
            <a:r>
              <a:rPr lang="en-GB" baseline="0" dirty="0" err="1" smtClean="0"/>
              <a:t>comething</a:t>
            </a:r>
            <a:r>
              <a:rPr lang="en-GB" baseline="0" dirty="0" smtClean="0"/>
              <a:t> that Starts in explore and then carries on </a:t>
            </a:r>
          </a:p>
          <a:p>
            <a:r>
              <a:rPr lang="en-GB" baseline="0" dirty="0" smtClean="0"/>
              <a:t>Barrier – then we can look at or context – we don’t have time or expertise – may also barriers emerge during </a:t>
            </a:r>
            <a:r>
              <a:rPr lang="en-GB" baseline="0" dirty="0" err="1" smtClean="0"/>
              <a:t>imenetikn</a:t>
            </a:r>
            <a:r>
              <a:rPr lang="en-GB" baseline="0" dirty="0" smtClean="0"/>
              <a:t> </a:t>
            </a:r>
          </a:p>
          <a:p>
            <a:r>
              <a:rPr lang="en-GB" baseline="0" dirty="0" smtClean="0"/>
              <a:t>What engaging and reflecting with people </a:t>
            </a:r>
            <a:r>
              <a:rPr lang="en-GB" baseline="0" dirty="0" err="1" smtClean="0"/>
              <a:t>throught</a:t>
            </a:r>
            <a:r>
              <a:rPr lang="en-GB" baseline="0" dirty="0" smtClean="0"/>
              <a:t> is important – </a:t>
            </a:r>
            <a:r>
              <a:rPr lang="en-GB" baseline="0" dirty="0" err="1" smtClean="0"/>
              <a:t>tro</a:t>
            </a:r>
            <a:r>
              <a:rPr lang="en-GB" baseline="0" dirty="0" smtClean="0"/>
              <a:t> identify new barriers </a:t>
            </a:r>
          </a:p>
          <a:p>
            <a:endParaRPr lang="en-GB" baseline="0" dirty="0" smtClean="0"/>
          </a:p>
          <a:p>
            <a:r>
              <a:rPr lang="en-GB" dirty="0" smtClean="0"/>
              <a:t>The tool is</a:t>
            </a:r>
            <a:r>
              <a:rPr lang="en-GB" baseline="0" dirty="0" smtClean="0"/>
              <a:t> the new explore phase </a:t>
            </a:r>
          </a:p>
          <a:p>
            <a:r>
              <a:rPr lang="en-GB" baseline="0" dirty="0" smtClean="0"/>
              <a:t>Much more structured </a:t>
            </a:r>
          </a:p>
          <a:p>
            <a:endParaRPr lang="en-GB" baseline="0" dirty="0" smtClean="0"/>
          </a:p>
          <a:p>
            <a:r>
              <a:rPr lang="en-GB" baseline="0" dirty="0" smtClean="0"/>
              <a:t>Fluid process </a:t>
            </a:r>
          </a:p>
          <a:p>
            <a:endParaRPr lang="en-GB" baseline="0" dirty="0" smtClean="0"/>
          </a:p>
          <a:p>
            <a:r>
              <a:rPr lang="en-GB" baseline="0" dirty="0" smtClean="0"/>
              <a:t>Draws on a range of evidence and implementation strategies – needs </a:t>
            </a:r>
            <a:r>
              <a:rPr lang="en-GB" baseline="0" dirty="0" err="1" smtClean="0"/>
              <a:t>assement</a:t>
            </a:r>
            <a:r>
              <a:rPr lang="en-GB" baseline="0" dirty="0" smtClean="0"/>
              <a:t> </a:t>
            </a:r>
            <a:r>
              <a:rPr lang="en-GB" baseline="0" dirty="0" err="1" smtClean="0"/>
              <a:t>ext</a:t>
            </a:r>
            <a:r>
              <a:rPr lang="en-GB" baseline="0" dirty="0" smtClean="0"/>
              <a:t> </a:t>
            </a:r>
          </a:p>
          <a:p>
            <a:r>
              <a:rPr lang="en-GB" baseline="0" dirty="0" smtClean="0"/>
              <a:t>Guides them through complexity – want them to be </a:t>
            </a:r>
            <a:r>
              <a:rPr lang="en-GB" baseline="0" dirty="0" err="1" smtClean="0"/>
              <a:t>subyoe</a:t>
            </a:r>
            <a:r>
              <a:rPr lang="en-GB" baseline="0" dirty="0" smtClean="0"/>
              <a:t> </a:t>
            </a:r>
          </a:p>
          <a:p>
            <a:r>
              <a:rPr lang="en-GB" baseline="0" dirty="0" smtClean="0"/>
              <a:t>How what is happening in classrooms is driven through context in a manageable way </a:t>
            </a:r>
          </a:p>
          <a:p>
            <a:endParaRPr lang="en-GB" baseline="0" dirty="0" smtClean="0"/>
          </a:p>
          <a:p>
            <a:r>
              <a:rPr lang="en-GB" baseline="0" dirty="0" smtClean="0"/>
              <a:t>Every phase – checklist </a:t>
            </a:r>
            <a:r>
              <a:rPr lang="en-GB" baseline="0" dirty="0" err="1" smtClean="0"/>
              <a:t>quesiotns</a:t>
            </a:r>
            <a:r>
              <a:rPr lang="en-GB" baseline="0" dirty="0" smtClean="0"/>
              <a:t> at the end in place </a:t>
            </a:r>
          </a:p>
          <a:p>
            <a:pPr marL="0" lvl="0" indent="-114300" algn="l" rtl="0">
              <a:spcBef>
                <a:spcPts val="0"/>
              </a:spcBef>
              <a:spcAft>
                <a:spcPts val="0"/>
              </a:spcAft>
              <a:buClr>
                <a:schemeClr val="dk1"/>
              </a:buClr>
              <a:buSzPts val="1800"/>
              <a:buFont typeface="Arial"/>
              <a:buChar char="•"/>
            </a:pPr>
            <a:endParaRPr dirty="0"/>
          </a:p>
        </p:txBody>
      </p:sp>
      <p:sp>
        <p:nvSpPr>
          <p:cNvPr id="530" name="Google Shape;53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2379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PREPARE</a:t>
            </a:r>
            <a:endParaRPr dirty="0"/>
          </a:p>
          <a:p>
            <a:pPr marL="0" lvl="0" indent="0" algn="l" rtl="0">
              <a:spcBef>
                <a:spcPts val="0"/>
              </a:spcBef>
              <a:spcAft>
                <a:spcPts val="0"/>
              </a:spcAft>
              <a:buNone/>
            </a:pPr>
            <a:r>
              <a:rPr lang="en-GB" dirty="0"/>
              <a:t>The Prepare phase is divided into two overarching implementation strategies (each is actually an aggregation of multiple strategies) : 'Plan and design' and 'Practically prepare'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'Plan and design' includes:</a:t>
            </a:r>
            <a:endParaRPr dirty="0"/>
          </a:p>
          <a:p>
            <a:pPr marL="171450" lvl="0" indent="-171450" algn="l" rtl="0">
              <a:spcBef>
                <a:spcPts val="0"/>
              </a:spcBef>
              <a:spcAft>
                <a:spcPts val="0"/>
              </a:spcAft>
              <a:buClr>
                <a:schemeClr val="dk1"/>
              </a:buClr>
              <a:buSzPts val="1200"/>
              <a:buFont typeface="Calibri"/>
              <a:buChar char="•"/>
            </a:pPr>
            <a:r>
              <a:rPr lang="en-GB" dirty="0"/>
              <a:t>a thorough walkthrough of implementation planning, and how to do it well – which, as mentioned previously, means engaging people and seeing planning as an opportunity to unite people around the changes. Note here that we've changed the term 'active ingredients' to the more intuitive 'core components' - the meaning is the same</a:t>
            </a:r>
            <a:endParaRPr dirty="0"/>
          </a:p>
          <a:p>
            <a:pPr marL="171450" lvl="0" indent="-171450" algn="l" rtl="0">
              <a:spcBef>
                <a:spcPts val="0"/>
              </a:spcBef>
              <a:spcAft>
                <a:spcPts val="0"/>
              </a:spcAft>
              <a:buClr>
                <a:schemeClr val="dk1"/>
              </a:buClr>
              <a:buSzPts val="1200"/>
              <a:buFont typeface="Calibri"/>
              <a:buChar char="•"/>
            </a:pPr>
            <a:r>
              <a:rPr lang="en-GB" dirty="0"/>
              <a:t>designing a monitoring system – which includes the importance of uniting people around </a:t>
            </a:r>
            <a:r>
              <a:rPr lang="en-GB" i="1" dirty="0"/>
              <a:t>why </a:t>
            </a:r>
            <a:r>
              <a:rPr lang="en-GB" dirty="0"/>
              <a:t>monitoring is happening (i.e. to drive improvement and unearth potential barriers)</a:t>
            </a:r>
            <a:endParaRPr dirty="0"/>
          </a:p>
          <a:p>
            <a:pPr marL="171450" lvl="0" indent="-171450" algn="l" rtl="0">
              <a:spcBef>
                <a:spcPts val="0"/>
              </a:spcBef>
              <a:spcAft>
                <a:spcPts val="0"/>
              </a:spcAft>
              <a:buClr>
                <a:schemeClr val="dk1"/>
              </a:buClr>
              <a:buSzPts val="1200"/>
              <a:buFont typeface="Arial"/>
              <a:buChar char="•"/>
            </a:pPr>
            <a:r>
              <a:rPr lang="en-GB" dirty="0"/>
              <a:t>We also unpack implementation outcomes in more </a:t>
            </a:r>
            <a:r>
              <a:rPr lang="en-GB" dirty="0" err="1"/>
              <a:t>deateil</a:t>
            </a:r>
            <a:r>
              <a:rPr lang="en-GB" dirty="0"/>
              <a:t> and stress the importance of monitoring and ensuring a range of implementation outcomes</a:t>
            </a:r>
            <a:endParaRPr dirty="0"/>
          </a:p>
          <a:p>
            <a:pPr marL="171450" lvl="0" indent="-9525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dirty="0"/>
              <a:t>'Practically prepare' includes: </a:t>
            </a:r>
            <a:endParaRPr dirty="0"/>
          </a:p>
          <a:p>
            <a:pPr marL="285750" lvl="0" indent="-285750" algn="l" rtl="0">
              <a:spcBef>
                <a:spcPts val="0"/>
              </a:spcBef>
              <a:spcAft>
                <a:spcPts val="0"/>
              </a:spcAft>
              <a:buClr>
                <a:schemeClr val="dk1"/>
              </a:buClr>
              <a:buSzPts val="1200"/>
              <a:buFont typeface="Arial"/>
              <a:buChar char="•"/>
            </a:pPr>
            <a:r>
              <a:rPr lang="en-GB" dirty="0"/>
              <a:t>selecting implementation strategies - there is greater emphasis on selecting implementation strategies in response to needs and setting </a:t>
            </a:r>
            <a:endParaRPr dirty="0"/>
          </a:p>
          <a:p>
            <a:pPr marL="285750" marR="0" lvl="0" indent="-285750" algn="l" rtl="0">
              <a:lnSpc>
                <a:spcPct val="100000"/>
              </a:lnSpc>
              <a:spcBef>
                <a:spcPts val="0"/>
              </a:spcBef>
              <a:spcAft>
                <a:spcPts val="0"/>
              </a:spcAft>
              <a:buClr>
                <a:srgbClr val="000000"/>
              </a:buClr>
              <a:buSzPts val="1400"/>
              <a:buFont typeface="Arial"/>
              <a:buChar char="•"/>
            </a:pPr>
            <a:r>
              <a:rPr lang="en-GB" dirty="0"/>
              <a:t>one such strategy is Professional development – we link to the PD guidance – and its role in uniting people around, for example, the core components of the approach (don’t just train and pray though!)</a:t>
            </a:r>
            <a:endParaRPr dirty="0"/>
          </a:p>
          <a:p>
            <a:pPr marL="285750" lvl="0" indent="-285750" algn="l" rtl="0">
              <a:spcBef>
                <a:spcPts val="0"/>
              </a:spcBef>
              <a:spcAft>
                <a:spcPts val="0"/>
              </a:spcAft>
              <a:buClr>
                <a:schemeClr val="dk1"/>
              </a:buClr>
              <a:buSzPts val="1200"/>
              <a:buFont typeface="Arial"/>
              <a:buChar char="•"/>
            </a:pPr>
            <a:r>
              <a:rPr lang="en-GB" dirty="0"/>
              <a:t>developing the systems and structures that will be required to support the changes</a:t>
            </a:r>
            <a:endParaRPr dirty="0"/>
          </a:p>
          <a:p>
            <a:pPr marL="285750" lvl="0" indent="-285750" algn="l" rtl="0">
              <a:spcBef>
                <a:spcPts val="0"/>
              </a:spcBef>
              <a:spcAft>
                <a:spcPts val="0"/>
              </a:spcAft>
              <a:buClr>
                <a:schemeClr val="dk1"/>
              </a:buClr>
              <a:buSzPts val="1200"/>
              <a:buFont typeface="Arial"/>
              <a:buChar char="•"/>
            </a:pPr>
            <a:r>
              <a:rPr lang="en-GB" dirty="0"/>
              <a:t>the importance of ongoing leadership communication (the directive and guiding part of 'engage</a:t>
            </a:r>
            <a:r>
              <a:rPr lang="en-GB" dirty="0" smtClean="0"/>
              <a:t>')</a:t>
            </a:r>
          </a:p>
          <a:p>
            <a:pPr marL="285750" lvl="0" indent="-285750" algn="l" rtl="0">
              <a:spcBef>
                <a:spcPts val="0"/>
              </a:spcBef>
              <a:spcAft>
                <a:spcPts val="0"/>
              </a:spcAft>
              <a:buClr>
                <a:schemeClr val="dk1"/>
              </a:buClr>
              <a:buSzPts val="1200"/>
              <a:buFont typeface="Arial"/>
              <a:buChar char="•"/>
            </a:pPr>
            <a:endParaRPr lang="en-GB" dirty="0" smtClean="0"/>
          </a:p>
          <a:p>
            <a:r>
              <a:rPr lang="en-GB" dirty="0" smtClean="0"/>
              <a:t>Prepare phase </a:t>
            </a:r>
          </a:p>
          <a:p>
            <a:endParaRPr lang="en-GB" dirty="0" smtClean="0"/>
          </a:p>
          <a:p>
            <a:r>
              <a:rPr lang="en-GB" dirty="0" smtClean="0"/>
              <a:t>There is a section on implementation planning</a:t>
            </a:r>
            <a:r>
              <a:rPr lang="en-GB" baseline="0" dirty="0" smtClean="0"/>
              <a:t> and how to do it well </a:t>
            </a:r>
            <a:endParaRPr lang="en-GB" dirty="0" smtClean="0"/>
          </a:p>
          <a:p>
            <a:endParaRPr lang="en-GB" dirty="0" smtClean="0"/>
          </a:p>
          <a:p>
            <a:r>
              <a:rPr lang="en-GB" dirty="0" smtClean="0"/>
              <a:t>Much more structured walk through of each section of the </a:t>
            </a:r>
            <a:r>
              <a:rPr lang="en-GB" dirty="0" err="1" smtClean="0"/>
              <a:t>implemention</a:t>
            </a:r>
            <a:r>
              <a:rPr lang="en-GB" baseline="0" dirty="0" smtClean="0"/>
              <a:t> </a:t>
            </a:r>
            <a:r>
              <a:rPr lang="en-GB" dirty="0" smtClean="0"/>
              <a:t>plan </a:t>
            </a:r>
          </a:p>
          <a:p>
            <a:r>
              <a:rPr lang="en-GB" dirty="0" smtClean="0"/>
              <a:t>Core </a:t>
            </a:r>
            <a:r>
              <a:rPr lang="en-GB" dirty="0" err="1" smtClean="0"/>
              <a:t>compenents</a:t>
            </a:r>
            <a:r>
              <a:rPr lang="en-GB" dirty="0" smtClean="0"/>
              <a:t> and what they are </a:t>
            </a:r>
          </a:p>
          <a:p>
            <a:r>
              <a:rPr lang="en-GB" dirty="0" smtClean="0"/>
              <a:t>Weave</a:t>
            </a:r>
            <a:r>
              <a:rPr lang="en-GB" baseline="0" dirty="0" smtClean="0"/>
              <a:t> in the </a:t>
            </a:r>
            <a:r>
              <a:rPr lang="en-GB" baseline="0" dirty="0" err="1" smtClean="0"/>
              <a:t>behavoirs</a:t>
            </a:r>
            <a:r>
              <a:rPr lang="en-GB" baseline="0" dirty="0" smtClean="0"/>
              <a:t> throughout the implementation planning and how to do it well </a:t>
            </a:r>
          </a:p>
          <a:p>
            <a:r>
              <a:rPr lang="en-GB" baseline="0" dirty="0" smtClean="0"/>
              <a:t>Not just </a:t>
            </a:r>
            <a:r>
              <a:rPr lang="en-GB" baseline="0" dirty="0" err="1" smtClean="0"/>
              <a:t>impentation</a:t>
            </a:r>
            <a:r>
              <a:rPr lang="en-GB" baseline="0" dirty="0" smtClean="0"/>
              <a:t> planning but Dong it well </a:t>
            </a:r>
          </a:p>
          <a:p>
            <a:r>
              <a:rPr lang="en-GB" baseline="0" dirty="0" smtClean="0"/>
              <a:t>Unite people about why the change needs to be made</a:t>
            </a:r>
          </a:p>
          <a:p>
            <a:r>
              <a:rPr lang="en-GB" baseline="0" dirty="0" smtClean="0"/>
              <a:t>What the intervention entails </a:t>
            </a:r>
          </a:p>
          <a:p>
            <a:r>
              <a:rPr lang="en-GB" baseline="0" dirty="0" smtClean="0"/>
              <a:t>How it is </a:t>
            </a:r>
            <a:r>
              <a:rPr lang="en-GB" baseline="0" dirty="0" err="1" smtClean="0"/>
              <a:t>implemneted</a:t>
            </a:r>
            <a:r>
              <a:rPr lang="en-GB" baseline="0" dirty="0" smtClean="0"/>
              <a:t> </a:t>
            </a:r>
          </a:p>
          <a:p>
            <a:r>
              <a:rPr lang="en-GB" baseline="0" dirty="0" smtClean="0"/>
              <a:t>How well it is going </a:t>
            </a:r>
          </a:p>
          <a:p>
            <a:r>
              <a:rPr lang="en-GB" baseline="0" dirty="0" smtClean="0"/>
              <a:t>What the objectives are </a:t>
            </a:r>
          </a:p>
          <a:p>
            <a:endParaRPr lang="en-GB" baseline="0" dirty="0" smtClean="0"/>
          </a:p>
          <a:p>
            <a:r>
              <a:rPr lang="en-GB" baseline="0" dirty="0" smtClean="0"/>
              <a:t>Blue box – call outs – not the plan but the process and engaging stakeholders in discussion </a:t>
            </a:r>
          </a:p>
          <a:p>
            <a:r>
              <a:rPr lang="en-GB" baseline="0" dirty="0" smtClean="0"/>
              <a:t>Use planning to unite people around what is happening and to engage them in implementation </a:t>
            </a:r>
          </a:p>
          <a:p>
            <a:r>
              <a:rPr lang="en-GB" baseline="0" dirty="0" smtClean="0"/>
              <a:t>Unite values </a:t>
            </a:r>
          </a:p>
          <a:p>
            <a:endParaRPr lang="en-GB" baseline="0" dirty="0" smtClean="0"/>
          </a:p>
          <a:p>
            <a:r>
              <a:rPr lang="en-GB" baseline="0" dirty="0" smtClean="0"/>
              <a:t>Monitoring </a:t>
            </a:r>
          </a:p>
          <a:p>
            <a:r>
              <a:rPr lang="en-GB" baseline="0" dirty="0" smtClean="0"/>
              <a:t>Is important </a:t>
            </a:r>
          </a:p>
          <a:p>
            <a:r>
              <a:rPr lang="en-GB" baseline="0" dirty="0" smtClean="0"/>
              <a:t>Key ways to understand emerging barriers </a:t>
            </a:r>
          </a:p>
          <a:p>
            <a:r>
              <a:rPr lang="en-GB" baseline="0" dirty="0" smtClean="0"/>
              <a:t>What is going well and where need further support </a:t>
            </a:r>
          </a:p>
          <a:p>
            <a:r>
              <a:rPr lang="en-GB" baseline="0" dirty="0" smtClean="0"/>
              <a:t>One of things evidence strongly suggests where </a:t>
            </a:r>
            <a:r>
              <a:rPr lang="en-GB" baseline="0" dirty="0" err="1" smtClean="0"/>
              <a:t>monritong</a:t>
            </a:r>
            <a:r>
              <a:rPr lang="en-GB" baseline="0" dirty="0" smtClean="0"/>
              <a:t> goes wrong – </a:t>
            </a:r>
            <a:r>
              <a:rPr lang="en-GB" baseline="0" dirty="0" err="1" smtClean="0"/>
              <a:t>faiing</a:t>
            </a:r>
            <a:r>
              <a:rPr lang="en-GB" baseline="0" dirty="0" smtClean="0"/>
              <a:t> to unite </a:t>
            </a:r>
            <a:r>
              <a:rPr lang="en-GB" baseline="0" dirty="0" err="1" smtClean="0"/>
              <a:t>pople</a:t>
            </a:r>
            <a:r>
              <a:rPr lang="en-GB" baseline="0" dirty="0" smtClean="0"/>
              <a:t> about </a:t>
            </a:r>
            <a:r>
              <a:rPr lang="en-GB" baseline="0" dirty="0" err="1" smtClean="0"/>
              <a:t>whay</a:t>
            </a:r>
            <a:r>
              <a:rPr lang="en-GB" baseline="0" dirty="0" smtClean="0"/>
              <a:t> it is happening </a:t>
            </a:r>
          </a:p>
          <a:p>
            <a:r>
              <a:rPr lang="en-GB" baseline="0" dirty="0" smtClean="0"/>
              <a:t>Not making judgements , not accountability measure – we want to understand how we can make this approach better </a:t>
            </a:r>
          </a:p>
          <a:p>
            <a:r>
              <a:rPr lang="en-GB" baseline="0" dirty="0" smtClean="0"/>
              <a:t>Know why it is being done </a:t>
            </a:r>
          </a:p>
          <a:p>
            <a:r>
              <a:rPr lang="en-GB" baseline="0" dirty="0" smtClean="0"/>
              <a:t>Voce about what data is collected and how it is shared </a:t>
            </a:r>
          </a:p>
          <a:p>
            <a:r>
              <a:rPr lang="en-GB" baseline="0" dirty="0" smtClean="0"/>
              <a:t>Learning process </a:t>
            </a:r>
          </a:p>
          <a:p>
            <a:r>
              <a:rPr lang="en-GB" baseline="0" dirty="0" err="1" smtClean="0"/>
              <a:t>enaged</a:t>
            </a:r>
            <a:r>
              <a:rPr lang="en-GB" baseline="0" dirty="0" smtClean="0"/>
              <a:t> in the process voice in shaping how </a:t>
            </a:r>
            <a:r>
              <a:rPr lang="en-GB" baseline="0" dirty="0" err="1" smtClean="0"/>
              <a:t>momnitoring</a:t>
            </a:r>
            <a:r>
              <a:rPr lang="en-GB" baseline="0" dirty="0" smtClean="0"/>
              <a:t> is </a:t>
            </a:r>
            <a:r>
              <a:rPr lang="en-GB" baseline="0" dirty="0" err="1" smtClean="0"/>
              <a:t>carrei</a:t>
            </a:r>
            <a:r>
              <a:rPr lang="en-GB" baseline="0" dirty="0" smtClean="0"/>
              <a:t> </a:t>
            </a:r>
            <a:r>
              <a:rPr lang="en-GB" baseline="0" dirty="0" err="1" smtClean="0"/>
              <a:t>dout</a:t>
            </a:r>
            <a:r>
              <a:rPr lang="en-GB" baseline="0" dirty="0" smtClean="0"/>
              <a:t> </a:t>
            </a:r>
          </a:p>
          <a:p>
            <a:r>
              <a:rPr lang="en-GB" baseline="0" dirty="0" smtClean="0"/>
              <a:t>Get an opportunity to reflect on it and </a:t>
            </a:r>
            <a:r>
              <a:rPr lang="en-GB" baseline="0" dirty="0" err="1" smtClean="0"/>
              <a:t>shre</a:t>
            </a:r>
            <a:r>
              <a:rPr lang="en-GB" baseline="0" dirty="0" smtClean="0"/>
              <a:t> </a:t>
            </a:r>
            <a:r>
              <a:rPr lang="en-GB" baseline="0" dirty="0" err="1" smtClean="0"/>
              <a:t>theie</a:t>
            </a:r>
            <a:r>
              <a:rPr lang="en-GB" baseline="0" dirty="0" smtClean="0"/>
              <a:t> views insights </a:t>
            </a:r>
          </a:p>
          <a:p>
            <a:r>
              <a:rPr lang="en-GB" baseline="0" dirty="0" err="1" smtClean="0"/>
              <a:t>Behavuours</a:t>
            </a:r>
            <a:r>
              <a:rPr lang="en-GB" baseline="0" dirty="0" smtClean="0"/>
              <a:t> punching through and </a:t>
            </a:r>
            <a:r>
              <a:rPr lang="en-GB" baseline="0" dirty="0" err="1" smtClean="0"/>
              <a:t>contect</a:t>
            </a:r>
            <a:r>
              <a:rPr lang="en-GB" baseline="0" dirty="0" smtClean="0"/>
              <a:t> punching </a:t>
            </a:r>
            <a:r>
              <a:rPr lang="en-GB" baseline="0" dirty="0" err="1" smtClean="0"/>
              <a:t>throufh</a:t>
            </a:r>
            <a:r>
              <a:rPr lang="en-GB" baseline="0" dirty="0" smtClean="0"/>
              <a:t> process </a:t>
            </a:r>
          </a:p>
          <a:p>
            <a:r>
              <a:rPr lang="en-GB" baseline="0" dirty="0" smtClean="0"/>
              <a:t>Tale it out and get a less </a:t>
            </a:r>
            <a:r>
              <a:rPr lang="en-GB" baseline="0" dirty="0" err="1" smtClean="0"/>
              <a:t>efeective</a:t>
            </a:r>
            <a:r>
              <a:rPr lang="en-GB" baseline="0" dirty="0" smtClean="0"/>
              <a:t> model of implementation </a:t>
            </a:r>
          </a:p>
          <a:p>
            <a:endParaRPr lang="en-GB" baseline="0" dirty="0" smtClean="0"/>
          </a:p>
          <a:p>
            <a:r>
              <a:rPr lang="en-GB" baseline="0" dirty="0" smtClean="0"/>
              <a:t>Signpost to PD guidance – key part of preparation – not done in the last guidance report  </a:t>
            </a:r>
          </a:p>
          <a:p>
            <a:r>
              <a:rPr lang="en-GB" baseline="0" dirty="0" smtClean="0"/>
              <a:t>It is now </a:t>
            </a:r>
          </a:p>
          <a:p>
            <a:r>
              <a:rPr lang="en-GB" baseline="0" dirty="0" smtClean="0"/>
              <a:t>Key part of preparation </a:t>
            </a:r>
          </a:p>
          <a:p>
            <a:r>
              <a:rPr lang="en-GB" baseline="0" dirty="0" smtClean="0"/>
              <a:t>Talk about implementation strategies </a:t>
            </a:r>
          </a:p>
          <a:p>
            <a:r>
              <a:rPr lang="en-GB" baseline="0" dirty="0" smtClean="0"/>
              <a:t>At end – table of extended strategies – expanded list </a:t>
            </a:r>
          </a:p>
          <a:p>
            <a:r>
              <a:rPr lang="en-GB" baseline="0" dirty="0" smtClean="0"/>
              <a:t>Reinforces message – flexible and meeting context </a:t>
            </a:r>
          </a:p>
          <a:p>
            <a:r>
              <a:rPr lang="en-GB" baseline="0" dirty="0" smtClean="0"/>
              <a:t>In response to barriers we have identified are there additional strategies we could use for our context – more flexible and responsive </a:t>
            </a:r>
          </a:p>
          <a:p>
            <a:endParaRPr lang="en-GB" baseline="0" dirty="0" smtClean="0"/>
          </a:p>
          <a:p>
            <a:r>
              <a:rPr lang="en-GB" baseline="0" dirty="0" smtClean="0"/>
              <a:t>Explicitly develop systems and structures </a:t>
            </a:r>
          </a:p>
          <a:p>
            <a:r>
              <a:rPr lang="en-GB" baseline="0" dirty="0" smtClean="0"/>
              <a:t>Monitoring systems </a:t>
            </a:r>
          </a:p>
          <a:p>
            <a:r>
              <a:rPr lang="en-GB" baseline="0" dirty="0" smtClean="0"/>
              <a:t>How information in shared </a:t>
            </a:r>
          </a:p>
          <a:p>
            <a:r>
              <a:rPr lang="en-GB" baseline="0" dirty="0" smtClean="0"/>
              <a:t>Importance of leadership and communication </a:t>
            </a:r>
          </a:p>
          <a:p>
            <a:r>
              <a:rPr lang="en-GB" baseline="0" dirty="0" smtClean="0"/>
              <a:t>Clarity about what is happening what is expected what will be supported  </a:t>
            </a:r>
          </a:p>
          <a:p>
            <a:r>
              <a:rPr lang="en-GB" baseline="0" dirty="0" smtClean="0"/>
              <a:t>Leadership knowledge – when it fails because leaders do not have a robust understanding of what is happening what the intervention entails and why </a:t>
            </a:r>
          </a:p>
          <a:p>
            <a:r>
              <a:rPr lang="en-GB" baseline="0" dirty="0" smtClean="0"/>
              <a:t>Not Underestimating PD for themselves as well </a:t>
            </a:r>
          </a:p>
          <a:p>
            <a:pPr marL="285750" lvl="0" indent="-285750" algn="l" rtl="0">
              <a:spcBef>
                <a:spcPts val="0"/>
              </a:spcBef>
              <a:spcAft>
                <a:spcPts val="0"/>
              </a:spcAft>
              <a:buClr>
                <a:schemeClr val="dk1"/>
              </a:buClr>
              <a:buSzPts val="1200"/>
              <a:buFont typeface="Arial"/>
              <a:buChar char="•"/>
            </a:pPr>
            <a:endParaRPr dirty="0"/>
          </a:p>
          <a:p>
            <a:pPr marL="0" lvl="0" indent="0" algn="l" rtl="0">
              <a:spcBef>
                <a:spcPts val="0"/>
              </a:spcBef>
              <a:spcAft>
                <a:spcPts val="0"/>
              </a:spcAft>
              <a:buNone/>
            </a:pPr>
            <a:endParaRPr dirty="0"/>
          </a:p>
        </p:txBody>
      </p:sp>
      <p:sp>
        <p:nvSpPr>
          <p:cNvPr id="556" name="Google Shape;5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8729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DELIVER</a:t>
            </a:r>
            <a:endParaRPr dirty="0"/>
          </a:p>
          <a:p>
            <a:pPr marL="0" lvl="0" indent="0" algn="l" rtl="0">
              <a:spcBef>
                <a:spcPts val="0"/>
              </a:spcBef>
              <a:spcAft>
                <a:spcPts val="0"/>
              </a:spcAft>
              <a:buNone/>
            </a:pPr>
            <a:r>
              <a:rPr lang="en-GB" dirty="0"/>
              <a:t>As the image on the right suggests, the Deliver phase is framed as a learning process. In curling, you don't just launch the stone, close your eyes and hope for the best; you keep your eyes on it and make deliberate attempts to correct its course and speed – you monitor, improve and learn from the experience.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'Deliver' is divided into two overarching implementation strategies: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'Support and encourage':</a:t>
            </a:r>
            <a:endParaRPr dirty="0"/>
          </a:p>
          <a:p>
            <a:pPr marL="285750" lvl="0" indent="-285750" algn="l" rtl="0">
              <a:spcBef>
                <a:spcPts val="0"/>
              </a:spcBef>
              <a:spcAft>
                <a:spcPts val="0"/>
              </a:spcAft>
              <a:buClr>
                <a:schemeClr val="dk1"/>
              </a:buClr>
              <a:buSzPts val="1200"/>
              <a:buFont typeface="Arial"/>
              <a:buChar char="•"/>
            </a:pPr>
            <a:r>
              <a:rPr lang="en-GB" dirty="0"/>
              <a:t>The role of leaders in supporting staff during initial attempts at implementation  - e.g. making sure we engage people in decision-making, giving teachers time to collaborate, plan and learn together, focusing on realistic goals</a:t>
            </a:r>
            <a:endParaRPr dirty="0"/>
          </a:p>
          <a:p>
            <a:pPr marL="285750" lvl="0" indent="-285750" algn="l" rtl="0">
              <a:spcBef>
                <a:spcPts val="0"/>
              </a:spcBef>
              <a:spcAft>
                <a:spcPts val="0"/>
              </a:spcAft>
              <a:buClr>
                <a:schemeClr val="dk1"/>
              </a:buClr>
              <a:buSzPts val="1200"/>
              <a:buFont typeface="Arial"/>
              <a:buChar char="•"/>
            </a:pPr>
            <a:r>
              <a:rPr lang="en-GB" dirty="0"/>
              <a:t>Providing prompts and reminders to help people feel connected to the approach and drive fidelity</a:t>
            </a:r>
            <a:endParaRPr dirty="0"/>
          </a:p>
          <a:p>
            <a:pPr marL="285750" lvl="0" indent="-285750" algn="l" rtl="0">
              <a:spcBef>
                <a:spcPts val="0"/>
              </a:spcBef>
              <a:spcAft>
                <a:spcPts val="0"/>
              </a:spcAft>
              <a:buClr>
                <a:schemeClr val="dk1"/>
              </a:buClr>
              <a:buSzPts val="1200"/>
              <a:buFont typeface="Arial"/>
              <a:buChar char="•"/>
            </a:pPr>
            <a:r>
              <a:rPr lang="en-GB" dirty="0"/>
              <a:t>Reinforcing professional development with follow-on support (not 'train and pray' but ongoing PD and support that responds to needs)</a:t>
            </a:r>
            <a:endParaRPr dirty="0"/>
          </a:p>
          <a:p>
            <a:pPr marL="285750" lvl="0" indent="-20955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r>
              <a:rPr lang="en-GB" dirty="0"/>
              <a:t>'Monitor and improve' - fundamentally about the 'Reflect' behaviours, but note that this also requires engaging people in the first place</a:t>
            </a:r>
            <a:endParaRPr dirty="0"/>
          </a:p>
          <a:p>
            <a:pPr marL="285750" lvl="0" indent="-285750" algn="l" rtl="0">
              <a:spcBef>
                <a:spcPts val="0"/>
              </a:spcBef>
              <a:spcAft>
                <a:spcPts val="0"/>
              </a:spcAft>
              <a:buClr>
                <a:schemeClr val="dk1"/>
              </a:buClr>
              <a:buSzPts val="1200"/>
              <a:buFont typeface="Arial"/>
              <a:buChar char="•"/>
            </a:pPr>
            <a:r>
              <a:rPr lang="en-GB" dirty="0"/>
              <a:t>Using monitoring data to improve implementation – the curling analogy</a:t>
            </a:r>
            <a:endParaRPr dirty="0"/>
          </a:p>
          <a:p>
            <a:pPr marL="285750" lvl="0" indent="-285750" algn="l" rtl="0">
              <a:spcBef>
                <a:spcPts val="0"/>
              </a:spcBef>
              <a:spcAft>
                <a:spcPts val="0"/>
              </a:spcAft>
              <a:buClr>
                <a:schemeClr val="dk1"/>
              </a:buClr>
              <a:buSzPts val="1200"/>
              <a:buFont typeface="Arial"/>
              <a:buChar char="•"/>
            </a:pPr>
            <a:r>
              <a:rPr lang="en-GB" dirty="0"/>
              <a:t>Gathering feedback from staff, pupils and parents (reflect) - creates opportunities to address concerns, unite values around the changes and drive improvement</a:t>
            </a:r>
            <a:endParaRPr dirty="0"/>
          </a:p>
          <a:p>
            <a:pPr marL="285750" lvl="0" indent="-285750" algn="l" rtl="0">
              <a:spcBef>
                <a:spcPts val="0"/>
              </a:spcBef>
              <a:spcAft>
                <a:spcPts val="0"/>
              </a:spcAft>
              <a:buClr>
                <a:schemeClr val="dk1"/>
              </a:buClr>
              <a:buSzPts val="1200"/>
              <a:buFont typeface="Arial"/>
              <a:buChar char="•"/>
            </a:pPr>
            <a:r>
              <a:rPr lang="en-GB" dirty="0"/>
              <a:t>Tailoring implementation strategies in response to emerging barriers and enablers (reflect) - again, this is an example of how we encourage schools to take a more flexible approach to the implementation </a:t>
            </a:r>
            <a:r>
              <a:rPr lang="en-GB" dirty="0" smtClean="0"/>
              <a:t>process</a:t>
            </a:r>
          </a:p>
          <a:p>
            <a:pPr marL="285750" lvl="0" indent="-285750" algn="l" rtl="0">
              <a:spcBef>
                <a:spcPts val="0"/>
              </a:spcBef>
              <a:spcAft>
                <a:spcPts val="0"/>
              </a:spcAft>
              <a:buClr>
                <a:schemeClr val="dk1"/>
              </a:buClr>
              <a:buSzPts val="1200"/>
              <a:buFont typeface="Arial"/>
              <a:buChar char="•"/>
            </a:pPr>
            <a:endParaRPr lang="en-GB" dirty="0" smtClean="0"/>
          </a:p>
          <a:p>
            <a:r>
              <a:rPr lang="en-GB" dirty="0" smtClean="0"/>
              <a:t>Deliver</a:t>
            </a:r>
            <a:r>
              <a:rPr lang="en-GB" baseline="0" dirty="0" smtClean="0"/>
              <a:t> phase </a:t>
            </a:r>
          </a:p>
          <a:p>
            <a:endParaRPr lang="en-GB" baseline="0" dirty="0" smtClean="0"/>
          </a:p>
          <a:p>
            <a:r>
              <a:rPr lang="en-GB" baseline="0" dirty="0" smtClean="0"/>
              <a:t>Framing it as a learning process </a:t>
            </a:r>
          </a:p>
          <a:p>
            <a:r>
              <a:rPr lang="en-GB" baseline="0" dirty="0" smtClean="0"/>
              <a:t>Monitoring is so important </a:t>
            </a:r>
          </a:p>
          <a:p>
            <a:r>
              <a:rPr lang="en-GB" baseline="0" dirty="0" smtClean="0"/>
              <a:t>You deliver and then don’t stand back and hope for the best </a:t>
            </a:r>
          </a:p>
          <a:p>
            <a:endParaRPr lang="en-GB" baseline="0" dirty="0" smtClean="0"/>
          </a:p>
          <a:p>
            <a:r>
              <a:rPr lang="en-GB" baseline="0" dirty="0" smtClean="0"/>
              <a:t>You keep your eye on it and actively try to improve it </a:t>
            </a:r>
          </a:p>
          <a:p>
            <a:endParaRPr lang="en-GB" baseline="0" dirty="0" smtClean="0"/>
          </a:p>
          <a:p>
            <a:r>
              <a:rPr lang="en-GB" baseline="0" dirty="0" smtClean="0"/>
              <a:t>List of implementation strategies – can we draw on one to address a barrier we are facing </a:t>
            </a:r>
          </a:p>
          <a:p>
            <a:endParaRPr lang="en-GB" baseline="0" dirty="0" smtClean="0"/>
          </a:p>
          <a:p>
            <a:r>
              <a:rPr lang="en-GB" baseline="0" dirty="0" smtClean="0"/>
              <a:t>What support do we need – strategy we can draw on to address barrier </a:t>
            </a:r>
          </a:p>
          <a:p>
            <a:endParaRPr lang="en-GB" baseline="0" dirty="0" smtClean="0"/>
          </a:p>
          <a:p>
            <a:r>
              <a:rPr lang="en-GB" baseline="0" dirty="0" smtClean="0"/>
              <a:t>Visibly showing we are attending to barriers </a:t>
            </a:r>
          </a:p>
          <a:p>
            <a:endParaRPr lang="en-GB" baseline="0" dirty="0" smtClean="0"/>
          </a:p>
          <a:p>
            <a:r>
              <a:rPr lang="en-GB" baseline="0" dirty="0" smtClean="0"/>
              <a:t>Reflect – show we are getting feedback </a:t>
            </a:r>
          </a:p>
          <a:p>
            <a:r>
              <a:rPr lang="en-GB" baseline="0" dirty="0" smtClean="0"/>
              <a:t>Ongoing PD to embed knew knowledge skill sand behaviours </a:t>
            </a:r>
          </a:p>
          <a:p>
            <a:pPr marL="285750" lvl="0" indent="-285750" algn="l" rtl="0">
              <a:spcBef>
                <a:spcPts val="0"/>
              </a:spcBef>
              <a:spcAft>
                <a:spcPts val="0"/>
              </a:spcAft>
              <a:buClr>
                <a:schemeClr val="dk1"/>
              </a:buClr>
              <a:buSzPts val="1200"/>
              <a:buFont typeface="Arial"/>
              <a:buChar char="•"/>
            </a:pPr>
            <a:endParaRPr dirty="0"/>
          </a:p>
        </p:txBody>
      </p:sp>
      <p:sp>
        <p:nvSpPr>
          <p:cNvPr id="566" name="Google Shape;56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279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smtClean="0">
                <a:solidFill>
                  <a:srgbClr val="000000"/>
                </a:solidFill>
                <a:latin typeface="Calibri"/>
                <a:ea typeface="Calibri"/>
                <a:cs typeface="Calibri"/>
                <a:sym typeface="Calibri"/>
              </a:rPr>
              <a:t>Nikki </a:t>
            </a:r>
          </a:p>
          <a:p>
            <a:pPr marL="0" lvl="0" indent="0" algn="l" rtl="0">
              <a:spcBef>
                <a:spcPts val="0"/>
              </a:spcBef>
              <a:spcAft>
                <a:spcPts val="0"/>
              </a:spcAft>
              <a:buNone/>
            </a:pPr>
            <a:r>
              <a:rPr lang="en-GB" sz="1200" b="0" i="0" dirty="0" smtClean="0">
                <a:solidFill>
                  <a:srgbClr val="000000"/>
                </a:solidFill>
                <a:latin typeface="Calibri"/>
                <a:ea typeface="Calibri"/>
                <a:cs typeface="Calibri"/>
                <a:sym typeface="Calibri"/>
              </a:rPr>
              <a:t>To support teachers and school leaders in tackling this challenge, the EEF takes a three-pronged approach: </a:t>
            </a:r>
            <a:endParaRPr lang="en-GB" dirty="0" smtClean="0"/>
          </a:p>
          <a:p>
            <a:pPr marL="0" lvl="0" indent="0" algn="l" rtl="0">
              <a:spcBef>
                <a:spcPts val="0"/>
              </a:spcBef>
              <a:spcAft>
                <a:spcPts val="0"/>
              </a:spcAft>
              <a:buNone/>
            </a:pPr>
            <a:endParaRPr lang="en-GB" b="0" i="0" dirty="0" smtClean="0">
              <a:solidFill>
                <a:srgbClr val="000000"/>
              </a:solidFill>
              <a:latin typeface="Quattrocento Sans"/>
              <a:ea typeface="Quattrocento Sans"/>
              <a:cs typeface="Quattrocento Sans"/>
              <a:sym typeface="Quattrocento Sans"/>
            </a:endParaRPr>
          </a:p>
          <a:p>
            <a:pPr marL="0" lvl="0" indent="-114300" algn="l" rtl="0">
              <a:spcBef>
                <a:spcPts val="0"/>
              </a:spcBef>
              <a:spcAft>
                <a:spcPts val="0"/>
              </a:spcAft>
              <a:buClr>
                <a:srgbClr val="000000"/>
              </a:buClr>
              <a:buSzPts val="1800"/>
              <a:buFont typeface="Calibri"/>
              <a:buAutoNum type="arabicPeriod"/>
            </a:pPr>
            <a:r>
              <a:rPr lang="en-GB" sz="1200" b="0" i="0" dirty="0" smtClean="0">
                <a:solidFill>
                  <a:srgbClr val="000000"/>
                </a:solidFill>
                <a:latin typeface="Calibri"/>
                <a:ea typeface="Calibri"/>
                <a:cs typeface="Calibri"/>
                <a:sym typeface="Calibri"/>
              </a:rPr>
              <a:t>Evidence generation: We commission robust studies of educational programmes in order to assess their actual impact on pupil progress. Many initiatives make bold claims around improving outcomes – our independent evaluations present findings teachers can trust when deciding whether to invest in a new approach. </a:t>
            </a:r>
            <a:endParaRPr lang="en-GB" dirty="0" smtClean="0"/>
          </a:p>
          <a:p>
            <a:pPr marL="0" lvl="0" indent="0" algn="l" rtl="0">
              <a:spcBef>
                <a:spcPts val="0"/>
              </a:spcBef>
              <a:spcAft>
                <a:spcPts val="0"/>
              </a:spcAft>
              <a:buClr>
                <a:schemeClr val="dk1"/>
              </a:buClr>
              <a:buSzPts val="1800"/>
              <a:buFont typeface="Calibri"/>
              <a:buNone/>
            </a:pPr>
            <a:endParaRPr lang="en-GB" sz="1200" b="0" i="0" dirty="0" smtClean="0">
              <a:solidFill>
                <a:srgbClr val="000000"/>
              </a:solidFill>
              <a:latin typeface="Calibri"/>
              <a:ea typeface="Calibri"/>
              <a:cs typeface="Calibri"/>
              <a:sym typeface="Calibri"/>
            </a:endParaRPr>
          </a:p>
          <a:p>
            <a:pPr marL="0" lvl="0" indent="-114300" algn="l" rtl="0">
              <a:spcBef>
                <a:spcPts val="0"/>
              </a:spcBef>
              <a:spcAft>
                <a:spcPts val="0"/>
              </a:spcAft>
              <a:buClr>
                <a:srgbClr val="000000"/>
              </a:buClr>
              <a:buSzPts val="1800"/>
              <a:buFont typeface="Calibri"/>
              <a:buAutoNum type="arabicPeriod"/>
            </a:pPr>
            <a:r>
              <a:rPr lang="en-GB" sz="1200" b="0" i="0" dirty="0" smtClean="0">
                <a:solidFill>
                  <a:srgbClr val="000000"/>
                </a:solidFill>
                <a:latin typeface="Calibri"/>
                <a:ea typeface="Calibri"/>
                <a:cs typeface="Calibri"/>
                <a:sym typeface="Calibri"/>
              </a:rPr>
              <a:t>Evidence synthesis: The EEF also regularly reviews the existing research base, drawing out findings from other robust studies so that teachers and school leaders can access information about teaching and learning approaches that have proven effective in other classrooms.  </a:t>
            </a:r>
            <a:endParaRPr lang="en-GB" dirty="0" smtClean="0"/>
          </a:p>
          <a:p>
            <a:pPr marL="0" lvl="0" indent="0" algn="l" rtl="0">
              <a:spcBef>
                <a:spcPts val="0"/>
              </a:spcBef>
              <a:spcAft>
                <a:spcPts val="0"/>
              </a:spcAft>
              <a:buClr>
                <a:schemeClr val="dk1"/>
              </a:buClr>
              <a:buSzPts val="1800"/>
              <a:buFont typeface="Calibri"/>
              <a:buNone/>
            </a:pPr>
            <a:endParaRPr lang="en-GB" sz="1200" b="0" i="0" dirty="0" smtClean="0">
              <a:solidFill>
                <a:srgbClr val="000000"/>
              </a:solidFill>
              <a:latin typeface="Calibri"/>
              <a:ea typeface="Calibri"/>
              <a:cs typeface="Calibri"/>
              <a:sym typeface="Calibri"/>
            </a:endParaRPr>
          </a:p>
          <a:p>
            <a:pPr marL="0" lvl="0" indent="-114300" algn="l" rtl="0">
              <a:spcBef>
                <a:spcPts val="0"/>
              </a:spcBef>
              <a:spcAft>
                <a:spcPts val="0"/>
              </a:spcAft>
              <a:buClr>
                <a:srgbClr val="000000"/>
              </a:buClr>
              <a:buSzPts val="1800"/>
              <a:buFont typeface="Calibri"/>
              <a:buAutoNum type="arabicPeriod"/>
            </a:pPr>
            <a:r>
              <a:rPr lang="en-GB" sz="1200" b="0" i="0" dirty="0" smtClean="0">
                <a:solidFill>
                  <a:srgbClr val="000000"/>
                </a:solidFill>
                <a:latin typeface="Calibri"/>
                <a:ea typeface="Calibri"/>
                <a:cs typeface="Calibri"/>
                <a:sym typeface="Calibri"/>
              </a:rPr>
              <a:t>Evidence mobilisation: We recognise that producing and summarising research is not enough to support behaviour change in the system. We work to bring the evidence to meet busy teachers and school leaders where they are, producing resources which make research findings more accessible, such as our guidance reports, and providing on the ground support for schools through our Research Schools Network.   </a:t>
            </a:r>
            <a:endParaRPr lang="en-GB" dirty="0" smtClean="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0572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SUSTAIN:</a:t>
            </a:r>
            <a:endParaRPr dirty="0"/>
          </a:p>
          <a:p>
            <a:pPr marL="0" lvl="0" indent="0" algn="l" rtl="0">
              <a:spcBef>
                <a:spcPts val="0"/>
              </a:spcBef>
              <a:spcAft>
                <a:spcPts val="0"/>
              </a:spcAft>
              <a:buNone/>
            </a:pPr>
            <a:r>
              <a:rPr lang="en-GB" dirty="0"/>
              <a:t>Finally, 'Sustain' is divided into: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'Maintain the effort':</a:t>
            </a:r>
            <a:endParaRPr dirty="0"/>
          </a:p>
          <a:p>
            <a:pPr marL="0" lvl="0" indent="-76200" algn="l" rtl="0">
              <a:spcBef>
                <a:spcPts val="0"/>
              </a:spcBef>
              <a:spcAft>
                <a:spcPts val="0"/>
              </a:spcAft>
              <a:buClr>
                <a:schemeClr val="dk1"/>
              </a:buClr>
              <a:buSzPts val="1200"/>
              <a:buFont typeface="Calibri"/>
              <a:buChar char="•"/>
            </a:pPr>
            <a:r>
              <a:rPr lang="en-GB" dirty="0"/>
              <a:t>We remind schools that the seeds of sustainability are sown throughout the implementation process – this means ensuring that when we use implementation strategies, they include the behaviours and contextual factors</a:t>
            </a:r>
            <a:endParaRPr dirty="0"/>
          </a:p>
          <a:p>
            <a:pPr marL="0" lvl="0" indent="-76200" algn="l" rtl="0">
              <a:spcBef>
                <a:spcPts val="0"/>
              </a:spcBef>
              <a:spcAft>
                <a:spcPts val="0"/>
              </a:spcAft>
              <a:buClr>
                <a:schemeClr val="dk1"/>
              </a:buClr>
              <a:buSzPts val="1200"/>
              <a:buFont typeface="Calibri"/>
              <a:buChar char="•"/>
            </a:pPr>
            <a:r>
              <a:rPr lang="en-GB" dirty="0"/>
              <a:t>We recommend revisiting implementation plans, refreshing PD and ensuing that improved outcomes are made visible to staff.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'Review and act'</a:t>
            </a:r>
            <a:endParaRPr dirty="0"/>
          </a:p>
          <a:p>
            <a:pPr marL="0" lvl="0" indent="0" algn="l" rtl="0">
              <a:spcBef>
                <a:spcPts val="0"/>
              </a:spcBef>
              <a:spcAft>
                <a:spcPts val="0"/>
              </a:spcAft>
              <a:buNone/>
            </a:pPr>
            <a:r>
              <a:rPr lang="en-GB" dirty="0"/>
              <a:t>This offers a more structured decision-making process than in the previous guidance. We walk schools through how to conduct a through review of implementation (for example, by reassessing pupil needs and implementation readiness) and outline some 'next steps': sustaining the approach by embedding it in the schools' systems and structures; scaling up (or down!) the approach, which will require a reassessment of new potential barriers; or de-implementing the approach altogether – for example, if we feel it has served its purpose.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Those are the four phases. As we have talked through it, you'll have noticed that we refer back to the Behaviours and Contextual factors throughout (show next slide</a:t>
            </a:r>
            <a:r>
              <a:rPr lang="en-GB" dirty="0" smtClean="0"/>
              <a:t>)</a:t>
            </a:r>
          </a:p>
          <a:p>
            <a:pPr marL="0" lvl="0" indent="0" algn="l" rtl="0">
              <a:spcBef>
                <a:spcPts val="0"/>
              </a:spcBef>
              <a:spcAft>
                <a:spcPts val="0"/>
              </a:spcAft>
              <a:buNone/>
            </a:pPr>
            <a:endParaRPr lang="en-GB" dirty="0" smtClean="0"/>
          </a:p>
          <a:p>
            <a:r>
              <a:rPr lang="en-GB" dirty="0" smtClean="0"/>
              <a:t>Two headings</a:t>
            </a:r>
          </a:p>
          <a:p>
            <a:r>
              <a:rPr lang="en-GB" dirty="0" err="1" smtClean="0"/>
              <a:t>Mantaiing</a:t>
            </a:r>
            <a:r>
              <a:rPr lang="en-GB" baseline="0" dirty="0" smtClean="0"/>
              <a:t> the effort </a:t>
            </a:r>
          </a:p>
          <a:p>
            <a:r>
              <a:rPr lang="en-GB" baseline="0" dirty="0" smtClean="0"/>
              <a:t>PD  signs of </a:t>
            </a:r>
            <a:r>
              <a:rPr lang="en-GB" baseline="0" dirty="0" err="1" smtClean="0"/>
              <a:t>cusccess</a:t>
            </a:r>
            <a:r>
              <a:rPr lang="en-GB" baseline="0" dirty="0" smtClean="0"/>
              <a:t> </a:t>
            </a:r>
          </a:p>
          <a:p>
            <a:r>
              <a:rPr lang="en-GB" baseline="0" dirty="0" smtClean="0"/>
              <a:t>Responsive </a:t>
            </a:r>
          </a:p>
          <a:p>
            <a:r>
              <a:rPr lang="en-GB" baseline="0" dirty="0" smtClean="0"/>
              <a:t>Eyes on the stone </a:t>
            </a:r>
            <a:r>
              <a:rPr lang="en-GB" baseline="0" dirty="0" err="1" smtClean="0"/>
              <a:t>monitoinrg</a:t>
            </a:r>
            <a:r>
              <a:rPr lang="en-GB" baseline="0" dirty="0" smtClean="0"/>
              <a:t> and improving it </a:t>
            </a:r>
          </a:p>
          <a:p>
            <a:endParaRPr lang="en-GB" baseline="0" dirty="0" smtClean="0"/>
          </a:p>
          <a:p>
            <a:endParaRPr lang="en-GB" baseline="0" dirty="0" smtClean="0"/>
          </a:p>
          <a:p>
            <a:r>
              <a:rPr lang="en-GB" baseline="0" dirty="0" smtClean="0"/>
              <a:t>Review and act </a:t>
            </a:r>
          </a:p>
          <a:p>
            <a:r>
              <a:rPr lang="en-GB" baseline="0" dirty="0" smtClean="0"/>
              <a:t>Fluidity </a:t>
            </a:r>
          </a:p>
          <a:p>
            <a:r>
              <a:rPr lang="en-GB" baseline="0" dirty="0" err="1" smtClean="0"/>
              <a:t>Revist</a:t>
            </a:r>
            <a:r>
              <a:rPr lang="en-GB" baseline="0" dirty="0" smtClean="0"/>
              <a:t> implantation plan – is it fit for purpose – are needs the same  - are we still </a:t>
            </a:r>
            <a:r>
              <a:rPr lang="en-GB" baseline="0" dirty="0" err="1" smtClean="0"/>
              <a:t>alignrd</a:t>
            </a:r>
            <a:r>
              <a:rPr lang="en-GB" baseline="0" dirty="0" smtClean="0"/>
              <a:t> with the evidence- review – make decisions </a:t>
            </a:r>
          </a:p>
          <a:p>
            <a:r>
              <a:rPr lang="en-GB" baseline="0" dirty="0" smtClean="0"/>
              <a:t>To sustain, scale or de-implement </a:t>
            </a:r>
          </a:p>
          <a:p>
            <a:r>
              <a:rPr lang="en-GB" dirty="0" smtClean="0"/>
              <a:t>Sustain </a:t>
            </a:r>
          </a:p>
          <a:p>
            <a:r>
              <a:rPr lang="en-GB" dirty="0" smtClean="0"/>
              <a:t>More to say on this </a:t>
            </a:r>
          </a:p>
          <a:p>
            <a:r>
              <a:rPr lang="en-GB" dirty="0" smtClean="0"/>
              <a:t>Previous</a:t>
            </a:r>
            <a:r>
              <a:rPr lang="en-GB" baseline="0" dirty="0" smtClean="0"/>
              <a:t> </a:t>
            </a:r>
            <a:r>
              <a:rPr lang="en-GB" baseline="0" dirty="0" err="1" smtClean="0"/>
              <a:t>versio</a:t>
            </a:r>
            <a:r>
              <a:rPr lang="en-GB" baseline="0" dirty="0" smtClean="0"/>
              <a:t> was  a page </a:t>
            </a:r>
            <a:endParaRPr lang="en-GB" dirty="0" smtClean="0"/>
          </a:p>
          <a:p>
            <a:r>
              <a:rPr lang="en-GB" dirty="0" smtClean="0"/>
              <a:t>Evidence</a:t>
            </a:r>
            <a:r>
              <a:rPr lang="en-GB" baseline="0" dirty="0" smtClean="0"/>
              <a:t> been useful on what gains sustainability </a:t>
            </a:r>
          </a:p>
          <a:p>
            <a:r>
              <a:rPr lang="en-GB" baseline="0" dirty="0" smtClean="0"/>
              <a:t>Big list </a:t>
            </a:r>
          </a:p>
          <a:p>
            <a:r>
              <a:rPr lang="en-GB" baseline="0" dirty="0" smtClean="0"/>
              <a:t>Range </a:t>
            </a:r>
            <a:r>
              <a:rPr lang="en-GB" baseline="0" dirty="0" err="1" smtClean="0"/>
              <a:t>fo</a:t>
            </a:r>
            <a:r>
              <a:rPr lang="en-GB" baseline="0" dirty="0" smtClean="0"/>
              <a:t> factors that build sustainability </a:t>
            </a:r>
          </a:p>
          <a:p>
            <a:r>
              <a:rPr lang="en-GB" baseline="0" dirty="0" smtClean="0"/>
              <a:t>Those factors underpin that section </a:t>
            </a:r>
          </a:p>
          <a:p>
            <a:endParaRPr lang="en-GB" baseline="0" dirty="0" smtClean="0"/>
          </a:p>
          <a:p>
            <a:r>
              <a:rPr lang="en-GB" baseline="0" dirty="0" smtClean="0"/>
              <a:t>List </a:t>
            </a:r>
          </a:p>
          <a:p>
            <a:r>
              <a:rPr lang="en-GB" baseline="0" dirty="0" smtClean="0"/>
              <a:t>How many engage with </a:t>
            </a:r>
            <a:r>
              <a:rPr lang="en-GB" baseline="0" dirty="0" err="1" smtClean="0"/>
              <a:t>behavious</a:t>
            </a:r>
            <a:r>
              <a:rPr lang="en-GB" baseline="0" dirty="0" smtClean="0"/>
              <a:t> </a:t>
            </a:r>
            <a:endParaRPr lang="en-GB" dirty="0" smtClean="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78" name="Google Shape;57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1567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(Following on from the previous slide)</a:t>
            </a:r>
            <a:endParaRPr/>
          </a:p>
          <a:p>
            <a:pPr marL="228600" lvl="0" indent="0" algn="l" rtl="0">
              <a:spcBef>
                <a:spcPts val="0"/>
              </a:spcBef>
              <a:spcAft>
                <a:spcPts val="0"/>
              </a:spcAft>
              <a:buNone/>
            </a:pPr>
            <a:r>
              <a:rPr lang="en-GB" sz="1200">
                <a:solidFill>
                  <a:srgbClr val="000000"/>
                </a:solidFill>
              </a:rPr>
              <a:t>...That's because these three elements are intended to be used together. The process helps schools </a:t>
            </a:r>
            <a:r>
              <a:rPr lang="en-GB" sz="1200" i="1">
                <a:solidFill>
                  <a:srgbClr val="000000"/>
                </a:solidFill>
              </a:rPr>
              <a:t>do</a:t>
            </a:r>
            <a:r>
              <a:rPr lang="en-GB" sz="1200">
                <a:solidFill>
                  <a:srgbClr val="000000"/>
                </a:solidFill>
              </a:rPr>
              <a:t> implementation. The cross-cutting behaviours and contextual factors helps them do it </a:t>
            </a:r>
            <a:r>
              <a:rPr lang="en-GB" sz="1200" i="1">
                <a:solidFill>
                  <a:srgbClr val="000000"/>
                </a:solidFill>
              </a:rPr>
              <a:t>well</a:t>
            </a:r>
            <a:r>
              <a:rPr lang="en-GB" sz="1200">
                <a:solidFill>
                  <a:srgbClr val="000000"/>
                </a:solidFill>
              </a:rPr>
              <a:t>.</a:t>
            </a:r>
            <a:endParaRPr sz="1200"/>
          </a:p>
          <a:p>
            <a:pPr marL="228600" lvl="0" indent="0" algn="l" rtl="0">
              <a:spcBef>
                <a:spcPts val="0"/>
              </a:spcBef>
              <a:spcAft>
                <a:spcPts val="0"/>
              </a:spcAft>
              <a:buNone/>
            </a:pPr>
            <a:endParaRPr sz="1200"/>
          </a:p>
          <a:p>
            <a:pPr marL="228600" lvl="0" indent="0" algn="l" rtl="0">
              <a:spcBef>
                <a:spcPts val="0"/>
              </a:spcBef>
              <a:spcAft>
                <a:spcPts val="0"/>
              </a:spcAft>
              <a:buNone/>
            </a:pPr>
            <a:r>
              <a:rPr lang="en-GB" sz="1200"/>
              <a:t>On the left, you can see the three headline recommendations. </a:t>
            </a:r>
            <a:endParaRPr/>
          </a:p>
        </p:txBody>
      </p:sp>
      <p:sp>
        <p:nvSpPr>
          <p:cNvPr id="593" name="Google Shape;59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0414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00" name="Google Shape;60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498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4: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64: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59" name="Google Shape;659;p64: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lvl="0" indent="0" algn="l" rtl="0">
              <a:lnSpc>
                <a:spcPct val="100000"/>
              </a:lnSpc>
              <a:spcBef>
                <a:spcPts val="0"/>
              </a:spcBef>
              <a:spcAft>
                <a:spcPts val="0"/>
              </a:spcAft>
              <a:buNone/>
            </a:pPr>
            <a:fld id="{00000000-1234-1234-1234-123412341234}" type="slidenum">
              <a:rPr lang="en-GB"/>
              <a:t>50</a:t>
            </a:fld>
            <a:endParaRPr/>
          </a:p>
        </p:txBody>
      </p:sp>
    </p:spTree>
    <p:extLst>
      <p:ext uri="{BB962C8B-B14F-4D97-AF65-F5344CB8AC3E}">
        <p14:creationId xmlns:p14="http://schemas.microsoft.com/office/powerpoint/2010/main" val="1750310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here to support you and your organisation </a:t>
            </a:r>
            <a:endParaRPr lang="en-GB" dirty="0"/>
          </a:p>
        </p:txBody>
      </p:sp>
      <p:sp>
        <p:nvSpPr>
          <p:cNvPr id="4" name="Slide Number Placeholder 3"/>
          <p:cNvSpPr>
            <a:spLocks noGrp="1"/>
          </p:cNvSpPr>
          <p:nvPr>
            <p:ph type="sldNum" sz="quarter" idx="10"/>
          </p:nvPr>
        </p:nvSpPr>
        <p:spPr/>
        <p:txBody>
          <a:bodyPr/>
          <a:lstStyle/>
          <a:p>
            <a:fld id="{68F897D8-4CA0-4269-86A4-48700D1D033B}" type="slidenum">
              <a:rPr lang="en-GB" smtClean="0"/>
              <a:t>51</a:t>
            </a:fld>
            <a:endParaRPr lang="en-GB"/>
          </a:p>
        </p:txBody>
      </p:sp>
    </p:spTree>
    <p:extLst>
      <p:ext uri="{BB962C8B-B14F-4D97-AF65-F5344CB8AC3E}">
        <p14:creationId xmlns:p14="http://schemas.microsoft.com/office/powerpoint/2010/main" val="410137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smtClean="0">
                <a:solidFill>
                  <a:schemeClr val="dk1"/>
                </a:solidFill>
                <a:effectLst/>
                <a:latin typeface="Calibri"/>
                <a:ea typeface="Calibri"/>
                <a:cs typeface="Calibri"/>
                <a:sym typeface="Calibri"/>
              </a:rPr>
              <a:t>We are thrilled to be able to announce the upcoming release of the EEF's latest Implementation Guidance report, set to debut in just two weeks! This comprehensive resource promises to be a game-changer for school leaders, offering insights drawn from extensive research. Packed with actionable recommendations, this guide equips leaders with the knowledge and support they need to spearhead transformative changes and drive improvements effectively.  We would love to invite you to one of our launch events so that you can find out all about this fantastic new resource. </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628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share with any colleagues who you think may find these sessions useful.  </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3193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141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https://researchschool.org.uk/staffordshire/event/leadership-weekly-email-series </a:t>
            </a:r>
            <a:endParaRPr dirty="0"/>
          </a:p>
        </p:txBody>
      </p:sp>
      <p:sp>
        <p:nvSpPr>
          <p:cNvPr id="635" name="Google Shape;63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06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dirty="0" smtClean="0"/>
              <a:t>Nikki </a:t>
            </a:r>
          </a:p>
          <a:p>
            <a:pPr marL="0" lvl="0" indent="0" algn="l" rtl="0">
              <a:lnSpc>
                <a:spcPct val="110000"/>
              </a:lnSpc>
              <a:spcBef>
                <a:spcPts val="0"/>
              </a:spcBef>
              <a:spcAft>
                <a:spcPts val="0"/>
              </a:spcAft>
              <a:buNone/>
            </a:pPr>
            <a:endParaRPr dirty="0"/>
          </a:p>
          <a:p>
            <a:pPr marL="0" lvl="0" indent="0" algn="l" rtl="0">
              <a:lnSpc>
                <a:spcPct val="110000"/>
              </a:lnSpc>
              <a:spcBef>
                <a:spcPts val="1000"/>
              </a:spcBef>
              <a:spcAft>
                <a:spcPts val="0"/>
              </a:spcAft>
              <a:buNone/>
            </a:pPr>
            <a:r>
              <a:rPr lang="en-GB" b="1" dirty="0"/>
              <a:t>Deliver promising approaches in your setting at a heavily subsidised rate.</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We fund most of the costs of the programmes we test, so settings in the intervention group are getting access to promising programmes for free, or at a highly subsidised cost. For some projects, we might ask schools to contribute a small amount towards the programme they are receiving.  If your school is in the control group, you are likely to get a thank you payment for taking part in the evaluation.</a:t>
            </a:r>
            <a:endParaRPr dirty="0"/>
          </a:p>
          <a:p>
            <a:pPr marL="0" lvl="0" indent="0" algn="l" rtl="0">
              <a:lnSpc>
                <a:spcPct val="110000"/>
              </a:lnSpc>
              <a:spcBef>
                <a:spcPts val="1000"/>
              </a:spcBef>
              <a:spcAft>
                <a:spcPts val="0"/>
              </a:spcAft>
              <a:buNone/>
            </a:pPr>
            <a:r>
              <a:rPr lang="en-GB" b="1" dirty="0"/>
              <a:t>Access professional development for your staff.</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Most of our projects involve high-quality professional development and support resources, so taking being part of the intervention group means you will receive this and support your staff and setting’s ongoing improvement.</a:t>
            </a:r>
            <a:endParaRPr dirty="0"/>
          </a:p>
          <a:p>
            <a:pPr marL="0" lvl="0" indent="0" algn="l" rtl="0">
              <a:lnSpc>
                <a:spcPct val="110000"/>
              </a:lnSpc>
              <a:spcBef>
                <a:spcPts val="1000"/>
              </a:spcBef>
              <a:spcAft>
                <a:spcPts val="0"/>
              </a:spcAft>
              <a:buNone/>
            </a:pPr>
            <a:r>
              <a:rPr lang="en-GB" b="1" dirty="0"/>
              <a:t>Contribute to the evidence base and support your colleagues to improve teaching and learning.</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Over half of all schools in England have taken part in an EEF trial. Every one of them has made a valuable and long-term contribution to the education evidence base by supporting the profession to improve teaching and learning through better use of evidence.</a:t>
            </a:r>
            <a:endParaRPr dirty="0"/>
          </a:p>
          <a:p>
            <a:pPr marL="285750" lvl="0" indent="-209550" algn="l" rtl="0">
              <a:lnSpc>
                <a:spcPct val="110000"/>
              </a:lnSpc>
              <a:spcBef>
                <a:spcPts val="1000"/>
              </a:spcBef>
              <a:spcAft>
                <a:spcPts val="0"/>
              </a:spcAft>
              <a:buClr>
                <a:schemeClr val="dk1"/>
              </a:buClr>
              <a:buSzPts val="1200"/>
              <a:buFont typeface="Arial"/>
              <a:buNone/>
            </a:pPr>
            <a:endParaRPr dirty="0"/>
          </a:p>
          <a:p>
            <a:pPr marL="285750" lvl="0" indent="-209550" algn="l" rtl="0">
              <a:lnSpc>
                <a:spcPct val="110000"/>
              </a:lnSpc>
              <a:spcBef>
                <a:spcPts val="1000"/>
              </a:spcBef>
              <a:spcAft>
                <a:spcPts val="0"/>
              </a:spcAft>
              <a:buClr>
                <a:schemeClr val="dk1"/>
              </a:buClr>
              <a:buSzPts val="1200"/>
              <a:buFont typeface="Arial"/>
              <a:buNone/>
            </a:pPr>
            <a:endParaRPr dirty="0"/>
          </a:p>
        </p:txBody>
      </p:sp>
      <p:sp>
        <p:nvSpPr>
          <p:cNvPr id="464" name="Google Shape;46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56</a:t>
            </a:fld>
            <a:endParaRPr/>
          </a:p>
        </p:txBody>
      </p:sp>
    </p:spTree>
    <p:extLst>
      <p:ext uri="{BB962C8B-B14F-4D97-AF65-F5344CB8AC3E}">
        <p14:creationId xmlns:p14="http://schemas.microsoft.com/office/powerpoint/2010/main" val="362266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a:t>
            </a:r>
            <a:r>
              <a:rPr lang="en-GB" baseline="0" dirty="0" smtClean="0"/>
              <a:t> core team</a:t>
            </a:r>
          </a:p>
          <a:p>
            <a:r>
              <a:rPr lang="en-GB" baseline="0" dirty="0" smtClean="0"/>
              <a:t>ELEs </a:t>
            </a:r>
          </a:p>
          <a:p>
            <a:r>
              <a:rPr lang="en-GB" baseline="0" dirty="0" smtClean="0"/>
              <a:t>You may see a range of faces delivering CPD sessions throughout the year. </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3608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dirty="0" smtClean="0"/>
              <a:t>Nikki </a:t>
            </a:r>
          </a:p>
          <a:p>
            <a:pPr marL="0" lvl="0" indent="0" algn="l" rtl="0">
              <a:lnSpc>
                <a:spcPct val="110000"/>
              </a:lnSpc>
              <a:spcBef>
                <a:spcPts val="0"/>
              </a:spcBef>
              <a:spcAft>
                <a:spcPts val="0"/>
              </a:spcAft>
              <a:buNone/>
            </a:pPr>
            <a:endParaRPr dirty="0"/>
          </a:p>
          <a:p>
            <a:pPr marL="0" lvl="0" indent="0" algn="l" rtl="0">
              <a:lnSpc>
                <a:spcPct val="110000"/>
              </a:lnSpc>
              <a:spcBef>
                <a:spcPts val="1000"/>
              </a:spcBef>
              <a:spcAft>
                <a:spcPts val="0"/>
              </a:spcAft>
              <a:buNone/>
            </a:pPr>
            <a:r>
              <a:rPr lang="en-GB" b="1" dirty="0"/>
              <a:t>Deliver promising approaches in your setting at a heavily subsidised rate.</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We fund most of the costs of the programmes we test, so settings in the intervention group are getting access to promising programmes for free, or at a highly subsidised cost. For some projects, we might ask schools to contribute a small amount towards the programme they are receiving.  If your school is in the control group, you are likely to get a thank you payment for taking part in the evaluation.</a:t>
            </a:r>
            <a:endParaRPr dirty="0"/>
          </a:p>
          <a:p>
            <a:pPr marL="0" lvl="0" indent="0" algn="l" rtl="0">
              <a:lnSpc>
                <a:spcPct val="110000"/>
              </a:lnSpc>
              <a:spcBef>
                <a:spcPts val="1000"/>
              </a:spcBef>
              <a:spcAft>
                <a:spcPts val="0"/>
              </a:spcAft>
              <a:buNone/>
            </a:pPr>
            <a:r>
              <a:rPr lang="en-GB" b="1" dirty="0"/>
              <a:t>Access professional development for your staff.</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Most of our projects involve high-quality professional development and support resources, so taking being part of the intervention group means you will receive this and support your staff and setting’s ongoing improvement.</a:t>
            </a:r>
            <a:endParaRPr dirty="0"/>
          </a:p>
          <a:p>
            <a:pPr marL="0" lvl="0" indent="0" algn="l" rtl="0">
              <a:lnSpc>
                <a:spcPct val="110000"/>
              </a:lnSpc>
              <a:spcBef>
                <a:spcPts val="1000"/>
              </a:spcBef>
              <a:spcAft>
                <a:spcPts val="0"/>
              </a:spcAft>
              <a:buNone/>
            </a:pPr>
            <a:r>
              <a:rPr lang="en-GB" b="1" dirty="0"/>
              <a:t>Contribute to the evidence base and support your colleagues to improve teaching and learning.</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Over half of all schools in England have taken part in an EEF trial. Every one of them has made a valuable and long-term contribution to the education evidence base by supporting the profession to improve teaching and learning through better use of evidence.</a:t>
            </a:r>
            <a:endParaRPr dirty="0"/>
          </a:p>
          <a:p>
            <a:pPr marL="285750" lvl="0" indent="-209550" algn="l" rtl="0">
              <a:lnSpc>
                <a:spcPct val="110000"/>
              </a:lnSpc>
              <a:spcBef>
                <a:spcPts val="1000"/>
              </a:spcBef>
              <a:spcAft>
                <a:spcPts val="0"/>
              </a:spcAft>
              <a:buClr>
                <a:schemeClr val="dk1"/>
              </a:buClr>
              <a:buSzPts val="1200"/>
              <a:buFont typeface="Arial"/>
              <a:buNone/>
            </a:pPr>
            <a:endParaRPr dirty="0"/>
          </a:p>
          <a:p>
            <a:pPr marL="285750" lvl="0" indent="-209550" algn="l" rtl="0">
              <a:lnSpc>
                <a:spcPct val="110000"/>
              </a:lnSpc>
              <a:spcBef>
                <a:spcPts val="1000"/>
              </a:spcBef>
              <a:spcAft>
                <a:spcPts val="0"/>
              </a:spcAft>
              <a:buClr>
                <a:schemeClr val="dk1"/>
              </a:buClr>
              <a:buSzPts val="1200"/>
              <a:buFont typeface="Arial"/>
              <a:buNone/>
            </a:pPr>
            <a:endParaRPr dirty="0"/>
          </a:p>
        </p:txBody>
      </p:sp>
      <p:sp>
        <p:nvSpPr>
          <p:cNvPr id="464" name="Google Shape;46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57</a:t>
            </a:fld>
            <a:endParaRPr/>
          </a:p>
        </p:txBody>
      </p:sp>
    </p:spTree>
    <p:extLst>
      <p:ext uri="{BB962C8B-B14F-4D97-AF65-F5344CB8AC3E}">
        <p14:creationId xmlns:p14="http://schemas.microsoft.com/office/powerpoint/2010/main" val="198512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dirty="0" smtClean="0"/>
              <a:t>Nikki </a:t>
            </a:r>
          </a:p>
          <a:p>
            <a:pPr marL="0" lvl="0" indent="0" algn="l" rtl="0">
              <a:lnSpc>
                <a:spcPct val="110000"/>
              </a:lnSpc>
              <a:spcBef>
                <a:spcPts val="0"/>
              </a:spcBef>
              <a:spcAft>
                <a:spcPts val="0"/>
              </a:spcAft>
              <a:buNone/>
            </a:pPr>
            <a:endParaRPr dirty="0"/>
          </a:p>
          <a:p>
            <a:pPr marL="0" lvl="0" indent="0" algn="l" rtl="0">
              <a:lnSpc>
                <a:spcPct val="110000"/>
              </a:lnSpc>
              <a:spcBef>
                <a:spcPts val="1000"/>
              </a:spcBef>
              <a:spcAft>
                <a:spcPts val="0"/>
              </a:spcAft>
              <a:buNone/>
            </a:pPr>
            <a:r>
              <a:rPr lang="en-GB" b="1" dirty="0"/>
              <a:t>Deliver promising approaches in your setting at a heavily subsidised rate.</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We fund most of the costs of the programmes we test, so settings in the intervention group are getting access to promising programmes for free, or at a highly subsidised cost. For some projects, we might ask schools to contribute a small amount towards the programme they are receiving.  If your school is in the control group, you are likely to get a thank you payment for taking part in the evaluation.</a:t>
            </a:r>
            <a:endParaRPr dirty="0"/>
          </a:p>
          <a:p>
            <a:pPr marL="0" lvl="0" indent="0" algn="l" rtl="0">
              <a:lnSpc>
                <a:spcPct val="110000"/>
              </a:lnSpc>
              <a:spcBef>
                <a:spcPts val="1000"/>
              </a:spcBef>
              <a:spcAft>
                <a:spcPts val="0"/>
              </a:spcAft>
              <a:buNone/>
            </a:pPr>
            <a:r>
              <a:rPr lang="en-GB" b="1" dirty="0"/>
              <a:t>Access professional development for your staff.</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Most of our projects involve high-quality professional development and support resources, so taking being part of the intervention group means you will receive this and support your staff and setting’s ongoing improvement.</a:t>
            </a:r>
            <a:endParaRPr dirty="0"/>
          </a:p>
          <a:p>
            <a:pPr marL="0" lvl="0" indent="0" algn="l" rtl="0">
              <a:lnSpc>
                <a:spcPct val="110000"/>
              </a:lnSpc>
              <a:spcBef>
                <a:spcPts val="1000"/>
              </a:spcBef>
              <a:spcAft>
                <a:spcPts val="0"/>
              </a:spcAft>
              <a:buNone/>
            </a:pPr>
            <a:r>
              <a:rPr lang="en-GB" b="1" dirty="0"/>
              <a:t>Contribute to the evidence base and support your colleagues to improve teaching and learning.</a:t>
            </a:r>
            <a:endParaRPr dirty="0"/>
          </a:p>
          <a:p>
            <a:pPr marL="285750" lvl="0" indent="-285750" algn="l" rtl="0">
              <a:lnSpc>
                <a:spcPct val="110000"/>
              </a:lnSpc>
              <a:spcBef>
                <a:spcPts val="1000"/>
              </a:spcBef>
              <a:spcAft>
                <a:spcPts val="0"/>
              </a:spcAft>
              <a:buClr>
                <a:schemeClr val="dk1"/>
              </a:buClr>
              <a:buSzPts val="1200"/>
              <a:buFont typeface="Arial"/>
              <a:buChar char="•"/>
            </a:pPr>
            <a:r>
              <a:rPr lang="en-GB" dirty="0"/>
              <a:t>Over half of all schools in England have taken part in an EEF trial. Every one of them has made a valuable and long-term contribution to the education evidence base by supporting the profession to improve teaching and learning through better use of evidence.</a:t>
            </a:r>
            <a:endParaRPr dirty="0"/>
          </a:p>
          <a:p>
            <a:pPr marL="285750" lvl="0" indent="-209550" algn="l" rtl="0">
              <a:lnSpc>
                <a:spcPct val="110000"/>
              </a:lnSpc>
              <a:spcBef>
                <a:spcPts val="1000"/>
              </a:spcBef>
              <a:spcAft>
                <a:spcPts val="0"/>
              </a:spcAft>
              <a:buClr>
                <a:schemeClr val="dk1"/>
              </a:buClr>
              <a:buSzPts val="1200"/>
              <a:buFont typeface="Arial"/>
              <a:buNone/>
            </a:pPr>
            <a:endParaRPr dirty="0"/>
          </a:p>
          <a:p>
            <a:pPr marL="285750" lvl="0" indent="-209550" algn="l" rtl="0">
              <a:lnSpc>
                <a:spcPct val="110000"/>
              </a:lnSpc>
              <a:spcBef>
                <a:spcPts val="1000"/>
              </a:spcBef>
              <a:spcAft>
                <a:spcPts val="0"/>
              </a:spcAft>
              <a:buClr>
                <a:schemeClr val="dk1"/>
              </a:buClr>
              <a:buSzPts val="1200"/>
              <a:buFont typeface="Arial"/>
              <a:buNone/>
            </a:pPr>
            <a:endParaRPr dirty="0"/>
          </a:p>
        </p:txBody>
      </p:sp>
      <p:sp>
        <p:nvSpPr>
          <p:cNvPr id="464" name="Google Shape;46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58</a:t>
            </a:fld>
            <a:endParaRPr/>
          </a:p>
        </p:txBody>
      </p:sp>
    </p:spTree>
    <p:extLst>
      <p:ext uri="{BB962C8B-B14F-4D97-AF65-F5344CB8AC3E}">
        <p14:creationId xmlns:p14="http://schemas.microsoft.com/office/powerpoint/2010/main" val="2721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https://researchschool.org.uk/staffordshire/event/improving-the-effectiveness-of-your-cpd-programme </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60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1028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
            </a:r>
            <a:br>
              <a:rPr lang="en-GB" dirty="0" smtClean="0"/>
            </a:br>
            <a:r>
              <a:rPr lang="en-GB" dirty="0" smtClean="0"/>
              <a:t>Thank you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Please complete the feedback form </a:t>
            </a:r>
            <a:endParaRPr dirty="0"/>
          </a:p>
          <a:p>
            <a:pPr marL="0" lvl="0" indent="0" algn="l" rtl="0">
              <a:spcBef>
                <a:spcPts val="0"/>
              </a:spcBef>
              <a:spcAft>
                <a:spcPts val="0"/>
              </a:spcAft>
              <a:buNone/>
            </a:pPr>
            <a:endParaRPr dirty="0"/>
          </a:p>
        </p:txBody>
      </p:sp>
      <p:sp>
        <p:nvSpPr>
          <p:cNvPr id="635" name="Google Shape;63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40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tube channel, website and podcast.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4855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3: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3: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228600" lvl="0" indent="0" algn="l" rtl="0">
              <a:spcBef>
                <a:spcPts val="0"/>
              </a:spcBef>
              <a:spcAft>
                <a:spcPts val="0"/>
              </a:spcAft>
              <a:buClr>
                <a:schemeClr val="dk1"/>
              </a:buClr>
              <a:buSzPts val="1200"/>
              <a:buFont typeface="Arial"/>
              <a:buNone/>
            </a:pPr>
            <a:r>
              <a:rPr lang="en-GB" sz="1200" dirty="0" smtClean="0">
                <a:latin typeface="+mn-lt"/>
                <a:ea typeface="Calibri"/>
                <a:cs typeface="Calibri"/>
                <a:sym typeface="Calibri"/>
              </a:rPr>
              <a:t>IMPLEMENTATION MATTERS</a:t>
            </a:r>
            <a:endParaRPr lang="en-GB" dirty="0" smtClean="0"/>
          </a:p>
          <a:p>
            <a:pPr marL="514350" lvl="0" indent="-285750" algn="l" rtl="0">
              <a:spcBef>
                <a:spcPts val="0"/>
              </a:spcBef>
              <a:spcAft>
                <a:spcPts val="0"/>
              </a:spcAft>
              <a:buClr>
                <a:schemeClr val="dk1"/>
              </a:buClr>
              <a:buSzPts val="1200"/>
              <a:buFont typeface="Arial"/>
              <a:buChar char="•"/>
            </a:pPr>
            <a:r>
              <a:rPr lang="en-GB" sz="1200" dirty="0" smtClean="0">
                <a:latin typeface="+mn-lt"/>
                <a:ea typeface="Calibri"/>
                <a:cs typeface="Calibri"/>
                <a:sym typeface="Calibri"/>
              </a:rPr>
              <a:t>A culture shift is occurring in English schools towards widespread engagement with research, with evidence-based resources becoming go-to sources of guidance. Our education system is one of the most research engaged in the world</a:t>
            </a:r>
            <a:endParaRPr lang="en-GB" dirty="0" smtClean="0"/>
          </a:p>
          <a:p>
            <a:pPr marL="514350" lvl="0" indent="-285750" algn="l" rtl="0">
              <a:spcBef>
                <a:spcPts val="0"/>
              </a:spcBef>
              <a:spcAft>
                <a:spcPts val="0"/>
              </a:spcAft>
              <a:buClr>
                <a:schemeClr val="dk1"/>
              </a:buClr>
              <a:buSzPts val="1200"/>
              <a:buFont typeface="Arial"/>
              <a:buChar char="•"/>
            </a:pPr>
            <a:r>
              <a:rPr lang="en-GB" sz="1200" dirty="0" smtClean="0">
                <a:latin typeface="+mn-lt"/>
                <a:ea typeface="Calibri"/>
                <a:cs typeface="Calibri"/>
                <a:sym typeface="Calibri"/>
              </a:rPr>
              <a:t>Yet, awareness of evidence does not necessarily result in improved outcomes: implementation is critical for turning that interest and engagement with research into tangible changes in school practices and pupil outcomes, including, crucially for pupils facing socio-economic disadvantage. Implementation matters.</a:t>
            </a:r>
            <a:endParaRPr lang="en-GB" dirty="0" smtClean="0"/>
          </a:p>
          <a:p>
            <a:pPr marL="514350" lvl="0" indent="-285750" algn="l" rtl="0">
              <a:spcBef>
                <a:spcPts val="0"/>
              </a:spcBef>
              <a:spcAft>
                <a:spcPts val="0"/>
              </a:spcAft>
              <a:buClr>
                <a:schemeClr val="dk1"/>
              </a:buClr>
              <a:buSzPts val="1200"/>
              <a:buFont typeface="Arial"/>
              <a:buChar char="•"/>
            </a:pPr>
            <a:r>
              <a:rPr lang="en-GB" sz="1200" dirty="0" smtClean="0">
                <a:latin typeface="+mn-lt"/>
                <a:ea typeface="Calibri"/>
                <a:cs typeface="Calibri"/>
                <a:sym typeface="Calibri"/>
              </a:rPr>
              <a:t>As evidence use becomes woven into the system, we face a choice about where we go next, and whether we collectively want to turn the widespread awareness of research into meaningful changes in practice. </a:t>
            </a:r>
            <a:endParaRPr lang="en-GB" dirty="0" smtClean="0"/>
          </a:p>
          <a:p>
            <a:pPr marL="457200" marR="0" lvl="0" indent="-228600" algn="l" rtl="0">
              <a:lnSpc>
                <a:spcPct val="100000"/>
              </a:lnSpc>
              <a:spcBef>
                <a:spcPts val="0"/>
              </a:spcBef>
              <a:spcAft>
                <a:spcPts val="0"/>
              </a:spcAft>
              <a:buSzPts val="1400"/>
              <a:buNone/>
            </a:pPr>
            <a:endParaRPr lang="en-GB" dirty="0" smtClean="0"/>
          </a:p>
          <a:p>
            <a:pPr marL="457200" marR="0" lvl="0" indent="-228600" algn="l" rtl="0">
              <a:lnSpc>
                <a:spcPct val="100000"/>
              </a:lnSpc>
              <a:spcBef>
                <a:spcPts val="0"/>
              </a:spcBef>
              <a:spcAft>
                <a:spcPts val="0"/>
              </a:spcAft>
              <a:buSzPts val="1400"/>
              <a:buNone/>
            </a:pPr>
            <a:endParaRPr lang="en-GB" dirty="0" smtClean="0"/>
          </a:p>
          <a:p>
            <a:pPr marL="457200" marR="0" lvl="0" indent="-228600" algn="l" rtl="0">
              <a:lnSpc>
                <a:spcPct val="100000"/>
              </a:lnSpc>
              <a:spcBef>
                <a:spcPts val="0"/>
              </a:spcBef>
              <a:spcAft>
                <a:spcPts val="0"/>
              </a:spcAft>
              <a:buSzPts val="1400"/>
              <a:buNone/>
            </a:pPr>
            <a:endParaRPr lang="en-GB" dirty="0" smtClean="0"/>
          </a:p>
          <a:p>
            <a:pPr marL="457200" marR="0" lvl="0" indent="-228600" algn="l" rtl="0">
              <a:lnSpc>
                <a:spcPct val="100000"/>
              </a:lnSpc>
              <a:spcBef>
                <a:spcPts val="0"/>
              </a:spcBef>
              <a:spcAft>
                <a:spcPts val="0"/>
              </a:spcAft>
              <a:buSzPts val="1400"/>
              <a:buNone/>
            </a:pPr>
            <a:r>
              <a:rPr lang="en-GB" dirty="0" smtClean="0"/>
              <a:t>Moment</a:t>
            </a:r>
            <a:r>
              <a:rPr lang="en-GB" baseline="0" dirty="0" smtClean="0"/>
              <a:t> in time for evidence engagement </a:t>
            </a:r>
          </a:p>
          <a:p>
            <a:pPr marL="457200" marR="0" lvl="0" indent="-228600" algn="l" rtl="0">
              <a:lnSpc>
                <a:spcPct val="100000"/>
              </a:lnSpc>
              <a:spcBef>
                <a:spcPts val="0"/>
              </a:spcBef>
              <a:spcAft>
                <a:spcPts val="0"/>
              </a:spcAft>
              <a:buSzPts val="1400"/>
              <a:buNone/>
            </a:pPr>
            <a:r>
              <a:rPr lang="en-GB" baseline="0" dirty="0" smtClean="0"/>
              <a:t>There has been a culture shift in the last ten years </a:t>
            </a:r>
          </a:p>
          <a:p>
            <a:pPr marL="457200" marR="0" lvl="0" indent="-228600" algn="l" rtl="0">
              <a:lnSpc>
                <a:spcPct val="100000"/>
              </a:lnSpc>
              <a:spcBef>
                <a:spcPts val="0"/>
              </a:spcBef>
              <a:spcAft>
                <a:spcPts val="0"/>
              </a:spcAft>
              <a:buSzPts val="1400"/>
              <a:buNone/>
            </a:pPr>
            <a:r>
              <a:rPr lang="en-GB" baseline="0" dirty="0" smtClean="0"/>
              <a:t>Evidence is now being baked into the system </a:t>
            </a:r>
          </a:p>
          <a:p>
            <a:pPr marL="457200" marR="0" lvl="0" indent="-228600" algn="l" rtl="0">
              <a:lnSpc>
                <a:spcPct val="100000"/>
              </a:lnSpc>
              <a:spcBef>
                <a:spcPts val="0"/>
              </a:spcBef>
              <a:spcAft>
                <a:spcPts val="0"/>
              </a:spcAft>
              <a:buSzPts val="1400"/>
              <a:buNone/>
            </a:pPr>
            <a:r>
              <a:rPr lang="en-GB" baseline="0" dirty="0" smtClean="0"/>
              <a:t>Interest in research has changed phenomenally </a:t>
            </a:r>
          </a:p>
          <a:p>
            <a:pPr marL="457200" marR="0" lvl="0" indent="-228600" algn="l" rtl="0">
              <a:lnSpc>
                <a:spcPct val="100000"/>
              </a:lnSpc>
              <a:spcBef>
                <a:spcPts val="0"/>
              </a:spcBef>
              <a:spcAft>
                <a:spcPts val="0"/>
              </a:spcAft>
              <a:buSzPts val="1400"/>
              <a:buNone/>
            </a:pPr>
            <a:r>
              <a:rPr lang="en-GB" baseline="0" dirty="0" smtClean="0"/>
              <a:t>Now we need to move forward making sure it is not just superficial </a:t>
            </a:r>
            <a:endParaRPr dirty="0"/>
          </a:p>
        </p:txBody>
      </p:sp>
      <p:sp>
        <p:nvSpPr>
          <p:cNvPr id="382" name="Google Shape;382;p43: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975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5: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45: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r>
              <a:rPr lang="en-GB" dirty="0" smtClean="0"/>
              <a:t>Refocusing on the quality </a:t>
            </a:r>
          </a:p>
          <a:p>
            <a:r>
              <a:rPr lang="en-GB" dirty="0" smtClean="0"/>
              <a:t>Quote</a:t>
            </a:r>
            <a:r>
              <a:rPr lang="en-GB" baseline="0" dirty="0" smtClean="0"/>
              <a:t> from guidance </a:t>
            </a:r>
          </a:p>
          <a:p>
            <a:endParaRPr lang="en-GB" baseline="0" dirty="0" smtClean="0"/>
          </a:p>
          <a:p>
            <a:pPr marL="0" marR="0" lvl="0" indent="0" algn="l" rtl="0">
              <a:lnSpc>
                <a:spcPct val="100000"/>
              </a:lnSpc>
              <a:spcBef>
                <a:spcPts val="0"/>
              </a:spcBef>
              <a:spcAft>
                <a:spcPts val="0"/>
              </a:spcAft>
              <a:buClr>
                <a:srgbClr val="000000"/>
              </a:buClr>
              <a:buSzPts val="1200"/>
              <a:buFont typeface="Arial"/>
              <a:buNone/>
            </a:pPr>
            <a:r>
              <a:rPr lang="en-GB" b="0" dirty="0" smtClean="0">
                <a:solidFill>
                  <a:srgbClr val="000000"/>
                </a:solidFill>
                <a:latin typeface="NTR"/>
                <a:ea typeface="NTR"/>
                <a:cs typeface="NTR"/>
                <a:sym typeface="NTR"/>
              </a:rPr>
              <a:t>QUALITY OF IMPLEMENTATION MATTERS</a:t>
            </a:r>
            <a:endParaRPr lang="en-GB" dirty="0" smtClean="0"/>
          </a:p>
          <a:p>
            <a:pPr marL="171450" marR="0" lvl="0" indent="-171450" algn="l" rtl="0">
              <a:lnSpc>
                <a:spcPct val="100000"/>
              </a:lnSpc>
              <a:spcBef>
                <a:spcPts val="0"/>
              </a:spcBef>
              <a:spcAft>
                <a:spcPts val="0"/>
              </a:spcAft>
              <a:buClr>
                <a:srgbClr val="000000"/>
              </a:buClr>
              <a:buSzPts val="1200"/>
              <a:buFont typeface="Arial"/>
              <a:buChar char="•"/>
            </a:pPr>
            <a:r>
              <a:rPr lang="en-GB" b="0" dirty="0" smtClean="0">
                <a:solidFill>
                  <a:srgbClr val="000000"/>
                </a:solidFill>
                <a:latin typeface="NTR"/>
                <a:ea typeface="NTR"/>
                <a:cs typeface="NTR"/>
                <a:sym typeface="NTR"/>
              </a:rPr>
              <a:t>The new guidance report is based on an extensive review of evidence on Implementation in Schools. Largest ever conducted on this topic.</a:t>
            </a:r>
            <a:endParaRPr lang="en-GB" dirty="0" smtClean="0"/>
          </a:p>
          <a:p>
            <a:pPr marL="171450" marR="0" lvl="0" indent="-171450" algn="l" rtl="0">
              <a:lnSpc>
                <a:spcPct val="100000"/>
              </a:lnSpc>
              <a:spcBef>
                <a:spcPts val="0"/>
              </a:spcBef>
              <a:spcAft>
                <a:spcPts val="0"/>
              </a:spcAft>
              <a:buClr>
                <a:srgbClr val="000000"/>
              </a:buClr>
              <a:buSzPts val="1200"/>
              <a:buFont typeface="Arial"/>
              <a:buChar char="•"/>
            </a:pPr>
            <a:r>
              <a:rPr lang="en-GB" b="0" dirty="0" smtClean="0">
                <a:solidFill>
                  <a:srgbClr val="000000"/>
                </a:solidFill>
                <a:latin typeface="NTR"/>
                <a:ea typeface="NTR"/>
                <a:cs typeface="NTR"/>
                <a:sym typeface="NTR"/>
              </a:rPr>
              <a:t>Encouragingly, it shows that implementation matters: that when </a:t>
            </a:r>
            <a:r>
              <a:rPr lang="en-GB" sz="1200" dirty="0" smtClean="0"/>
              <a:t>implemented well, the effectiveness of school-based programmes increases in terms of pupil outcomes.</a:t>
            </a:r>
            <a:endParaRPr lang="en-GB" dirty="0" smtClean="0"/>
          </a:p>
          <a:p>
            <a:pPr marL="171450" marR="0" lvl="0" indent="-171450" algn="l" rtl="0">
              <a:lnSpc>
                <a:spcPct val="100000"/>
              </a:lnSpc>
              <a:spcBef>
                <a:spcPts val="0"/>
              </a:spcBef>
              <a:spcAft>
                <a:spcPts val="0"/>
              </a:spcAft>
              <a:buClr>
                <a:srgbClr val="000000"/>
              </a:buClr>
              <a:buSzPts val="1200"/>
              <a:buFont typeface="Arial"/>
              <a:buChar char="•"/>
            </a:pPr>
            <a:r>
              <a:rPr lang="en-GB" sz="1200" b="0" dirty="0" smtClean="0">
                <a:solidFill>
                  <a:srgbClr val="000000"/>
                </a:solidFill>
                <a:latin typeface="NTR"/>
                <a:ea typeface="NTR"/>
                <a:cs typeface="NTR"/>
                <a:sym typeface="NTR"/>
              </a:rPr>
              <a:t>The key phrase here is </a:t>
            </a:r>
            <a:r>
              <a:rPr lang="en-GB" sz="1200" b="1" dirty="0" smtClean="0">
                <a:solidFill>
                  <a:srgbClr val="000000"/>
                </a:solidFill>
                <a:latin typeface="NTR"/>
                <a:ea typeface="NTR"/>
                <a:cs typeface="NTR"/>
                <a:sym typeface="NTR"/>
              </a:rPr>
              <a:t>when implemented well </a:t>
            </a:r>
            <a:r>
              <a:rPr lang="en-GB" sz="1200" b="0" dirty="0" smtClean="0">
                <a:solidFill>
                  <a:srgbClr val="000000"/>
                </a:solidFill>
                <a:latin typeface="NTR"/>
                <a:ea typeface="NTR"/>
                <a:cs typeface="NTR"/>
                <a:sym typeface="NTR"/>
              </a:rPr>
              <a:t>(animate).The new guidance focuses on what enables effective implementation in schools.</a:t>
            </a:r>
          </a:p>
          <a:p>
            <a:pPr marL="171450" marR="0" lvl="0" indent="-171450" algn="l" rtl="0">
              <a:lnSpc>
                <a:spcPct val="100000"/>
              </a:lnSpc>
              <a:spcBef>
                <a:spcPts val="0"/>
              </a:spcBef>
              <a:spcAft>
                <a:spcPts val="0"/>
              </a:spcAft>
              <a:buClr>
                <a:srgbClr val="000000"/>
              </a:buClr>
              <a:buSzPts val="1800"/>
              <a:buFont typeface="Arial"/>
              <a:buChar char="•"/>
            </a:pPr>
            <a:r>
              <a:rPr lang="en-GB" sz="1800" dirty="0" smtClean="0">
                <a:solidFill>
                  <a:srgbClr val="000000"/>
                </a:solidFill>
                <a:latin typeface="Montserrat"/>
                <a:ea typeface="Montserrat"/>
                <a:cs typeface="Montserrat"/>
                <a:sym typeface="Montserrat"/>
              </a:rPr>
              <a:t>If the take-away message in the first version was ‘treat implementation as a process’, now we are focusing how to do that process well.</a:t>
            </a:r>
            <a:r>
              <a:rPr lang="en-GB" dirty="0" smtClean="0"/>
              <a:t> </a:t>
            </a:r>
            <a:r>
              <a:rPr lang="en-GB" b="0" dirty="0" smtClean="0">
                <a:solidFill>
                  <a:srgbClr val="000000"/>
                </a:solidFill>
                <a:latin typeface="NTR"/>
                <a:ea typeface="NTR"/>
                <a:cs typeface="NTR"/>
                <a:sym typeface="NTR"/>
              </a:rPr>
              <a:t>Introducing a conversation around quality. </a:t>
            </a:r>
            <a:endParaRPr lang="en-GB" dirty="0" smtClean="0"/>
          </a:p>
          <a:p>
            <a:endParaRPr lang="en-GB" baseline="0" dirty="0" smtClean="0"/>
          </a:p>
          <a:p>
            <a:endParaRPr lang="en-GB" baseline="0" dirty="0" smtClean="0"/>
          </a:p>
          <a:p>
            <a:r>
              <a:rPr lang="en-GB" baseline="0" dirty="0" smtClean="0"/>
              <a:t>Key word – well </a:t>
            </a:r>
          </a:p>
          <a:p>
            <a:endParaRPr lang="en-GB" baseline="0" dirty="0" smtClean="0"/>
          </a:p>
          <a:p>
            <a:r>
              <a:rPr lang="en-GB" baseline="0" dirty="0" smtClean="0"/>
              <a:t>The message has been so far – treat it as a process </a:t>
            </a:r>
          </a:p>
          <a:p>
            <a:endParaRPr lang="en-GB" baseline="0" dirty="0" smtClean="0"/>
          </a:p>
          <a:p>
            <a:r>
              <a:rPr lang="en-GB" baseline="0" dirty="0" smtClean="0"/>
              <a:t>Keep that going </a:t>
            </a:r>
          </a:p>
          <a:p>
            <a:endParaRPr lang="en-GB" baseline="0" dirty="0" smtClean="0"/>
          </a:p>
          <a:p>
            <a:r>
              <a:rPr lang="en-GB" baseline="0" dirty="0" smtClean="0"/>
              <a:t>How do we do that process well </a:t>
            </a:r>
          </a:p>
          <a:p>
            <a:r>
              <a:rPr lang="en-GB" baseline="0" dirty="0" smtClean="0"/>
              <a:t>What drives quality implementation ? </a:t>
            </a:r>
          </a:p>
          <a:p>
            <a:r>
              <a:rPr lang="en-GB" baseline="0" dirty="0" smtClean="0"/>
              <a:t>How do we do it well. </a:t>
            </a:r>
          </a:p>
          <a:p>
            <a:pPr marL="457200" marR="0" lvl="0" indent="-228600" algn="l" rtl="0">
              <a:lnSpc>
                <a:spcPct val="100000"/>
              </a:lnSpc>
              <a:spcBef>
                <a:spcPts val="0"/>
              </a:spcBef>
              <a:spcAft>
                <a:spcPts val="0"/>
              </a:spcAft>
              <a:buSzPts val="1400"/>
              <a:buNone/>
            </a:pPr>
            <a:endParaRPr dirty="0"/>
          </a:p>
        </p:txBody>
      </p:sp>
      <p:sp>
        <p:nvSpPr>
          <p:cNvPr id="397" name="Google Shape;397;p45: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lvl="0" indent="0" algn="l" rtl="0">
              <a:lnSpc>
                <a:spcPct val="100000"/>
              </a:lnSpc>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158522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6:notes"/>
          <p:cNvSpPr>
            <a:spLocks noGrp="1" noRot="1" noChangeAspect="1"/>
          </p:cNvSpPr>
          <p:nvPr>
            <p:ph type="sldImg" idx="2"/>
          </p:nvPr>
        </p:nvSpPr>
        <p:spPr>
          <a:xfrm>
            <a:off x="673100" y="1787525"/>
            <a:ext cx="8582025" cy="4827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46:notes"/>
          <p:cNvSpPr txBox="1">
            <a:spLocks noGrp="1"/>
          </p:cNvSpPr>
          <p:nvPr>
            <p:ph type="body" idx="1"/>
          </p:nvPr>
        </p:nvSpPr>
        <p:spPr>
          <a:xfrm>
            <a:off x="992823" y="6883499"/>
            <a:ext cx="7942580" cy="5631954"/>
          </a:xfrm>
          <a:prstGeom prst="rect">
            <a:avLst/>
          </a:prstGeom>
          <a:noFill/>
          <a:ln>
            <a:noFill/>
          </a:ln>
        </p:spPr>
        <p:txBody>
          <a:bodyPr spcFirstLastPara="1" wrap="square" lIns="132875" tIns="66400" rIns="132875" bIns="664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GB" dirty="0" smtClean="0"/>
              <a:t>PEOPLE DRIVE EFFECTIVE IMPLEMENTATION</a:t>
            </a:r>
          </a:p>
          <a:p>
            <a:pPr marL="457200" marR="0" lvl="0" indent="-228600" algn="l" rtl="0">
              <a:lnSpc>
                <a:spcPct val="100000"/>
              </a:lnSpc>
              <a:spcBef>
                <a:spcPts val="0"/>
              </a:spcBef>
              <a:spcAft>
                <a:spcPts val="0"/>
              </a:spcAft>
              <a:buClr>
                <a:srgbClr val="000000"/>
              </a:buClr>
              <a:buSzPts val="1400"/>
              <a:buFont typeface="Arial"/>
              <a:buChar char="•"/>
            </a:pPr>
            <a:r>
              <a:rPr lang="en-GB" dirty="0" smtClean="0"/>
              <a:t>And at the heart of what drives effective implementation are people. The evidence shows that </a:t>
            </a:r>
            <a:r>
              <a:rPr lang="en-GB" sz="1200" b="0" i="0" u="none" strike="noStrike" cap="none" dirty="0" smtClean="0">
                <a:solidFill>
                  <a:srgbClr val="000000"/>
                </a:solidFill>
                <a:latin typeface="+mn-lt"/>
                <a:ea typeface="Calibri"/>
                <a:cs typeface="Calibri"/>
                <a:sym typeface="Calibri"/>
              </a:rPr>
              <a:t>implementation is fundamentally </a:t>
            </a:r>
            <a:r>
              <a:rPr lang="en-GB" sz="1200" b="1" i="0" u="none" strike="noStrike" cap="none" dirty="0" smtClean="0">
                <a:solidFill>
                  <a:srgbClr val="000000"/>
                </a:solidFill>
                <a:latin typeface="+mn-lt"/>
                <a:ea typeface="Calibri"/>
                <a:cs typeface="Calibri"/>
                <a:sym typeface="Calibri"/>
              </a:rPr>
              <a:t>a collaborative and social process </a:t>
            </a:r>
            <a:r>
              <a:rPr lang="en-GB" sz="1200" b="0" i="0" u="none" strike="noStrike" cap="none" dirty="0" smtClean="0">
                <a:solidFill>
                  <a:srgbClr val="000000"/>
                </a:solidFill>
                <a:latin typeface="+mn-lt"/>
                <a:ea typeface="Calibri"/>
                <a:cs typeface="Calibri"/>
                <a:sym typeface="Calibri"/>
              </a:rPr>
              <a:t>driven by how people think, behave, and interact.</a:t>
            </a:r>
            <a:endParaRPr lang="en-GB" dirty="0" smtClean="0"/>
          </a:p>
          <a:p>
            <a:pPr marL="457200" marR="0" lvl="0" indent="-228600" algn="l" rtl="0">
              <a:lnSpc>
                <a:spcPct val="100000"/>
              </a:lnSpc>
              <a:spcBef>
                <a:spcPts val="0"/>
              </a:spcBef>
              <a:spcAft>
                <a:spcPts val="0"/>
              </a:spcAft>
              <a:buClr>
                <a:srgbClr val="000000"/>
              </a:buClr>
              <a:buSzPts val="1400"/>
              <a:buFont typeface="Arial"/>
              <a:buChar char="•"/>
            </a:pPr>
            <a:r>
              <a:rPr lang="en-GB" dirty="0" smtClean="0"/>
              <a:t>Implementing change in a school involves coordinating the actions of hundreds of people, each with their own habits, beliefs, knowledge and skills </a:t>
            </a:r>
            <a:r>
              <a:rPr lang="en-GB" dirty="0" err="1" smtClean="0"/>
              <a:t>etc</a:t>
            </a:r>
            <a:r>
              <a:rPr lang="en-GB" dirty="0" smtClean="0"/>
              <a:t> – it’s tricky!</a:t>
            </a:r>
            <a:endParaRPr lang="en-GB" sz="1200" dirty="0" smtClean="0"/>
          </a:p>
          <a:p>
            <a:pPr marL="457200" marR="0" lvl="0" indent="-228600" algn="l" rtl="0">
              <a:lnSpc>
                <a:spcPct val="100000"/>
              </a:lnSpc>
              <a:spcBef>
                <a:spcPts val="0"/>
              </a:spcBef>
              <a:spcAft>
                <a:spcPts val="0"/>
              </a:spcAft>
              <a:buSzPts val="1400"/>
              <a:buNone/>
            </a:pPr>
            <a:endParaRPr lang="en-GB" sz="1200" dirty="0" smtClean="0"/>
          </a:p>
          <a:p>
            <a:pPr marL="457200" marR="0" lvl="0" indent="-228600" algn="l" rtl="0">
              <a:lnSpc>
                <a:spcPct val="100000"/>
              </a:lnSpc>
              <a:spcBef>
                <a:spcPts val="0"/>
              </a:spcBef>
              <a:spcAft>
                <a:spcPts val="0"/>
              </a:spcAft>
              <a:buSzPts val="1400"/>
              <a:buNone/>
            </a:pPr>
            <a:r>
              <a:rPr lang="en-GB" sz="1200" dirty="0" smtClean="0"/>
              <a:t>In</a:t>
            </a:r>
            <a:r>
              <a:rPr lang="en-GB" sz="1200" baseline="0" dirty="0" smtClean="0"/>
              <a:t> this report there is a real emphasis on people </a:t>
            </a:r>
          </a:p>
          <a:p>
            <a:pPr marL="457200" marR="0" lvl="0" indent="-228600" algn="l" rtl="0">
              <a:lnSpc>
                <a:spcPct val="100000"/>
              </a:lnSpc>
              <a:spcBef>
                <a:spcPts val="0"/>
              </a:spcBef>
              <a:spcAft>
                <a:spcPts val="0"/>
              </a:spcAft>
              <a:buSzPts val="1400"/>
              <a:buNone/>
            </a:pPr>
            <a:r>
              <a:rPr lang="en-GB" sz="1200" baseline="0" dirty="0" smtClean="0"/>
              <a:t>Driven by people and how they interact and behave </a:t>
            </a:r>
          </a:p>
          <a:p>
            <a:pPr marL="457200" marR="0" lvl="0" indent="-228600" algn="l" rtl="0">
              <a:lnSpc>
                <a:spcPct val="100000"/>
              </a:lnSpc>
              <a:spcBef>
                <a:spcPts val="0"/>
              </a:spcBef>
              <a:spcAft>
                <a:spcPts val="0"/>
              </a:spcAft>
              <a:buSzPts val="1400"/>
              <a:buNone/>
            </a:pPr>
            <a:endParaRPr lang="en-GB" sz="1200" baseline="0" dirty="0" smtClean="0"/>
          </a:p>
          <a:p>
            <a:pPr marL="457200" marR="0" lvl="0" indent="-228600" algn="l" rtl="0">
              <a:lnSpc>
                <a:spcPct val="100000"/>
              </a:lnSpc>
              <a:spcBef>
                <a:spcPts val="0"/>
              </a:spcBef>
              <a:spcAft>
                <a:spcPts val="0"/>
              </a:spcAft>
              <a:buSzPts val="1400"/>
              <a:buNone/>
            </a:pPr>
            <a:r>
              <a:rPr lang="en-GB" sz="1200" baseline="0" dirty="0" smtClean="0"/>
              <a:t>The other report did not mention the social aspect of change </a:t>
            </a:r>
          </a:p>
          <a:p>
            <a:pPr marL="457200" marR="0" lvl="0" indent="-228600" algn="l" rtl="0">
              <a:lnSpc>
                <a:spcPct val="100000"/>
              </a:lnSpc>
              <a:spcBef>
                <a:spcPts val="0"/>
              </a:spcBef>
              <a:spcAft>
                <a:spcPts val="0"/>
              </a:spcAft>
              <a:buSzPts val="1400"/>
              <a:buNone/>
            </a:pPr>
            <a:r>
              <a:rPr lang="en-GB" sz="1200" baseline="0" dirty="0" smtClean="0"/>
              <a:t>This report draws it to the surface</a:t>
            </a:r>
          </a:p>
          <a:p>
            <a:pPr marL="457200" marR="0" lvl="0" indent="-228600" algn="l" rtl="0">
              <a:lnSpc>
                <a:spcPct val="100000"/>
              </a:lnSpc>
              <a:spcBef>
                <a:spcPts val="0"/>
              </a:spcBef>
              <a:spcAft>
                <a:spcPts val="0"/>
              </a:spcAft>
              <a:buSzPts val="1400"/>
              <a:buNone/>
            </a:pPr>
            <a:r>
              <a:rPr lang="en-GB" sz="1200" baseline="0" dirty="0" smtClean="0"/>
              <a:t>People are what drive quality implementation </a:t>
            </a:r>
          </a:p>
        </p:txBody>
      </p:sp>
      <p:sp>
        <p:nvSpPr>
          <p:cNvPr id="408" name="Google Shape;408;p46:notes"/>
          <p:cNvSpPr txBox="1">
            <a:spLocks noGrp="1"/>
          </p:cNvSpPr>
          <p:nvPr>
            <p:ph type="sldNum" idx="12"/>
          </p:nvPr>
        </p:nvSpPr>
        <p:spPr>
          <a:xfrm>
            <a:off x="5623698" y="13585724"/>
            <a:ext cx="4302231" cy="717651"/>
          </a:xfrm>
          <a:prstGeom prst="rect">
            <a:avLst/>
          </a:prstGeom>
          <a:noFill/>
          <a:ln>
            <a:noFill/>
          </a:ln>
        </p:spPr>
        <p:txBody>
          <a:bodyPr spcFirstLastPara="1" wrap="square" lIns="132875" tIns="66400" rIns="132875" bIns="664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50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D2A4FAF-AF47-4769-8DE2-F1C416CE185F}"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33428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A4FAF-AF47-4769-8DE2-F1C416CE185F}"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33802323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692012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65361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2242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76497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04382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06580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9396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148672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719028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0339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A4FAF-AF47-4769-8DE2-F1C416CE185F}"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468412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844786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16022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82003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486772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11888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242179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120611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986736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15703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952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8"/>
        <p:cNvGrpSpPr/>
        <p:nvPr/>
      </p:nvGrpSpPr>
      <p:grpSpPr>
        <a:xfrm>
          <a:off x="0" y="0"/>
          <a:ext cx="0" cy="0"/>
          <a:chOff x="0" y="0"/>
          <a:chExt cx="0" cy="0"/>
        </a:xfrm>
      </p:grpSpPr>
      <p:sp>
        <p:nvSpPr>
          <p:cNvPr id="19" name="Google Shape;19;p29"/>
          <p:cNvSpPr/>
          <p:nvPr/>
        </p:nvSpPr>
        <p:spPr>
          <a:xfrm>
            <a:off x="0" y="6026155"/>
            <a:ext cx="12192000" cy="0"/>
          </a:xfrm>
          <a:custGeom>
            <a:avLst/>
            <a:gdLst/>
            <a:ahLst/>
            <a:cxnLst/>
            <a:rect l="l" t="t" r="r" b="b"/>
            <a:pathLst>
              <a:path w="9144000" h="120000" extrusionOk="0">
                <a:moveTo>
                  <a:pt x="0" y="0"/>
                </a:moveTo>
                <a:lnTo>
                  <a:pt x="9144000" y="0"/>
                </a:lnTo>
              </a:path>
            </a:pathLst>
          </a:custGeom>
          <a:noFill/>
          <a:ln w="9525" cap="flat" cmpd="sng">
            <a:solidFill>
              <a:srgbClr val="2C3A42"/>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 name="Google Shape;20;p29"/>
          <p:cNvSpPr txBox="1">
            <a:spLocks noGrp="1"/>
          </p:cNvSpPr>
          <p:nvPr>
            <p:ph type="sldNum" idx="12"/>
          </p:nvPr>
        </p:nvSpPr>
        <p:spPr>
          <a:xfrm>
            <a:off x="11582134" y="6551602"/>
            <a:ext cx="143933" cy="230832"/>
          </a:xfrm>
          <a:prstGeom prst="rect">
            <a:avLst/>
          </a:prstGeom>
          <a:noFill/>
          <a:ln>
            <a:noFill/>
          </a:ln>
        </p:spPr>
        <p:txBody>
          <a:bodyPr spcFirstLastPara="1" wrap="square" lIns="0" tIns="0" rIns="0" bIns="0" anchor="t" anchorCtr="0">
            <a:spAutoFit/>
          </a:bodyPr>
          <a:lstStyle>
            <a:lvl1pPr marL="25400" marR="0" lvl="0" indent="0" algn="l" rtl="0">
              <a:lnSpc>
                <a:spcPct val="113750"/>
              </a:lnSpc>
              <a:spcBef>
                <a:spcPts val="0"/>
              </a:spcBef>
              <a:buNone/>
              <a:defRPr sz="800">
                <a:solidFill>
                  <a:schemeClr val="dk1"/>
                </a:solidFill>
                <a:latin typeface="Arial"/>
                <a:ea typeface="Arial"/>
                <a:cs typeface="Arial"/>
                <a:sym typeface="Arial"/>
              </a:defRPr>
            </a:lvl1pPr>
            <a:lvl2pPr marL="25400" marR="0" lvl="1" indent="0" algn="l" rtl="0">
              <a:lnSpc>
                <a:spcPct val="113750"/>
              </a:lnSpc>
              <a:spcBef>
                <a:spcPts val="0"/>
              </a:spcBef>
              <a:buNone/>
              <a:defRPr sz="800">
                <a:solidFill>
                  <a:schemeClr val="dk1"/>
                </a:solidFill>
                <a:latin typeface="Arial"/>
                <a:ea typeface="Arial"/>
                <a:cs typeface="Arial"/>
                <a:sym typeface="Arial"/>
              </a:defRPr>
            </a:lvl2pPr>
            <a:lvl3pPr marL="25400" marR="0" lvl="2" indent="0" algn="l" rtl="0">
              <a:lnSpc>
                <a:spcPct val="113750"/>
              </a:lnSpc>
              <a:spcBef>
                <a:spcPts val="0"/>
              </a:spcBef>
              <a:buNone/>
              <a:defRPr sz="800">
                <a:solidFill>
                  <a:schemeClr val="dk1"/>
                </a:solidFill>
                <a:latin typeface="Arial"/>
                <a:ea typeface="Arial"/>
                <a:cs typeface="Arial"/>
                <a:sym typeface="Arial"/>
              </a:defRPr>
            </a:lvl3pPr>
            <a:lvl4pPr marL="25400" marR="0" lvl="3" indent="0" algn="l" rtl="0">
              <a:lnSpc>
                <a:spcPct val="113750"/>
              </a:lnSpc>
              <a:spcBef>
                <a:spcPts val="0"/>
              </a:spcBef>
              <a:buNone/>
              <a:defRPr sz="800">
                <a:solidFill>
                  <a:schemeClr val="dk1"/>
                </a:solidFill>
                <a:latin typeface="Arial"/>
                <a:ea typeface="Arial"/>
                <a:cs typeface="Arial"/>
                <a:sym typeface="Arial"/>
              </a:defRPr>
            </a:lvl4pPr>
            <a:lvl5pPr marL="25400" marR="0" lvl="4" indent="0" algn="l" rtl="0">
              <a:lnSpc>
                <a:spcPct val="113750"/>
              </a:lnSpc>
              <a:spcBef>
                <a:spcPts val="0"/>
              </a:spcBef>
              <a:buNone/>
              <a:defRPr sz="800">
                <a:solidFill>
                  <a:schemeClr val="dk1"/>
                </a:solidFill>
                <a:latin typeface="Arial"/>
                <a:ea typeface="Arial"/>
                <a:cs typeface="Arial"/>
                <a:sym typeface="Arial"/>
              </a:defRPr>
            </a:lvl5pPr>
            <a:lvl6pPr marL="25400" marR="0" lvl="5" indent="0" algn="l" rtl="0">
              <a:lnSpc>
                <a:spcPct val="113750"/>
              </a:lnSpc>
              <a:spcBef>
                <a:spcPts val="0"/>
              </a:spcBef>
              <a:buNone/>
              <a:defRPr sz="800">
                <a:solidFill>
                  <a:schemeClr val="dk1"/>
                </a:solidFill>
                <a:latin typeface="Arial"/>
                <a:ea typeface="Arial"/>
                <a:cs typeface="Arial"/>
                <a:sym typeface="Arial"/>
              </a:defRPr>
            </a:lvl6pPr>
            <a:lvl7pPr marL="25400" marR="0" lvl="6" indent="0" algn="l" rtl="0">
              <a:lnSpc>
                <a:spcPct val="113750"/>
              </a:lnSpc>
              <a:spcBef>
                <a:spcPts val="0"/>
              </a:spcBef>
              <a:buNone/>
              <a:defRPr sz="800">
                <a:solidFill>
                  <a:schemeClr val="dk1"/>
                </a:solidFill>
                <a:latin typeface="Arial"/>
                <a:ea typeface="Arial"/>
                <a:cs typeface="Arial"/>
                <a:sym typeface="Arial"/>
              </a:defRPr>
            </a:lvl7pPr>
            <a:lvl8pPr marL="25400" marR="0" lvl="7" indent="0" algn="l" rtl="0">
              <a:lnSpc>
                <a:spcPct val="113750"/>
              </a:lnSpc>
              <a:spcBef>
                <a:spcPts val="0"/>
              </a:spcBef>
              <a:buNone/>
              <a:defRPr sz="800">
                <a:solidFill>
                  <a:schemeClr val="dk1"/>
                </a:solidFill>
                <a:latin typeface="Arial"/>
                <a:ea typeface="Arial"/>
                <a:cs typeface="Arial"/>
                <a:sym typeface="Arial"/>
              </a:defRPr>
            </a:lvl8pPr>
            <a:lvl9pPr marL="25400" marR="0" lvl="8" indent="0" algn="l" rtl="0">
              <a:lnSpc>
                <a:spcPct val="113750"/>
              </a:lnSpc>
              <a:spcBef>
                <a:spcPts val="0"/>
              </a:spcBef>
              <a:buNone/>
              <a:defRPr sz="800">
                <a:solidFill>
                  <a:schemeClr val="dk1"/>
                </a:solidFill>
                <a:latin typeface="Arial"/>
                <a:ea typeface="Arial"/>
                <a:cs typeface="Arial"/>
                <a:sym typeface="Arial"/>
              </a:defRPr>
            </a:lvl9pPr>
          </a:lstStyle>
          <a:p>
            <a:pPr marL="25400" marR="0" lvl="0" indent="0" algn="l" defTabSz="914400" rtl="0" eaLnBrk="1" fontAlgn="auto" latinLnBrk="0" hangingPunct="1">
              <a:lnSpc>
                <a:spcPct val="113750"/>
              </a:lnSpc>
              <a:spcBef>
                <a:spcPts val="0"/>
              </a:spcBef>
              <a:spcAft>
                <a:spcPts val="0"/>
              </a:spcAft>
              <a:buClrTx/>
              <a:buSzTx/>
              <a:buFontTx/>
              <a:buNone/>
              <a:tabLst/>
              <a:defRPr/>
            </a:pPr>
            <a:fld id="{00000000-1234-1234-1234-123412341234}" type="slidenum">
              <a:rPr kumimoji="0" lang="en-GB" sz="800" b="0" i="0" u="none" strike="noStrike" kern="1200" cap="none" spc="0" normalizeH="0" baseline="0" noProof="0">
                <a:ln>
                  <a:noFill/>
                </a:ln>
                <a:solidFill>
                  <a:prstClr val="black"/>
                </a:solidFill>
                <a:effectLst/>
                <a:uLnTx/>
                <a:uFillTx/>
                <a:latin typeface="Arial"/>
                <a:cs typeface="Arial"/>
                <a:sym typeface="Arial"/>
              </a:rPr>
              <a:pPr marL="25400" marR="0" lvl="0" indent="0" algn="l" defTabSz="914400" rtl="0" eaLnBrk="1" fontAlgn="auto" latinLnBrk="0" hangingPunct="1">
                <a:lnSpc>
                  <a:spcPct val="113750"/>
                </a:lnSpc>
                <a:spcBef>
                  <a:spcPts val="0"/>
                </a:spcBef>
                <a:spcAft>
                  <a:spcPts val="0"/>
                </a:spcAft>
                <a:buClrTx/>
                <a:buSzTx/>
                <a:buFontTx/>
                <a:buNone/>
                <a:tabLst/>
                <a:defRPr/>
              </a:pPr>
              <a:t>‹#›</a:t>
            </a:fld>
            <a:endParaRPr kumimoji="0" sz="800" b="0" i="0" u="none" strike="noStrike" kern="1200" cap="none" spc="0" normalizeH="0" baseline="0" noProof="0">
              <a:ln>
                <a:noFill/>
              </a:ln>
              <a:solidFill>
                <a:prstClr val="black"/>
              </a:solidFill>
              <a:effectLst/>
              <a:uLnTx/>
              <a:uFillTx/>
              <a:latin typeface="Arial"/>
              <a:cs typeface="Arial"/>
              <a:sym typeface="Arial"/>
            </a:endParaRPr>
          </a:p>
        </p:txBody>
      </p:sp>
      <p:sp>
        <p:nvSpPr>
          <p:cNvPr id="21" name="Google Shape;21;p29"/>
          <p:cNvSpPr txBox="1">
            <a:spLocks noGrp="1"/>
          </p:cNvSpPr>
          <p:nvPr>
            <p:ph type="body" idx="1"/>
          </p:nvPr>
        </p:nvSpPr>
        <p:spPr>
          <a:xfrm>
            <a:off x="452829"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1000"/>
              </a:spcBef>
              <a:spcAft>
                <a:spcPts val="0"/>
              </a:spcAft>
              <a:buClr>
                <a:srgbClr val="405866"/>
              </a:buClr>
              <a:buSzPts val="1500"/>
              <a:buFont typeface="Arial"/>
              <a:buNone/>
              <a:defRPr sz="1500" b="0" i="0" u="none" strike="noStrike" cap="none">
                <a:solidFill>
                  <a:srgbClr val="40586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500"/>
              <a:buFont typeface="Arial"/>
              <a:buNone/>
              <a:defRPr sz="1500"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1500"/>
              <a:buFont typeface="Arial"/>
              <a:buNone/>
              <a:defRPr sz="1500"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500"/>
              <a:buFont typeface="Arial"/>
              <a:buNone/>
              <a:defRPr sz="1500"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500"/>
              <a:buFont typeface="Arial"/>
              <a:buNone/>
              <a:defRPr sz="1500"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29"/>
          <p:cNvPicPr preferRelativeResize="0"/>
          <p:nvPr/>
        </p:nvPicPr>
        <p:blipFill rotWithShape="1">
          <a:blip r:embed="rId2">
            <a:alphaModFix/>
          </a:blip>
          <a:srcRect/>
          <a:stretch/>
        </p:blipFill>
        <p:spPr>
          <a:xfrm>
            <a:off x="767408" y="6120723"/>
            <a:ext cx="1594153" cy="636033"/>
          </a:xfrm>
          <a:prstGeom prst="rect">
            <a:avLst/>
          </a:prstGeom>
          <a:noFill/>
          <a:ln>
            <a:noFill/>
          </a:ln>
        </p:spPr>
      </p:pic>
      <p:sp>
        <p:nvSpPr>
          <p:cNvPr id="23" name="Google Shape;23;p29"/>
          <p:cNvSpPr txBox="1"/>
          <p:nvPr/>
        </p:nvSpPr>
        <p:spPr>
          <a:xfrm>
            <a:off x="2854528" y="6381031"/>
            <a:ext cx="1353819" cy="115416"/>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91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5866"/>
                </a:solidFill>
                <a:effectLst/>
                <a:uLnTx/>
                <a:uFillTx/>
                <a:latin typeface="Arial"/>
                <a:ea typeface="Arial"/>
                <a:cs typeface="Arial"/>
                <a:sym typeface="Arial"/>
              </a:rPr>
              <a:t>@EducEndowFoundn</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Google Shape;24;p29"/>
          <p:cNvPicPr preferRelativeResize="0"/>
          <p:nvPr/>
        </p:nvPicPr>
        <p:blipFill rotWithShape="1">
          <a:blip r:embed="rId3">
            <a:alphaModFix/>
          </a:blip>
          <a:srcRect/>
          <a:stretch/>
        </p:blipFill>
        <p:spPr>
          <a:xfrm>
            <a:off x="2533704" y="6318430"/>
            <a:ext cx="320824" cy="240618"/>
          </a:xfrm>
          <a:prstGeom prst="rect">
            <a:avLst/>
          </a:prstGeom>
          <a:noFill/>
          <a:ln>
            <a:noFill/>
          </a:ln>
        </p:spPr>
      </p:pic>
    </p:spTree>
    <p:extLst>
      <p:ext uri="{BB962C8B-B14F-4D97-AF65-F5344CB8AC3E}">
        <p14:creationId xmlns:p14="http://schemas.microsoft.com/office/powerpoint/2010/main" val="40967846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76710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970710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708484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2773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102730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3560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192329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Google Shape;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Google Shape;22;p53"/>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5805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no text">
  <p:cSld name="Title no 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444414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Google Shape;2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0133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mall Text">
  <p:cSld name="1_Title Small Text">
    <p:spTree>
      <p:nvGrpSpPr>
        <p:cNvPr id="1" name="Shape 26"/>
        <p:cNvGrpSpPr/>
        <p:nvPr/>
      </p:nvGrpSpPr>
      <p:grpSpPr>
        <a:xfrm>
          <a:off x="0" y="0"/>
          <a:ext cx="0" cy="0"/>
          <a:chOff x="0" y="0"/>
          <a:chExt cx="0" cy="0"/>
        </a:xfrm>
      </p:grpSpPr>
      <p:sp>
        <p:nvSpPr>
          <p:cNvPr id="27" name="Google Shape;27;p42"/>
          <p:cNvSpPr txBox="1">
            <a:spLocks noGrp="1"/>
          </p:cNvSpPr>
          <p:nvPr>
            <p:ph type="body" idx="1"/>
          </p:nvPr>
        </p:nvSpPr>
        <p:spPr>
          <a:xfrm>
            <a:off x="1524001" y="1532691"/>
            <a:ext cx="9249833" cy="374188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0000"/>
              </a:lnSpc>
              <a:spcBef>
                <a:spcPts val="1000"/>
              </a:spcBef>
              <a:spcAft>
                <a:spcPts val="0"/>
              </a:spcAft>
              <a:buClr>
                <a:srgbClr val="405866"/>
              </a:buClr>
              <a:buSzPts val="1598"/>
              <a:buFont typeface="Arial"/>
              <a:buNone/>
              <a:defRPr sz="1598" b="0" i="0" u="none" strike="noStrike" cap="none">
                <a:solidFill>
                  <a:srgbClr val="405866"/>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663"/>
              <a:buFont typeface="Arial"/>
              <a:buNone/>
              <a:defRPr sz="2663"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663"/>
              <a:buFont typeface="Arial"/>
              <a:buNone/>
              <a:defRPr sz="2663"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2663"/>
              <a:buFont typeface="Arial"/>
              <a:buNone/>
              <a:defRPr sz="2663"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2663"/>
              <a:buFont typeface="Arial"/>
              <a:buNone/>
              <a:defRPr sz="266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2"/>
          <p:cNvSpPr txBox="1">
            <a:spLocks noGrp="1"/>
          </p:cNvSpPr>
          <p:nvPr>
            <p:ph type="body" idx="2"/>
          </p:nvPr>
        </p:nvSpPr>
        <p:spPr>
          <a:xfrm>
            <a:off x="452829"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1000"/>
              </a:spcBef>
              <a:spcAft>
                <a:spcPts val="0"/>
              </a:spcAft>
              <a:buClr>
                <a:srgbClr val="405866"/>
              </a:buClr>
              <a:buSzPts val="1998"/>
              <a:buFont typeface="Arial"/>
              <a:buNone/>
              <a:defRPr sz="1998" b="0" i="0" u="none" strike="noStrike" cap="none">
                <a:solidFill>
                  <a:srgbClr val="40586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42"/>
          <p:cNvSpPr/>
          <p:nvPr/>
        </p:nvSpPr>
        <p:spPr>
          <a:xfrm>
            <a:off x="232853" y="6351503"/>
            <a:ext cx="183727" cy="148830"/>
          </a:xfrm>
          <a:custGeom>
            <a:avLst/>
            <a:gdLst/>
            <a:ahLst/>
            <a:cxnLst/>
            <a:rect l="l" t="t" r="r" b="b"/>
            <a:pathLst>
              <a:path w="137794" h="111760" extrusionOk="0">
                <a:moveTo>
                  <a:pt x="0" y="98907"/>
                </a:moveTo>
                <a:lnTo>
                  <a:pt x="9816" y="104280"/>
                </a:lnTo>
                <a:lnTo>
                  <a:pt x="20293" y="108238"/>
                </a:lnTo>
                <a:lnTo>
                  <a:pt x="31466" y="110716"/>
                </a:lnTo>
                <a:lnTo>
                  <a:pt x="43167" y="111569"/>
                </a:lnTo>
                <a:lnTo>
                  <a:pt x="77543" y="104280"/>
                </a:lnTo>
                <a:lnTo>
                  <a:pt x="84187" y="99301"/>
                </a:lnTo>
                <a:lnTo>
                  <a:pt x="6718" y="99301"/>
                </a:lnTo>
                <a:lnTo>
                  <a:pt x="2197" y="99174"/>
                </a:lnTo>
                <a:lnTo>
                  <a:pt x="0" y="98907"/>
                </a:lnTo>
                <a:close/>
              </a:path>
              <a:path w="137794" h="111760" extrusionOk="0">
                <a:moveTo>
                  <a:pt x="15379" y="67690"/>
                </a:moveTo>
                <a:lnTo>
                  <a:pt x="19268" y="75435"/>
                </a:lnTo>
                <a:lnTo>
                  <a:pt x="25255" y="81580"/>
                </a:lnTo>
                <a:lnTo>
                  <a:pt x="32883" y="85670"/>
                </a:lnTo>
                <a:lnTo>
                  <a:pt x="41694" y="87248"/>
                </a:lnTo>
                <a:lnTo>
                  <a:pt x="34018" y="92320"/>
                </a:lnTo>
                <a:lnTo>
                  <a:pt x="25539" y="96108"/>
                </a:lnTo>
                <a:lnTo>
                  <a:pt x="16394" y="98480"/>
                </a:lnTo>
                <a:lnTo>
                  <a:pt x="6718" y="99301"/>
                </a:lnTo>
                <a:lnTo>
                  <a:pt x="84187" y="99301"/>
                </a:lnTo>
                <a:lnTo>
                  <a:pt x="102662" y="85455"/>
                </a:lnTo>
                <a:lnTo>
                  <a:pt x="112964" y="68198"/>
                </a:lnTo>
                <a:lnTo>
                  <a:pt x="18872" y="68198"/>
                </a:lnTo>
                <a:lnTo>
                  <a:pt x="17106" y="68021"/>
                </a:lnTo>
                <a:lnTo>
                  <a:pt x="15379" y="67690"/>
                </a:lnTo>
                <a:close/>
              </a:path>
              <a:path w="137794" h="111760" extrusionOk="0">
                <a:moveTo>
                  <a:pt x="5511" y="39230"/>
                </a:moveTo>
                <a:lnTo>
                  <a:pt x="5511" y="39585"/>
                </a:lnTo>
                <a:lnTo>
                  <a:pt x="7229" y="49297"/>
                </a:lnTo>
                <a:lnTo>
                  <a:pt x="11974" y="57545"/>
                </a:lnTo>
                <a:lnTo>
                  <a:pt x="19136" y="63719"/>
                </a:lnTo>
                <a:lnTo>
                  <a:pt x="28105" y="67208"/>
                </a:lnTo>
                <a:lnTo>
                  <a:pt x="25742" y="67856"/>
                </a:lnTo>
                <a:lnTo>
                  <a:pt x="23253" y="68198"/>
                </a:lnTo>
                <a:lnTo>
                  <a:pt x="112964" y="68198"/>
                </a:lnTo>
                <a:lnTo>
                  <a:pt x="118067" y="59652"/>
                </a:lnTo>
                <a:lnTo>
                  <a:pt x="121202" y="42760"/>
                </a:lnTo>
                <a:lnTo>
                  <a:pt x="18262" y="42760"/>
                </a:lnTo>
                <a:lnTo>
                  <a:pt x="13652" y="42608"/>
                </a:lnTo>
                <a:lnTo>
                  <a:pt x="9309" y="41351"/>
                </a:lnTo>
                <a:lnTo>
                  <a:pt x="5511" y="39230"/>
                </a:lnTo>
                <a:close/>
              </a:path>
              <a:path w="137794" h="111760" extrusionOk="0">
                <a:moveTo>
                  <a:pt x="9550" y="5156"/>
                </a:moveTo>
                <a:lnTo>
                  <a:pt x="7124" y="9321"/>
                </a:lnTo>
                <a:lnTo>
                  <a:pt x="5740" y="14147"/>
                </a:lnTo>
                <a:lnTo>
                  <a:pt x="5740" y="19316"/>
                </a:lnTo>
                <a:lnTo>
                  <a:pt x="6634" y="26389"/>
                </a:lnTo>
                <a:lnTo>
                  <a:pt x="9167" y="32805"/>
                </a:lnTo>
                <a:lnTo>
                  <a:pt x="13118" y="38338"/>
                </a:lnTo>
                <a:lnTo>
                  <a:pt x="18262" y="42760"/>
                </a:lnTo>
                <a:lnTo>
                  <a:pt x="121202" y="42760"/>
                </a:lnTo>
                <a:lnTo>
                  <a:pt x="122719" y="34582"/>
                </a:lnTo>
                <a:lnTo>
                  <a:pt x="67602" y="34582"/>
                </a:lnTo>
                <a:lnTo>
                  <a:pt x="50610" y="31888"/>
                </a:lnTo>
                <a:lnTo>
                  <a:pt x="35009" y="25822"/>
                </a:lnTo>
                <a:lnTo>
                  <a:pt x="21190" y="16779"/>
                </a:lnTo>
                <a:lnTo>
                  <a:pt x="9550" y="5156"/>
                </a:lnTo>
                <a:close/>
              </a:path>
              <a:path w="137794" h="111760" extrusionOk="0">
                <a:moveTo>
                  <a:pt x="103136" y="0"/>
                </a:moveTo>
                <a:lnTo>
                  <a:pt x="95034" y="0"/>
                </a:lnTo>
                <a:lnTo>
                  <a:pt x="84076" y="2213"/>
                </a:lnTo>
                <a:lnTo>
                  <a:pt x="75126" y="8250"/>
                </a:lnTo>
                <a:lnTo>
                  <a:pt x="69091" y="17203"/>
                </a:lnTo>
                <a:lnTo>
                  <a:pt x="66955" y="27787"/>
                </a:lnTo>
                <a:lnTo>
                  <a:pt x="66996" y="31432"/>
                </a:lnTo>
                <a:lnTo>
                  <a:pt x="67119" y="32524"/>
                </a:lnTo>
                <a:lnTo>
                  <a:pt x="67602" y="34582"/>
                </a:lnTo>
                <a:lnTo>
                  <a:pt x="122719" y="34582"/>
                </a:lnTo>
                <a:lnTo>
                  <a:pt x="123219" y="31888"/>
                </a:lnTo>
                <a:lnTo>
                  <a:pt x="123215" y="27787"/>
                </a:lnTo>
                <a:lnTo>
                  <a:pt x="128727" y="23812"/>
                </a:lnTo>
                <a:lnTo>
                  <a:pt x="133502" y="18859"/>
                </a:lnTo>
                <a:lnTo>
                  <a:pt x="134316" y="17640"/>
                </a:lnTo>
                <a:lnTo>
                  <a:pt x="121094" y="17640"/>
                </a:lnTo>
                <a:lnTo>
                  <a:pt x="126921" y="14147"/>
                </a:lnTo>
                <a:lnTo>
                  <a:pt x="131175" y="8889"/>
                </a:lnTo>
                <a:lnTo>
                  <a:pt x="115595" y="8889"/>
                </a:lnTo>
                <a:lnTo>
                  <a:pt x="110464" y="3416"/>
                </a:lnTo>
                <a:lnTo>
                  <a:pt x="103136" y="0"/>
                </a:lnTo>
                <a:close/>
              </a:path>
              <a:path w="137794" h="111760" extrusionOk="0">
                <a:moveTo>
                  <a:pt x="137274" y="13207"/>
                </a:moveTo>
                <a:lnTo>
                  <a:pt x="132219" y="15443"/>
                </a:lnTo>
                <a:lnTo>
                  <a:pt x="126796" y="16967"/>
                </a:lnTo>
                <a:lnTo>
                  <a:pt x="121094" y="17640"/>
                </a:lnTo>
                <a:lnTo>
                  <a:pt x="134316" y="17640"/>
                </a:lnTo>
                <a:lnTo>
                  <a:pt x="137274" y="13207"/>
                </a:lnTo>
                <a:close/>
              </a:path>
              <a:path w="137794" h="111760" extrusionOk="0">
                <a:moveTo>
                  <a:pt x="133476" y="2057"/>
                </a:moveTo>
                <a:lnTo>
                  <a:pt x="128041" y="5283"/>
                </a:lnTo>
                <a:lnTo>
                  <a:pt x="122008" y="7632"/>
                </a:lnTo>
                <a:lnTo>
                  <a:pt x="115595" y="8889"/>
                </a:lnTo>
                <a:lnTo>
                  <a:pt x="131175" y="8889"/>
                </a:lnTo>
                <a:lnTo>
                  <a:pt x="131381" y="8635"/>
                </a:lnTo>
                <a:lnTo>
                  <a:pt x="133476" y="2057"/>
                </a:lnTo>
                <a:close/>
              </a:path>
            </a:pathLst>
          </a:custGeom>
          <a:solidFill>
            <a:srgbClr val="2BAA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30" name="Google Shape;30;p42"/>
          <p:cNvSpPr txBox="1"/>
          <p:nvPr/>
        </p:nvSpPr>
        <p:spPr>
          <a:xfrm>
            <a:off x="415253" y="6351503"/>
            <a:ext cx="1931132" cy="154081"/>
          </a:xfrm>
          <a:prstGeom prst="rect">
            <a:avLst/>
          </a:prstGeom>
          <a:noFill/>
          <a:ln>
            <a:noFill/>
          </a:ln>
        </p:spPr>
        <p:txBody>
          <a:bodyPr spcFirstLastPara="1" wrap="square" lIns="0" tIns="0" rIns="0" bIns="0" anchor="t" anchorCtr="0">
            <a:spAutoFit/>
          </a:bodyPr>
          <a:lstStyle/>
          <a:p>
            <a:pPr marL="16913" marR="0" lvl="0" indent="0" algn="l" rtl="0">
              <a:lnSpc>
                <a:spcPct val="90990"/>
              </a:lnSpc>
              <a:spcBef>
                <a:spcPts val="0"/>
              </a:spcBef>
              <a:spcAft>
                <a:spcPts val="0"/>
              </a:spcAft>
              <a:buNone/>
            </a:pPr>
            <a:r>
              <a:rPr lang="en-GB" sz="1065" b="0" i="0">
                <a:solidFill>
                  <a:srgbClr val="405866"/>
                </a:solidFill>
                <a:latin typeface="Arial"/>
                <a:ea typeface="Arial"/>
                <a:cs typeface="Arial"/>
                <a:sym typeface="Arial"/>
              </a:rPr>
              <a:t>@</a:t>
            </a:r>
            <a:r>
              <a:rPr lang="en-GB" sz="1332" b="0" i="0">
                <a:solidFill>
                  <a:srgbClr val="405866"/>
                </a:solidFill>
                <a:latin typeface="Helvetica Neue"/>
                <a:ea typeface="Helvetica Neue"/>
                <a:cs typeface="Helvetica Neue"/>
                <a:sym typeface="Helvetica Neue"/>
              </a:rPr>
              <a:t>EducEndowFoundn</a:t>
            </a:r>
            <a:endParaRPr/>
          </a:p>
        </p:txBody>
      </p:sp>
    </p:spTree>
    <p:extLst>
      <p:ext uri="{BB962C8B-B14F-4D97-AF65-F5344CB8AC3E}">
        <p14:creationId xmlns:p14="http://schemas.microsoft.com/office/powerpoint/2010/main" val="1151315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30"/>
        <p:cNvGrpSpPr/>
        <p:nvPr/>
      </p:nvGrpSpPr>
      <p:grpSpPr>
        <a:xfrm>
          <a:off x="0" y="0"/>
          <a:ext cx="0" cy="0"/>
          <a:chOff x="0" y="0"/>
          <a:chExt cx="0" cy="0"/>
        </a:xfrm>
      </p:grpSpPr>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 name="Google Shape;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0"/>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8966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Google Shape;3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 name="Google Shape;39;p61"/>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1"/>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85457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ullet points (2 boxes)">
  <p:cSld name="Title and bullet points (2 boxes)">
    <p:spTree>
      <p:nvGrpSpPr>
        <p:cNvPr id="1" name="Shape 41"/>
        <p:cNvGrpSpPr/>
        <p:nvPr/>
      </p:nvGrpSpPr>
      <p:grpSpPr>
        <a:xfrm>
          <a:off x="0" y="0"/>
          <a:ext cx="0" cy="0"/>
          <a:chOff x="0" y="0"/>
          <a:chExt cx="0" cy="0"/>
        </a:xfrm>
      </p:grpSpPr>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Google Shape;4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2"/>
          <p:cNvSpPr txBox="1">
            <a:spLocks noGrp="1"/>
          </p:cNvSpPr>
          <p:nvPr>
            <p:ph type="body" idx="2"/>
          </p:nvPr>
        </p:nvSpPr>
        <p:spPr>
          <a:xfrm>
            <a:off x="62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8189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ullet points no title">
  <p:cSld name="Bullet points no title">
    <p:spTree>
      <p:nvGrpSpPr>
        <p:cNvPr id="1" name="Shape 47"/>
        <p:cNvGrpSpPr/>
        <p:nvPr/>
      </p:nvGrpSpPr>
      <p:grpSpPr>
        <a:xfrm>
          <a:off x="0" y="0"/>
          <a:ext cx="0" cy="0"/>
          <a:chOff x="0" y="0"/>
          <a:chExt cx="0" cy="0"/>
        </a:xfrm>
      </p:grpSpPr>
      <p:sp>
        <p:nvSpPr>
          <p:cNvPr id="48" name="Google Shape;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Google Shape;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Google Shape;50;p63"/>
          <p:cNvSpPr txBox="1">
            <a:spLocks noGrp="1"/>
          </p:cNvSpPr>
          <p:nvPr>
            <p:ph type="body" idx="1"/>
          </p:nvPr>
        </p:nvSpPr>
        <p:spPr>
          <a:xfrm>
            <a:off x="838200" y="365125"/>
            <a:ext cx="10515600" cy="5334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284782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Alternative main title (white)" type="title">
  <p:cSld name="Alternative main title (white)">
    <p:spTree>
      <p:nvGrpSpPr>
        <p:cNvPr id="1" name="Shape 51"/>
        <p:cNvGrpSpPr/>
        <p:nvPr/>
      </p:nvGrpSpPr>
      <p:grpSpPr>
        <a:xfrm>
          <a:off x="0" y="0"/>
          <a:ext cx="0" cy="0"/>
          <a:chOff x="0" y="0"/>
          <a:chExt cx="0" cy="0"/>
        </a:xfrm>
      </p:grpSpPr>
      <p:sp>
        <p:nvSpPr>
          <p:cNvPr id="52" name="Google Shape;52;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7433262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03029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Google Shape;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Google Shape;22;p53"/>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557343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no text">
  <p:cSld name="Title no 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9122871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Google Shape;2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243062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30"/>
        <p:cNvGrpSpPr/>
        <p:nvPr/>
      </p:nvGrpSpPr>
      <p:grpSpPr>
        <a:xfrm>
          <a:off x="0" y="0"/>
          <a:ext cx="0" cy="0"/>
          <a:chOff x="0" y="0"/>
          <a:chExt cx="0" cy="0"/>
        </a:xfrm>
      </p:grpSpPr>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 name="Google Shape;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0"/>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81086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2058571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Google Shape;3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 name="Google Shape;39;p61"/>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1"/>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988228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ullet points (2 boxes)">
  <p:cSld name="Title and bullet points (2 boxes)">
    <p:spTree>
      <p:nvGrpSpPr>
        <p:cNvPr id="1" name="Shape 41"/>
        <p:cNvGrpSpPr/>
        <p:nvPr/>
      </p:nvGrpSpPr>
      <p:grpSpPr>
        <a:xfrm>
          <a:off x="0" y="0"/>
          <a:ext cx="0" cy="0"/>
          <a:chOff x="0" y="0"/>
          <a:chExt cx="0" cy="0"/>
        </a:xfrm>
      </p:grpSpPr>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Google Shape;4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2"/>
          <p:cNvSpPr txBox="1">
            <a:spLocks noGrp="1"/>
          </p:cNvSpPr>
          <p:nvPr>
            <p:ph type="body" idx="2"/>
          </p:nvPr>
        </p:nvSpPr>
        <p:spPr>
          <a:xfrm>
            <a:off x="62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51683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ullet points no title">
  <p:cSld name="Bullet points no title">
    <p:spTree>
      <p:nvGrpSpPr>
        <p:cNvPr id="1" name="Shape 47"/>
        <p:cNvGrpSpPr/>
        <p:nvPr/>
      </p:nvGrpSpPr>
      <p:grpSpPr>
        <a:xfrm>
          <a:off x="0" y="0"/>
          <a:ext cx="0" cy="0"/>
          <a:chOff x="0" y="0"/>
          <a:chExt cx="0" cy="0"/>
        </a:xfrm>
      </p:grpSpPr>
      <p:sp>
        <p:nvSpPr>
          <p:cNvPr id="48" name="Google Shape;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Google Shape;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Google Shape;50;p63"/>
          <p:cNvSpPr txBox="1">
            <a:spLocks noGrp="1"/>
          </p:cNvSpPr>
          <p:nvPr>
            <p:ph type="body" idx="1"/>
          </p:nvPr>
        </p:nvSpPr>
        <p:spPr>
          <a:xfrm>
            <a:off x="838200" y="365125"/>
            <a:ext cx="10515600" cy="5334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79806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Alternative main title (white)" type="title">
  <p:cSld name="Alternative main title (white)">
    <p:spTree>
      <p:nvGrpSpPr>
        <p:cNvPr id="1" name="Shape 51"/>
        <p:cNvGrpSpPr/>
        <p:nvPr/>
      </p:nvGrpSpPr>
      <p:grpSpPr>
        <a:xfrm>
          <a:off x="0" y="0"/>
          <a:ext cx="0" cy="0"/>
          <a:chOff x="0" y="0"/>
          <a:chExt cx="0" cy="0"/>
        </a:xfrm>
      </p:grpSpPr>
      <p:sp>
        <p:nvSpPr>
          <p:cNvPr id="52" name="Google Shape;52;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7369928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38958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933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Google Shape;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Google Shape;22;p53"/>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750893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no text">
  <p:cSld name="Title no 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9564894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Google Shape;2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5679117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30"/>
        <p:cNvGrpSpPr/>
        <p:nvPr/>
      </p:nvGrpSpPr>
      <p:grpSpPr>
        <a:xfrm>
          <a:off x="0" y="0"/>
          <a:ext cx="0" cy="0"/>
          <a:chOff x="0" y="0"/>
          <a:chExt cx="0" cy="0"/>
        </a:xfrm>
      </p:grpSpPr>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 name="Google Shape;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0"/>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7654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range Title Page">
  <p:cSld name="Orange Title Page">
    <p:spTree>
      <p:nvGrpSpPr>
        <p:cNvPr id="1" name="Shape 14"/>
        <p:cNvGrpSpPr/>
        <p:nvPr/>
      </p:nvGrpSpPr>
      <p:grpSpPr>
        <a:xfrm>
          <a:off x="0" y="0"/>
          <a:ext cx="0" cy="0"/>
          <a:chOff x="0" y="0"/>
          <a:chExt cx="0" cy="0"/>
        </a:xfrm>
      </p:grpSpPr>
      <p:sp>
        <p:nvSpPr>
          <p:cNvPr id="15" name="Google Shape;15;p41"/>
          <p:cNvSpPr/>
          <p:nvPr/>
        </p:nvSpPr>
        <p:spPr>
          <a:xfrm>
            <a:off x="8" y="1"/>
            <a:ext cx="12192000" cy="6026753"/>
          </a:xfrm>
          <a:custGeom>
            <a:avLst/>
            <a:gdLst/>
            <a:ahLst/>
            <a:cxnLst/>
            <a:rect l="l" t="t" r="r" b="b"/>
            <a:pathLst>
              <a:path w="9144000" h="4525645" extrusionOk="0">
                <a:moveTo>
                  <a:pt x="9143987" y="0"/>
                </a:moveTo>
                <a:lnTo>
                  <a:pt x="2243988" y="0"/>
                </a:lnTo>
                <a:lnTo>
                  <a:pt x="0" y="4525200"/>
                </a:lnTo>
                <a:lnTo>
                  <a:pt x="9143987" y="4525200"/>
                </a:lnTo>
                <a:lnTo>
                  <a:pt x="9143987" y="0"/>
                </a:lnTo>
                <a:close/>
              </a:path>
            </a:pathLst>
          </a:custGeom>
          <a:solidFill>
            <a:srgbClr val="F15C2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16" name="Google Shape;16;p41"/>
          <p:cNvSpPr/>
          <p:nvPr/>
        </p:nvSpPr>
        <p:spPr>
          <a:xfrm>
            <a:off x="0" y="1"/>
            <a:ext cx="3017520" cy="6026753"/>
          </a:xfrm>
          <a:custGeom>
            <a:avLst/>
            <a:gdLst/>
            <a:ahLst/>
            <a:cxnLst/>
            <a:rect l="l" t="t" r="r" b="b"/>
            <a:pathLst>
              <a:path w="2263140" h="4525645" extrusionOk="0">
                <a:moveTo>
                  <a:pt x="2262644" y="0"/>
                </a:moveTo>
                <a:lnTo>
                  <a:pt x="0" y="0"/>
                </a:lnTo>
                <a:lnTo>
                  <a:pt x="0" y="4525200"/>
                </a:lnTo>
                <a:lnTo>
                  <a:pt x="2262644" y="0"/>
                </a:lnTo>
                <a:close/>
              </a:path>
            </a:pathLst>
          </a:custGeom>
          <a:solidFill>
            <a:srgbClr val="FCCCA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17" name="Google Shape;17;p41"/>
          <p:cNvSpPr/>
          <p:nvPr/>
        </p:nvSpPr>
        <p:spPr>
          <a:xfrm>
            <a:off x="-4" y="1"/>
            <a:ext cx="3017520" cy="6026753"/>
          </a:xfrm>
          <a:custGeom>
            <a:avLst/>
            <a:gdLst/>
            <a:ahLst/>
            <a:cxnLst/>
            <a:rect l="l" t="t" r="r" b="b"/>
            <a:pathLst>
              <a:path w="2263140" h="4525645" extrusionOk="0">
                <a:moveTo>
                  <a:pt x="2262644" y="0"/>
                </a:moveTo>
                <a:lnTo>
                  <a:pt x="1293050" y="0"/>
                </a:lnTo>
                <a:lnTo>
                  <a:pt x="0" y="1033894"/>
                </a:lnTo>
                <a:lnTo>
                  <a:pt x="0" y="4525200"/>
                </a:lnTo>
                <a:lnTo>
                  <a:pt x="2262644" y="0"/>
                </a:lnTo>
                <a:close/>
              </a:path>
            </a:pathLst>
          </a:custGeom>
          <a:solidFill>
            <a:srgbClr val="F68C5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18" name="Google Shape;18;p41"/>
          <p:cNvSpPr txBox="1">
            <a:spLocks noGrp="1"/>
          </p:cNvSpPr>
          <p:nvPr>
            <p:ph type="body" idx="1"/>
          </p:nvPr>
        </p:nvSpPr>
        <p:spPr>
          <a:xfrm>
            <a:off x="1043517" y="778761"/>
            <a:ext cx="10104967" cy="246843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0000"/>
              </a:lnSpc>
              <a:spcBef>
                <a:spcPts val="1000"/>
              </a:spcBef>
              <a:spcAft>
                <a:spcPts val="0"/>
              </a:spcAft>
              <a:buClr>
                <a:schemeClr val="lt1"/>
              </a:buClr>
              <a:buSzPts val="3063"/>
              <a:buFont typeface="Arial"/>
              <a:buNone/>
              <a:defRPr sz="3063"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41"/>
          <p:cNvSpPr txBox="1">
            <a:spLocks noGrp="1"/>
          </p:cNvSpPr>
          <p:nvPr>
            <p:ph type="body" idx="2"/>
          </p:nvPr>
        </p:nvSpPr>
        <p:spPr>
          <a:xfrm>
            <a:off x="1043515" y="3247193"/>
            <a:ext cx="10104967" cy="86149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0000"/>
              </a:lnSpc>
              <a:spcBef>
                <a:spcPts val="1000"/>
              </a:spcBef>
              <a:spcAft>
                <a:spcPts val="0"/>
              </a:spcAft>
              <a:buClr>
                <a:schemeClr val="lt1"/>
              </a:buClr>
              <a:buSzPts val="1864"/>
              <a:buFont typeface="Arial"/>
              <a:buNone/>
              <a:defRPr sz="1864"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1"/>
          <p:cNvSpPr txBox="1">
            <a:spLocks noGrp="1"/>
          </p:cNvSpPr>
          <p:nvPr>
            <p:ph type="body" idx="3"/>
          </p:nvPr>
        </p:nvSpPr>
        <p:spPr>
          <a:xfrm>
            <a:off x="1043514" y="4096266"/>
            <a:ext cx="10104967" cy="86149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10000"/>
              </a:lnSpc>
              <a:spcBef>
                <a:spcPts val="1000"/>
              </a:spcBef>
              <a:spcAft>
                <a:spcPts val="0"/>
              </a:spcAft>
              <a:buClr>
                <a:schemeClr val="lt1"/>
              </a:buClr>
              <a:buSzPts val="1465"/>
              <a:buFont typeface="Arial"/>
              <a:buNone/>
              <a:defRPr sz="1465"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998"/>
              <a:buFont typeface="Arial"/>
              <a:buNone/>
              <a:defRPr sz="1998"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1"/>
          <p:cNvSpPr/>
          <p:nvPr/>
        </p:nvSpPr>
        <p:spPr>
          <a:xfrm>
            <a:off x="8" y="1"/>
            <a:ext cx="12192000" cy="6026753"/>
          </a:xfrm>
          <a:custGeom>
            <a:avLst/>
            <a:gdLst/>
            <a:ahLst/>
            <a:cxnLst/>
            <a:rect l="l" t="t" r="r" b="b"/>
            <a:pathLst>
              <a:path w="9144000" h="4525645" extrusionOk="0">
                <a:moveTo>
                  <a:pt x="9143987" y="0"/>
                </a:moveTo>
                <a:lnTo>
                  <a:pt x="2243988" y="0"/>
                </a:lnTo>
                <a:lnTo>
                  <a:pt x="0" y="4525200"/>
                </a:lnTo>
                <a:lnTo>
                  <a:pt x="9143987" y="4525200"/>
                </a:lnTo>
                <a:lnTo>
                  <a:pt x="9143987" y="0"/>
                </a:lnTo>
                <a:close/>
              </a:path>
            </a:pathLst>
          </a:custGeom>
          <a:solidFill>
            <a:srgbClr val="F15C2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22" name="Google Shape;22;p41"/>
          <p:cNvSpPr/>
          <p:nvPr/>
        </p:nvSpPr>
        <p:spPr>
          <a:xfrm>
            <a:off x="0" y="1"/>
            <a:ext cx="3017520" cy="6026753"/>
          </a:xfrm>
          <a:custGeom>
            <a:avLst/>
            <a:gdLst/>
            <a:ahLst/>
            <a:cxnLst/>
            <a:rect l="l" t="t" r="r" b="b"/>
            <a:pathLst>
              <a:path w="2263140" h="4525645" extrusionOk="0">
                <a:moveTo>
                  <a:pt x="2262644" y="0"/>
                </a:moveTo>
                <a:lnTo>
                  <a:pt x="0" y="0"/>
                </a:lnTo>
                <a:lnTo>
                  <a:pt x="0" y="4525200"/>
                </a:lnTo>
                <a:lnTo>
                  <a:pt x="2262644" y="0"/>
                </a:lnTo>
                <a:close/>
              </a:path>
            </a:pathLst>
          </a:custGeom>
          <a:solidFill>
            <a:srgbClr val="FCCCA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23" name="Google Shape;23;p41"/>
          <p:cNvSpPr/>
          <p:nvPr/>
        </p:nvSpPr>
        <p:spPr>
          <a:xfrm>
            <a:off x="-4" y="1"/>
            <a:ext cx="3017520" cy="6026753"/>
          </a:xfrm>
          <a:custGeom>
            <a:avLst/>
            <a:gdLst/>
            <a:ahLst/>
            <a:cxnLst/>
            <a:rect l="l" t="t" r="r" b="b"/>
            <a:pathLst>
              <a:path w="2263140" h="4525645" extrusionOk="0">
                <a:moveTo>
                  <a:pt x="2262644" y="0"/>
                </a:moveTo>
                <a:lnTo>
                  <a:pt x="1293050" y="0"/>
                </a:lnTo>
                <a:lnTo>
                  <a:pt x="0" y="1033894"/>
                </a:lnTo>
                <a:lnTo>
                  <a:pt x="0" y="4525200"/>
                </a:lnTo>
                <a:lnTo>
                  <a:pt x="2262644" y="0"/>
                </a:lnTo>
                <a:close/>
              </a:path>
            </a:pathLst>
          </a:custGeom>
          <a:solidFill>
            <a:srgbClr val="F68C5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24" name="Google Shape;24;p41"/>
          <p:cNvSpPr/>
          <p:nvPr/>
        </p:nvSpPr>
        <p:spPr>
          <a:xfrm>
            <a:off x="232853" y="6351503"/>
            <a:ext cx="183727" cy="148830"/>
          </a:xfrm>
          <a:custGeom>
            <a:avLst/>
            <a:gdLst/>
            <a:ahLst/>
            <a:cxnLst/>
            <a:rect l="l" t="t" r="r" b="b"/>
            <a:pathLst>
              <a:path w="137794" h="111760" extrusionOk="0">
                <a:moveTo>
                  <a:pt x="0" y="98907"/>
                </a:moveTo>
                <a:lnTo>
                  <a:pt x="9816" y="104280"/>
                </a:lnTo>
                <a:lnTo>
                  <a:pt x="20293" y="108238"/>
                </a:lnTo>
                <a:lnTo>
                  <a:pt x="31466" y="110716"/>
                </a:lnTo>
                <a:lnTo>
                  <a:pt x="43167" y="111569"/>
                </a:lnTo>
                <a:lnTo>
                  <a:pt x="77543" y="104280"/>
                </a:lnTo>
                <a:lnTo>
                  <a:pt x="84187" y="99301"/>
                </a:lnTo>
                <a:lnTo>
                  <a:pt x="6718" y="99301"/>
                </a:lnTo>
                <a:lnTo>
                  <a:pt x="2197" y="99174"/>
                </a:lnTo>
                <a:lnTo>
                  <a:pt x="0" y="98907"/>
                </a:lnTo>
                <a:close/>
              </a:path>
              <a:path w="137794" h="111760" extrusionOk="0">
                <a:moveTo>
                  <a:pt x="15379" y="67690"/>
                </a:moveTo>
                <a:lnTo>
                  <a:pt x="19268" y="75435"/>
                </a:lnTo>
                <a:lnTo>
                  <a:pt x="25255" y="81580"/>
                </a:lnTo>
                <a:lnTo>
                  <a:pt x="32883" y="85670"/>
                </a:lnTo>
                <a:lnTo>
                  <a:pt x="41694" y="87248"/>
                </a:lnTo>
                <a:lnTo>
                  <a:pt x="34018" y="92320"/>
                </a:lnTo>
                <a:lnTo>
                  <a:pt x="25539" y="96108"/>
                </a:lnTo>
                <a:lnTo>
                  <a:pt x="16394" y="98480"/>
                </a:lnTo>
                <a:lnTo>
                  <a:pt x="6718" y="99301"/>
                </a:lnTo>
                <a:lnTo>
                  <a:pt x="84187" y="99301"/>
                </a:lnTo>
                <a:lnTo>
                  <a:pt x="102662" y="85455"/>
                </a:lnTo>
                <a:lnTo>
                  <a:pt x="112964" y="68198"/>
                </a:lnTo>
                <a:lnTo>
                  <a:pt x="18872" y="68198"/>
                </a:lnTo>
                <a:lnTo>
                  <a:pt x="17106" y="68021"/>
                </a:lnTo>
                <a:lnTo>
                  <a:pt x="15379" y="67690"/>
                </a:lnTo>
                <a:close/>
              </a:path>
              <a:path w="137794" h="111760" extrusionOk="0">
                <a:moveTo>
                  <a:pt x="5511" y="39230"/>
                </a:moveTo>
                <a:lnTo>
                  <a:pt x="5511" y="39585"/>
                </a:lnTo>
                <a:lnTo>
                  <a:pt x="7229" y="49297"/>
                </a:lnTo>
                <a:lnTo>
                  <a:pt x="11974" y="57545"/>
                </a:lnTo>
                <a:lnTo>
                  <a:pt x="19136" y="63719"/>
                </a:lnTo>
                <a:lnTo>
                  <a:pt x="28105" y="67208"/>
                </a:lnTo>
                <a:lnTo>
                  <a:pt x="25742" y="67856"/>
                </a:lnTo>
                <a:lnTo>
                  <a:pt x="23253" y="68198"/>
                </a:lnTo>
                <a:lnTo>
                  <a:pt x="112964" y="68198"/>
                </a:lnTo>
                <a:lnTo>
                  <a:pt x="118067" y="59652"/>
                </a:lnTo>
                <a:lnTo>
                  <a:pt x="121202" y="42760"/>
                </a:lnTo>
                <a:lnTo>
                  <a:pt x="18262" y="42760"/>
                </a:lnTo>
                <a:lnTo>
                  <a:pt x="13652" y="42608"/>
                </a:lnTo>
                <a:lnTo>
                  <a:pt x="9309" y="41351"/>
                </a:lnTo>
                <a:lnTo>
                  <a:pt x="5511" y="39230"/>
                </a:lnTo>
                <a:close/>
              </a:path>
              <a:path w="137794" h="111760" extrusionOk="0">
                <a:moveTo>
                  <a:pt x="9550" y="5156"/>
                </a:moveTo>
                <a:lnTo>
                  <a:pt x="7124" y="9321"/>
                </a:lnTo>
                <a:lnTo>
                  <a:pt x="5740" y="14147"/>
                </a:lnTo>
                <a:lnTo>
                  <a:pt x="5740" y="19316"/>
                </a:lnTo>
                <a:lnTo>
                  <a:pt x="6634" y="26389"/>
                </a:lnTo>
                <a:lnTo>
                  <a:pt x="9167" y="32805"/>
                </a:lnTo>
                <a:lnTo>
                  <a:pt x="13118" y="38338"/>
                </a:lnTo>
                <a:lnTo>
                  <a:pt x="18262" y="42760"/>
                </a:lnTo>
                <a:lnTo>
                  <a:pt x="121202" y="42760"/>
                </a:lnTo>
                <a:lnTo>
                  <a:pt x="122719" y="34582"/>
                </a:lnTo>
                <a:lnTo>
                  <a:pt x="67602" y="34582"/>
                </a:lnTo>
                <a:lnTo>
                  <a:pt x="50610" y="31888"/>
                </a:lnTo>
                <a:lnTo>
                  <a:pt x="35009" y="25822"/>
                </a:lnTo>
                <a:lnTo>
                  <a:pt x="21190" y="16779"/>
                </a:lnTo>
                <a:lnTo>
                  <a:pt x="9550" y="5156"/>
                </a:lnTo>
                <a:close/>
              </a:path>
              <a:path w="137794" h="111760" extrusionOk="0">
                <a:moveTo>
                  <a:pt x="103136" y="0"/>
                </a:moveTo>
                <a:lnTo>
                  <a:pt x="95034" y="0"/>
                </a:lnTo>
                <a:lnTo>
                  <a:pt x="84076" y="2213"/>
                </a:lnTo>
                <a:lnTo>
                  <a:pt x="75126" y="8250"/>
                </a:lnTo>
                <a:lnTo>
                  <a:pt x="69091" y="17203"/>
                </a:lnTo>
                <a:lnTo>
                  <a:pt x="66955" y="27787"/>
                </a:lnTo>
                <a:lnTo>
                  <a:pt x="66996" y="31432"/>
                </a:lnTo>
                <a:lnTo>
                  <a:pt x="67119" y="32524"/>
                </a:lnTo>
                <a:lnTo>
                  <a:pt x="67602" y="34582"/>
                </a:lnTo>
                <a:lnTo>
                  <a:pt x="122719" y="34582"/>
                </a:lnTo>
                <a:lnTo>
                  <a:pt x="123219" y="31888"/>
                </a:lnTo>
                <a:lnTo>
                  <a:pt x="123215" y="27787"/>
                </a:lnTo>
                <a:lnTo>
                  <a:pt x="128727" y="23812"/>
                </a:lnTo>
                <a:lnTo>
                  <a:pt x="133502" y="18859"/>
                </a:lnTo>
                <a:lnTo>
                  <a:pt x="134316" y="17640"/>
                </a:lnTo>
                <a:lnTo>
                  <a:pt x="121094" y="17640"/>
                </a:lnTo>
                <a:lnTo>
                  <a:pt x="126921" y="14147"/>
                </a:lnTo>
                <a:lnTo>
                  <a:pt x="131175" y="8889"/>
                </a:lnTo>
                <a:lnTo>
                  <a:pt x="115595" y="8889"/>
                </a:lnTo>
                <a:lnTo>
                  <a:pt x="110464" y="3416"/>
                </a:lnTo>
                <a:lnTo>
                  <a:pt x="103136" y="0"/>
                </a:lnTo>
                <a:close/>
              </a:path>
              <a:path w="137794" h="111760" extrusionOk="0">
                <a:moveTo>
                  <a:pt x="137274" y="13207"/>
                </a:moveTo>
                <a:lnTo>
                  <a:pt x="132219" y="15443"/>
                </a:lnTo>
                <a:lnTo>
                  <a:pt x="126796" y="16967"/>
                </a:lnTo>
                <a:lnTo>
                  <a:pt x="121094" y="17640"/>
                </a:lnTo>
                <a:lnTo>
                  <a:pt x="134316" y="17640"/>
                </a:lnTo>
                <a:lnTo>
                  <a:pt x="137274" y="13207"/>
                </a:lnTo>
                <a:close/>
              </a:path>
              <a:path w="137794" h="111760" extrusionOk="0">
                <a:moveTo>
                  <a:pt x="133476" y="2057"/>
                </a:moveTo>
                <a:lnTo>
                  <a:pt x="128041" y="5283"/>
                </a:lnTo>
                <a:lnTo>
                  <a:pt x="122008" y="7632"/>
                </a:lnTo>
                <a:lnTo>
                  <a:pt x="115595" y="8889"/>
                </a:lnTo>
                <a:lnTo>
                  <a:pt x="131175" y="8889"/>
                </a:lnTo>
                <a:lnTo>
                  <a:pt x="131381" y="8635"/>
                </a:lnTo>
                <a:lnTo>
                  <a:pt x="133476" y="2057"/>
                </a:lnTo>
                <a:close/>
              </a:path>
            </a:pathLst>
          </a:custGeom>
          <a:solidFill>
            <a:srgbClr val="2BAA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397">
              <a:solidFill>
                <a:schemeClr val="dk1"/>
              </a:solidFill>
              <a:latin typeface="Calibri"/>
              <a:ea typeface="Calibri"/>
              <a:cs typeface="Calibri"/>
              <a:sym typeface="Calibri"/>
            </a:endParaRPr>
          </a:p>
        </p:txBody>
      </p:sp>
      <p:sp>
        <p:nvSpPr>
          <p:cNvPr id="25" name="Google Shape;25;p41"/>
          <p:cNvSpPr txBox="1"/>
          <p:nvPr/>
        </p:nvSpPr>
        <p:spPr>
          <a:xfrm>
            <a:off x="415253" y="6351503"/>
            <a:ext cx="1931132" cy="154081"/>
          </a:xfrm>
          <a:prstGeom prst="rect">
            <a:avLst/>
          </a:prstGeom>
          <a:noFill/>
          <a:ln>
            <a:noFill/>
          </a:ln>
        </p:spPr>
        <p:txBody>
          <a:bodyPr spcFirstLastPara="1" wrap="square" lIns="0" tIns="0" rIns="0" bIns="0" anchor="t" anchorCtr="0">
            <a:spAutoFit/>
          </a:bodyPr>
          <a:lstStyle/>
          <a:p>
            <a:pPr marL="16913" marR="0" lvl="0" indent="0" algn="l" rtl="0">
              <a:lnSpc>
                <a:spcPct val="90990"/>
              </a:lnSpc>
              <a:spcBef>
                <a:spcPts val="0"/>
              </a:spcBef>
              <a:spcAft>
                <a:spcPts val="0"/>
              </a:spcAft>
              <a:buNone/>
            </a:pPr>
            <a:r>
              <a:rPr lang="en-GB" sz="1065" b="0" i="0">
                <a:solidFill>
                  <a:srgbClr val="405866"/>
                </a:solidFill>
                <a:latin typeface="Arial"/>
                <a:ea typeface="Arial"/>
                <a:cs typeface="Arial"/>
                <a:sym typeface="Arial"/>
              </a:rPr>
              <a:t>@</a:t>
            </a:r>
            <a:r>
              <a:rPr lang="en-GB" sz="1332" b="0" i="0">
                <a:solidFill>
                  <a:srgbClr val="405866"/>
                </a:solidFill>
                <a:latin typeface="Helvetica Neue"/>
                <a:ea typeface="Helvetica Neue"/>
                <a:cs typeface="Helvetica Neue"/>
                <a:sym typeface="Helvetica Neue"/>
              </a:rPr>
              <a:t>EducEndowFoundn</a:t>
            </a:r>
            <a:endParaRPr/>
          </a:p>
        </p:txBody>
      </p:sp>
    </p:spTree>
    <p:extLst>
      <p:ext uri="{BB962C8B-B14F-4D97-AF65-F5344CB8AC3E}">
        <p14:creationId xmlns:p14="http://schemas.microsoft.com/office/powerpoint/2010/main" val="9293657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Google Shape;3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 name="Google Shape;39;p61"/>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1"/>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326821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bullet points (2 boxes)">
  <p:cSld name="Title and bullet points (2 boxes)">
    <p:spTree>
      <p:nvGrpSpPr>
        <p:cNvPr id="1" name="Shape 41"/>
        <p:cNvGrpSpPr/>
        <p:nvPr/>
      </p:nvGrpSpPr>
      <p:grpSpPr>
        <a:xfrm>
          <a:off x="0" y="0"/>
          <a:ext cx="0" cy="0"/>
          <a:chOff x="0" y="0"/>
          <a:chExt cx="0" cy="0"/>
        </a:xfrm>
      </p:grpSpPr>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Google Shape;4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2"/>
          <p:cNvSpPr txBox="1">
            <a:spLocks noGrp="1"/>
          </p:cNvSpPr>
          <p:nvPr>
            <p:ph type="body" idx="2"/>
          </p:nvPr>
        </p:nvSpPr>
        <p:spPr>
          <a:xfrm>
            <a:off x="62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71501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ullet points no title">
  <p:cSld name="Bullet points no title">
    <p:spTree>
      <p:nvGrpSpPr>
        <p:cNvPr id="1" name="Shape 47"/>
        <p:cNvGrpSpPr/>
        <p:nvPr/>
      </p:nvGrpSpPr>
      <p:grpSpPr>
        <a:xfrm>
          <a:off x="0" y="0"/>
          <a:ext cx="0" cy="0"/>
          <a:chOff x="0" y="0"/>
          <a:chExt cx="0" cy="0"/>
        </a:xfrm>
      </p:grpSpPr>
      <p:sp>
        <p:nvSpPr>
          <p:cNvPr id="48" name="Google Shape;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Google Shape;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Google Shape;50;p63"/>
          <p:cNvSpPr txBox="1">
            <a:spLocks noGrp="1"/>
          </p:cNvSpPr>
          <p:nvPr>
            <p:ph type="body" idx="1"/>
          </p:nvPr>
        </p:nvSpPr>
        <p:spPr>
          <a:xfrm>
            <a:off x="838200" y="365125"/>
            <a:ext cx="10515600" cy="5334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465471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Alternative main title (white)" type="title">
  <p:cSld name="Alternative main title (white)">
    <p:spTree>
      <p:nvGrpSpPr>
        <p:cNvPr id="1" name="Shape 51"/>
        <p:cNvGrpSpPr/>
        <p:nvPr/>
      </p:nvGrpSpPr>
      <p:grpSpPr>
        <a:xfrm>
          <a:off x="0" y="0"/>
          <a:ext cx="0" cy="0"/>
          <a:chOff x="0" y="0"/>
          <a:chExt cx="0" cy="0"/>
        </a:xfrm>
      </p:grpSpPr>
      <p:sp>
        <p:nvSpPr>
          <p:cNvPr id="52" name="Google Shape;52;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269167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070565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Google Shape;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Google Shape;22;p53"/>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377000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no text">
  <p:cSld name="Title no 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7664342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Google Shape;2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5393683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30"/>
        <p:cNvGrpSpPr/>
        <p:nvPr/>
      </p:nvGrpSpPr>
      <p:grpSpPr>
        <a:xfrm>
          <a:off x="0" y="0"/>
          <a:ext cx="0" cy="0"/>
          <a:chOff x="0" y="0"/>
          <a:chExt cx="0" cy="0"/>
        </a:xfrm>
      </p:grpSpPr>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 name="Google Shape;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0"/>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672116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Google Shape;3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 name="Google Shape;39;p61"/>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1"/>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0227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345821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ullet points (2 boxes)">
  <p:cSld name="Title and bullet points (2 boxes)">
    <p:spTree>
      <p:nvGrpSpPr>
        <p:cNvPr id="1" name="Shape 41"/>
        <p:cNvGrpSpPr/>
        <p:nvPr/>
      </p:nvGrpSpPr>
      <p:grpSpPr>
        <a:xfrm>
          <a:off x="0" y="0"/>
          <a:ext cx="0" cy="0"/>
          <a:chOff x="0" y="0"/>
          <a:chExt cx="0" cy="0"/>
        </a:xfrm>
      </p:grpSpPr>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Google Shape;4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2"/>
          <p:cNvSpPr txBox="1">
            <a:spLocks noGrp="1"/>
          </p:cNvSpPr>
          <p:nvPr>
            <p:ph type="body" idx="2"/>
          </p:nvPr>
        </p:nvSpPr>
        <p:spPr>
          <a:xfrm>
            <a:off x="62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001881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ullet points no title">
  <p:cSld name="Bullet points no title">
    <p:spTree>
      <p:nvGrpSpPr>
        <p:cNvPr id="1" name="Shape 47"/>
        <p:cNvGrpSpPr/>
        <p:nvPr/>
      </p:nvGrpSpPr>
      <p:grpSpPr>
        <a:xfrm>
          <a:off x="0" y="0"/>
          <a:ext cx="0" cy="0"/>
          <a:chOff x="0" y="0"/>
          <a:chExt cx="0" cy="0"/>
        </a:xfrm>
      </p:grpSpPr>
      <p:sp>
        <p:nvSpPr>
          <p:cNvPr id="48" name="Google Shape;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Google Shape;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Google Shape;50;p63"/>
          <p:cNvSpPr txBox="1">
            <a:spLocks noGrp="1"/>
          </p:cNvSpPr>
          <p:nvPr>
            <p:ph type="body" idx="1"/>
          </p:nvPr>
        </p:nvSpPr>
        <p:spPr>
          <a:xfrm>
            <a:off x="838200" y="365125"/>
            <a:ext cx="10515600" cy="5334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719075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Alternative main title (white)" type="title">
  <p:cSld name="Alternative main title (white)">
    <p:spTree>
      <p:nvGrpSpPr>
        <p:cNvPr id="1" name="Shape 51"/>
        <p:cNvGrpSpPr/>
        <p:nvPr/>
      </p:nvGrpSpPr>
      <p:grpSpPr>
        <a:xfrm>
          <a:off x="0" y="0"/>
          <a:ext cx="0" cy="0"/>
          <a:chOff x="0" y="0"/>
          <a:chExt cx="0" cy="0"/>
        </a:xfrm>
      </p:grpSpPr>
      <p:sp>
        <p:nvSpPr>
          <p:cNvPr id="52" name="Google Shape;52;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8373799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Alternative main title (blue)" type="title">
  <p:cSld name="Alternative main title (blue)">
    <p:spTree>
      <p:nvGrpSpPr>
        <p:cNvPr id="1" name="Shape 65"/>
        <p:cNvGrpSpPr/>
        <p:nvPr/>
      </p:nvGrpSpPr>
      <p:grpSpPr>
        <a:xfrm>
          <a:off x="0" y="0"/>
          <a:ext cx="0" cy="0"/>
          <a:chOff x="0" y="0"/>
          <a:chExt cx="0" cy="0"/>
        </a:xfrm>
      </p:grpSpPr>
      <p:sp>
        <p:nvSpPr>
          <p:cNvPr id="66" name="Google Shape;66;p52"/>
          <p:cNvSpPr txBox="1">
            <a:spLocks noGrp="1"/>
          </p:cNvSpPr>
          <p:nvPr>
            <p:ph type="ctrTitle"/>
          </p:nvPr>
        </p:nvSpPr>
        <p:spPr>
          <a:xfrm>
            <a:off x="618836" y="1122363"/>
            <a:ext cx="7534564"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2"/>
          <p:cNvSpPr txBox="1">
            <a:spLocks noGrp="1"/>
          </p:cNvSpPr>
          <p:nvPr>
            <p:ph type="subTitle" idx="1"/>
          </p:nvPr>
        </p:nvSpPr>
        <p:spPr>
          <a:xfrm>
            <a:off x="618836" y="3602038"/>
            <a:ext cx="7534564" cy="16557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768921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Alternative blank (blue)" type="blank">
  <p:cSld name="Alternative blank (blue)">
    <p:spTree>
      <p:nvGrpSpPr>
        <p:cNvPr id="1" name="Shape 70"/>
        <p:cNvGrpSpPr/>
        <p:nvPr/>
      </p:nvGrpSpPr>
      <p:grpSpPr>
        <a:xfrm>
          <a:off x="0" y="0"/>
          <a:ext cx="0" cy="0"/>
          <a:chOff x="0" y="0"/>
          <a:chExt cx="0" cy="0"/>
        </a:xfrm>
      </p:grpSpPr>
      <p:sp>
        <p:nvSpPr>
          <p:cNvPr id="71" name="Google Shape;7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769550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593918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Google Shape;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 name="Google Shape;22;p53"/>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660226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no text">
  <p:cSld name="Title no text">
    <p:spTree>
      <p:nvGrpSpPr>
        <p:cNvPr id="1" name="Shape 23"/>
        <p:cNvGrpSpPr/>
        <p:nvPr/>
      </p:nvGrpSpPr>
      <p:grpSpPr>
        <a:xfrm>
          <a:off x="0" y="0"/>
          <a:ext cx="0" cy="0"/>
          <a:chOff x="0" y="0"/>
          <a:chExt cx="0" cy="0"/>
        </a:xfrm>
      </p:grpSpPr>
      <p:sp>
        <p:nvSpPr>
          <p:cNvPr id="24" name="Google Shape;2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25557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 name="Google Shape;2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9578304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30"/>
        <p:cNvGrpSpPr/>
        <p:nvPr/>
      </p:nvGrpSpPr>
      <p:grpSpPr>
        <a:xfrm>
          <a:off x="0" y="0"/>
          <a:ext cx="0" cy="0"/>
          <a:chOff x="0" y="0"/>
          <a:chExt cx="0" cy="0"/>
        </a:xfrm>
      </p:grpSpPr>
      <p:sp>
        <p:nvSpPr>
          <p:cNvPr id="31" name="Google Shape;3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 name="Google Shape;3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 name="Google Shape;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0"/>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6584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618548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 name="Google Shape;3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 name="Google Shape;39;p61"/>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1"/>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071850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bullet points (2 boxes)">
  <p:cSld name="Title and bullet points (2 boxes)">
    <p:spTree>
      <p:nvGrpSpPr>
        <p:cNvPr id="1" name="Shape 41"/>
        <p:cNvGrpSpPr/>
        <p:nvPr/>
      </p:nvGrpSpPr>
      <p:grpSpPr>
        <a:xfrm>
          <a:off x="0" y="0"/>
          <a:ext cx="0" cy="0"/>
          <a:chOff x="0" y="0"/>
          <a:chExt cx="0" cy="0"/>
        </a:xfrm>
      </p:grpSpPr>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 name="Google Shape;4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2"/>
          <p:cNvSpPr txBox="1">
            <a:spLocks noGrp="1"/>
          </p:cNvSpPr>
          <p:nvPr>
            <p:ph type="body" idx="2"/>
          </p:nvPr>
        </p:nvSpPr>
        <p:spPr>
          <a:xfrm>
            <a:off x="6238200" y="1825625"/>
            <a:ext cx="5115600" cy="3873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73318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ullet points no title">
  <p:cSld name="Bullet points no title">
    <p:spTree>
      <p:nvGrpSpPr>
        <p:cNvPr id="1" name="Shape 47"/>
        <p:cNvGrpSpPr/>
        <p:nvPr/>
      </p:nvGrpSpPr>
      <p:grpSpPr>
        <a:xfrm>
          <a:off x="0" y="0"/>
          <a:ext cx="0" cy="0"/>
          <a:chOff x="0" y="0"/>
          <a:chExt cx="0" cy="0"/>
        </a:xfrm>
      </p:grpSpPr>
      <p:sp>
        <p:nvSpPr>
          <p:cNvPr id="48" name="Google Shape;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9" name="Google Shape;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0" name="Google Shape;50;p63"/>
          <p:cNvSpPr txBox="1">
            <a:spLocks noGrp="1"/>
          </p:cNvSpPr>
          <p:nvPr>
            <p:ph type="body" idx="1"/>
          </p:nvPr>
        </p:nvSpPr>
        <p:spPr>
          <a:xfrm>
            <a:off x="838200" y="365125"/>
            <a:ext cx="10515600" cy="5334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66666"/>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596110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Alternative main title (white)" type="title">
  <p:cSld name="Alternative main title (white)">
    <p:spTree>
      <p:nvGrpSpPr>
        <p:cNvPr id="1" name="Shape 51"/>
        <p:cNvGrpSpPr/>
        <p:nvPr/>
      </p:nvGrpSpPr>
      <p:grpSpPr>
        <a:xfrm>
          <a:off x="0" y="0"/>
          <a:ext cx="0" cy="0"/>
          <a:chOff x="0" y="0"/>
          <a:chExt cx="0" cy="0"/>
        </a:xfrm>
      </p:grpSpPr>
      <p:sp>
        <p:nvSpPr>
          <p:cNvPr id="52" name="Google Shape;52;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7850814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7"/>
        <p:cNvGrpSpPr/>
        <p:nvPr/>
      </p:nvGrpSpPr>
      <p:grpSpPr>
        <a:xfrm>
          <a:off x="0" y="0"/>
          <a:ext cx="0" cy="0"/>
          <a:chOff x="0" y="0"/>
          <a:chExt cx="0" cy="0"/>
        </a:xfrm>
      </p:grpSpPr>
      <p:sp>
        <p:nvSpPr>
          <p:cNvPr id="108" name="Google Shape;108;p44"/>
          <p:cNvSpPr/>
          <p:nvPr/>
        </p:nvSpPr>
        <p:spPr>
          <a:xfrm>
            <a:off x="0" y="6026155"/>
            <a:ext cx="12192000" cy="0"/>
          </a:xfrm>
          <a:custGeom>
            <a:avLst/>
            <a:gdLst/>
            <a:ahLst/>
            <a:cxnLst/>
            <a:rect l="l" t="t" r="r" b="b"/>
            <a:pathLst>
              <a:path w="9144000" h="120000" extrusionOk="0">
                <a:moveTo>
                  <a:pt x="0" y="0"/>
                </a:moveTo>
                <a:lnTo>
                  <a:pt x="9144000" y="0"/>
                </a:lnTo>
              </a:path>
            </a:pathLst>
          </a:custGeom>
          <a:noFill/>
          <a:ln w="9525" cap="flat" cmpd="sng">
            <a:solidFill>
              <a:srgbClr val="2C3A42"/>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4"/>
          <p:cNvSpPr txBox="1">
            <a:spLocks noGrp="1"/>
          </p:cNvSpPr>
          <p:nvPr>
            <p:ph type="sldNum" idx="12"/>
          </p:nvPr>
        </p:nvSpPr>
        <p:spPr>
          <a:xfrm>
            <a:off x="11582135" y="6622134"/>
            <a:ext cx="143933" cy="89768"/>
          </a:xfrm>
          <a:prstGeom prst="rect">
            <a:avLst/>
          </a:prstGeom>
          <a:noFill/>
          <a:ln>
            <a:noFill/>
          </a:ln>
        </p:spPr>
        <p:txBody>
          <a:bodyPr spcFirstLastPara="1" wrap="square" lIns="0" tIns="0" rIns="0" bIns="0" anchor="ctr" anchorCtr="0">
            <a:spAutoFit/>
          </a:bodyPr>
          <a:lstStyle>
            <a:lvl1pPr marL="19050" lvl="0" indent="0" algn="r">
              <a:lnSpc>
                <a:spcPct val="113833"/>
              </a:lnSpc>
              <a:spcBef>
                <a:spcPts val="0"/>
              </a:spcBef>
              <a:buNone/>
              <a:defRPr sz="600">
                <a:latin typeface="Arial"/>
                <a:ea typeface="Arial"/>
                <a:cs typeface="Arial"/>
                <a:sym typeface="Arial"/>
              </a:defRPr>
            </a:lvl1pPr>
            <a:lvl2pPr marL="19050" lvl="1" indent="0" algn="r">
              <a:lnSpc>
                <a:spcPct val="113833"/>
              </a:lnSpc>
              <a:spcBef>
                <a:spcPts val="0"/>
              </a:spcBef>
              <a:buNone/>
              <a:defRPr sz="600">
                <a:latin typeface="Arial"/>
                <a:ea typeface="Arial"/>
                <a:cs typeface="Arial"/>
                <a:sym typeface="Arial"/>
              </a:defRPr>
            </a:lvl2pPr>
            <a:lvl3pPr marL="19050" lvl="2" indent="0" algn="r">
              <a:lnSpc>
                <a:spcPct val="113833"/>
              </a:lnSpc>
              <a:spcBef>
                <a:spcPts val="0"/>
              </a:spcBef>
              <a:buNone/>
              <a:defRPr sz="600">
                <a:latin typeface="Arial"/>
                <a:ea typeface="Arial"/>
                <a:cs typeface="Arial"/>
                <a:sym typeface="Arial"/>
              </a:defRPr>
            </a:lvl3pPr>
            <a:lvl4pPr marL="19050" lvl="3" indent="0" algn="r">
              <a:lnSpc>
                <a:spcPct val="113833"/>
              </a:lnSpc>
              <a:spcBef>
                <a:spcPts val="0"/>
              </a:spcBef>
              <a:buNone/>
              <a:defRPr sz="600">
                <a:latin typeface="Arial"/>
                <a:ea typeface="Arial"/>
                <a:cs typeface="Arial"/>
                <a:sym typeface="Arial"/>
              </a:defRPr>
            </a:lvl4pPr>
            <a:lvl5pPr marL="19050" lvl="4" indent="0" algn="r">
              <a:lnSpc>
                <a:spcPct val="113833"/>
              </a:lnSpc>
              <a:spcBef>
                <a:spcPts val="0"/>
              </a:spcBef>
              <a:buNone/>
              <a:defRPr sz="600">
                <a:latin typeface="Arial"/>
                <a:ea typeface="Arial"/>
                <a:cs typeface="Arial"/>
                <a:sym typeface="Arial"/>
              </a:defRPr>
            </a:lvl5pPr>
            <a:lvl6pPr marL="19050" lvl="5" indent="0" algn="r">
              <a:lnSpc>
                <a:spcPct val="113833"/>
              </a:lnSpc>
              <a:spcBef>
                <a:spcPts val="0"/>
              </a:spcBef>
              <a:buNone/>
              <a:defRPr sz="600">
                <a:latin typeface="Arial"/>
                <a:ea typeface="Arial"/>
                <a:cs typeface="Arial"/>
                <a:sym typeface="Arial"/>
              </a:defRPr>
            </a:lvl6pPr>
            <a:lvl7pPr marL="19050" lvl="6" indent="0" algn="r">
              <a:lnSpc>
                <a:spcPct val="113833"/>
              </a:lnSpc>
              <a:spcBef>
                <a:spcPts val="0"/>
              </a:spcBef>
              <a:buNone/>
              <a:defRPr sz="600">
                <a:latin typeface="Arial"/>
                <a:ea typeface="Arial"/>
                <a:cs typeface="Arial"/>
                <a:sym typeface="Arial"/>
              </a:defRPr>
            </a:lvl7pPr>
            <a:lvl8pPr marL="19050" lvl="7" indent="0" algn="r">
              <a:lnSpc>
                <a:spcPct val="113833"/>
              </a:lnSpc>
              <a:spcBef>
                <a:spcPts val="0"/>
              </a:spcBef>
              <a:buNone/>
              <a:defRPr sz="600">
                <a:latin typeface="Arial"/>
                <a:ea typeface="Arial"/>
                <a:cs typeface="Arial"/>
                <a:sym typeface="Arial"/>
              </a:defRPr>
            </a:lvl8pPr>
            <a:lvl9pPr marL="19050" lvl="8" indent="0" algn="r">
              <a:lnSpc>
                <a:spcPct val="113833"/>
              </a:lnSpc>
              <a:spcBef>
                <a:spcPts val="0"/>
              </a:spcBef>
              <a:buNone/>
              <a:defRPr sz="600">
                <a:latin typeface="Arial"/>
                <a:ea typeface="Arial"/>
                <a:cs typeface="Arial"/>
                <a:sym typeface="Arial"/>
              </a:defRPr>
            </a:lvl9pPr>
          </a:lstStyle>
          <a:p>
            <a:pPr marL="19050" marR="0" lvl="0" indent="0" algn="r" defTabSz="914400" rtl="0" eaLnBrk="1" fontAlgn="auto" latinLnBrk="0" hangingPunct="1">
              <a:lnSpc>
                <a:spcPct val="113833"/>
              </a:lnSpc>
              <a:spcBef>
                <a:spcPts val="0"/>
              </a:spcBef>
              <a:spcAft>
                <a:spcPts val="0"/>
              </a:spcAft>
              <a:buClr>
                <a:srgbClr val="000000"/>
              </a:buClr>
              <a:buSzTx/>
              <a:buFont typeface="Arial"/>
              <a:buNone/>
              <a:tabLst/>
              <a:defRPr/>
            </a:pPr>
            <a:fld id="{00000000-1234-1234-1234-123412341234}" type="slidenum">
              <a:rPr kumimoji="0" lang="en-GB" sz="600" b="0" i="0" u="none" strike="noStrike" kern="0" cap="none" spc="0" normalizeH="0" baseline="0" noProof="0">
                <a:ln>
                  <a:noFill/>
                </a:ln>
                <a:solidFill>
                  <a:srgbClr val="888888"/>
                </a:solidFill>
                <a:effectLst/>
                <a:uLnTx/>
                <a:uFillTx/>
                <a:latin typeface="Arial"/>
                <a:cs typeface="Arial"/>
                <a:sym typeface="Arial"/>
              </a:rPr>
              <a:pPr marL="19050" marR="0" lvl="0" indent="0" algn="r" defTabSz="914400" rtl="0" eaLnBrk="1" fontAlgn="auto" latinLnBrk="0" hangingPunct="1">
                <a:lnSpc>
                  <a:spcPct val="113833"/>
                </a:lnSpc>
                <a:spcBef>
                  <a:spcPts val="0"/>
                </a:spcBef>
                <a:spcAft>
                  <a:spcPts val="0"/>
                </a:spcAft>
                <a:buClr>
                  <a:srgbClr val="000000"/>
                </a:buClr>
                <a:buSzTx/>
                <a:buFont typeface="Arial"/>
                <a:buNone/>
                <a:tabLst/>
                <a:defRPr/>
              </a:pPr>
              <a:t>‹#›</a:t>
            </a:fld>
            <a:endParaRPr kumimoji="0" sz="600" b="0" i="0" u="none" strike="noStrike" kern="0" cap="none" spc="0" normalizeH="0" baseline="0" noProof="0">
              <a:ln>
                <a:noFill/>
              </a:ln>
              <a:solidFill>
                <a:srgbClr val="888888"/>
              </a:solidFill>
              <a:effectLst/>
              <a:uLnTx/>
              <a:uFillTx/>
              <a:latin typeface="Arial"/>
              <a:cs typeface="Arial"/>
              <a:sym typeface="Arial"/>
            </a:endParaRPr>
          </a:p>
        </p:txBody>
      </p:sp>
      <p:sp>
        <p:nvSpPr>
          <p:cNvPr id="110" name="Google Shape;110;p44"/>
          <p:cNvSpPr txBox="1">
            <a:spLocks noGrp="1"/>
          </p:cNvSpPr>
          <p:nvPr>
            <p:ph type="body" idx="1"/>
          </p:nvPr>
        </p:nvSpPr>
        <p:spPr>
          <a:xfrm>
            <a:off x="452830" y="283284"/>
            <a:ext cx="9410700" cy="87337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750"/>
              </a:spcBef>
              <a:spcAft>
                <a:spcPts val="0"/>
              </a:spcAft>
              <a:buClr>
                <a:srgbClr val="405866"/>
              </a:buClr>
              <a:buSzPts val="1125"/>
              <a:buNone/>
              <a:defRPr sz="1125" b="0" i="0">
                <a:solidFill>
                  <a:srgbClr val="405866"/>
                </a:solidFill>
                <a:latin typeface="Arial"/>
                <a:ea typeface="Arial"/>
                <a:cs typeface="Arial"/>
                <a:sym typeface="Arial"/>
              </a:defRPr>
            </a:lvl1pPr>
            <a:lvl2pPr marL="914400" lvl="1" indent="-228600" algn="l">
              <a:lnSpc>
                <a:spcPct val="90000"/>
              </a:lnSpc>
              <a:spcBef>
                <a:spcPts val="375"/>
              </a:spcBef>
              <a:spcAft>
                <a:spcPts val="0"/>
              </a:spcAft>
              <a:buClr>
                <a:schemeClr val="dk1"/>
              </a:buClr>
              <a:buSzPts val="1125"/>
              <a:buNone/>
              <a:defRPr sz="1125" b="1">
                <a:latin typeface="Montserrat"/>
                <a:ea typeface="Montserrat"/>
                <a:cs typeface="Montserrat"/>
                <a:sym typeface="Montserrat"/>
              </a:defRPr>
            </a:lvl2pPr>
            <a:lvl3pPr marL="1371600" lvl="2" indent="-228600" algn="l">
              <a:lnSpc>
                <a:spcPct val="90000"/>
              </a:lnSpc>
              <a:spcBef>
                <a:spcPts val="375"/>
              </a:spcBef>
              <a:spcAft>
                <a:spcPts val="0"/>
              </a:spcAft>
              <a:buClr>
                <a:schemeClr val="dk1"/>
              </a:buClr>
              <a:buSzPts val="1125"/>
              <a:buNone/>
              <a:defRPr sz="1125" b="1">
                <a:latin typeface="Montserrat"/>
                <a:ea typeface="Montserrat"/>
                <a:cs typeface="Montserrat"/>
                <a:sym typeface="Montserrat"/>
              </a:defRPr>
            </a:lvl3pPr>
            <a:lvl4pPr marL="1828800" lvl="3" indent="-228600" algn="l">
              <a:lnSpc>
                <a:spcPct val="90000"/>
              </a:lnSpc>
              <a:spcBef>
                <a:spcPts val="375"/>
              </a:spcBef>
              <a:spcAft>
                <a:spcPts val="0"/>
              </a:spcAft>
              <a:buClr>
                <a:schemeClr val="dk1"/>
              </a:buClr>
              <a:buSzPts val="1125"/>
              <a:buNone/>
              <a:defRPr sz="1125" b="1">
                <a:latin typeface="Montserrat"/>
                <a:ea typeface="Montserrat"/>
                <a:cs typeface="Montserrat"/>
                <a:sym typeface="Montserrat"/>
              </a:defRPr>
            </a:lvl4pPr>
            <a:lvl5pPr marL="2286000" lvl="4" indent="-228600" algn="l">
              <a:lnSpc>
                <a:spcPct val="90000"/>
              </a:lnSpc>
              <a:spcBef>
                <a:spcPts val="375"/>
              </a:spcBef>
              <a:spcAft>
                <a:spcPts val="0"/>
              </a:spcAft>
              <a:buClr>
                <a:schemeClr val="dk1"/>
              </a:buClr>
              <a:buSzPts val="1125"/>
              <a:buNone/>
              <a:defRPr sz="1125" b="1">
                <a:latin typeface="Montserrat"/>
                <a:ea typeface="Montserrat"/>
                <a:cs typeface="Montserrat"/>
                <a:sym typeface="Montserrat"/>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11" name="Google Shape;111;p44"/>
          <p:cNvPicPr preferRelativeResize="0"/>
          <p:nvPr/>
        </p:nvPicPr>
        <p:blipFill rotWithShape="1">
          <a:blip r:embed="rId2">
            <a:alphaModFix/>
          </a:blip>
          <a:srcRect/>
          <a:stretch/>
        </p:blipFill>
        <p:spPr>
          <a:xfrm>
            <a:off x="767409" y="6120725"/>
            <a:ext cx="1594153" cy="636033"/>
          </a:xfrm>
          <a:prstGeom prst="rect">
            <a:avLst/>
          </a:prstGeom>
          <a:noFill/>
          <a:ln>
            <a:noFill/>
          </a:ln>
        </p:spPr>
      </p:pic>
      <p:sp>
        <p:nvSpPr>
          <p:cNvPr id="112" name="Google Shape;112;p44"/>
          <p:cNvSpPr txBox="1"/>
          <p:nvPr/>
        </p:nvSpPr>
        <p:spPr>
          <a:xfrm>
            <a:off x="2854529" y="6381031"/>
            <a:ext cx="1353819" cy="89768"/>
          </a:xfrm>
          <a:prstGeom prst="rect">
            <a:avLst/>
          </a:prstGeom>
          <a:noFill/>
          <a:ln>
            <a:noFill/>
          </a:ln>
        </p:spPr>
        <p:txBody>
          <a:bodyPr spcFirstLastPara="1" wrap="square" lIns="0" tIns="0" rIns="0" bIns="0" anchor="t" anchorCtr="0">
            <a:spAutoFit/>
          </a:bodyPr>
          <a:lstStyle/>
          <a:p>
            <a:pPr marL="9525" marR="0" lvl="0" indent="0" algn="l" defTabSz="914400" rtl="0" eaLnBrk="1" fontAlgn="auto" latinLnBrk="0" hangingPunct="1">
              <a:lnSpc>
                <a:spcPct val="91066"/>
              </a:lnSpc>
              <a:spcBef>
                <a:spcPts val="0"/>
              </a:spcBef>
              <a:spcAft>
                <a:spcPts val="0"/>
              </a:spcAft>
              <a:buClr>
                <a:srgbClr val="000000"/>
              </a:buClr>
              <a:buSzTx/>
              <a:buFont typeface="Arial"/>
              <a:buNone/>
              <a:tabLst/>
              <a:defRPr/>
            </a:pPr>
            <a:r>
              <a:rPr kumimoji="0" lang="en-GB" sz="750" b="0" i="0" u="none" strike="noStrike" kern="0" cap="none" spc="0" normalizeH="0" baseline="0" noProof="0">
                <a:ln>
                  <a:noFill/>
                </a:ln>
                <a:solidFill>
                  <a:srgbClr val="405866"/>
                </a:solidFill>
                <a:effectLst/>
                <a:uLnTx/>
                <a:uFillTx/>
                <a:latin typeface="Arial"/>
                <a:ea typeface="Arial"/>
                <a:cs typeface="Arial"/>
                <a:sym typeface="Arial"/>
              </a:rPr>
              <a:t>@EducEndowFoundn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3" name="Google Shape;113;p44"/>
          <p:cNvPicPr preferRelativeResize="0"/>
          <p:nvPr/>
        </p:nvPicPr>
        <p:blipFill rotWithShape="1">
          <a:blip r:embed="rId3">
            <a:alphaModFix/>
          </a:blip>
          <a:srcRect/>
          <a:stretch/>
        </p:blipFill>
        <p:spPr>
          <a:xfrm>
            <a:off x="2533704" y="6318430"/>
            <a:ext cx="320824" cy="240618"/>
          </a:xfrm>
          <a:prstGeom prst="rect">
            <a:avLst/>
          </a:prstGeom>
          <a:noFill/>
          <a:ln>
            <a:noFill/>
          </a:ln>
        </p:spPr>
      </p:pic>
    </p:spTree>
    <p:extLst>
      <p:ext uri="{BB962C8B-B14F-4D97-AF65-F5344CB8AC3E}">
        <p14:creationId xmlns:p14="http://schemas.microsoft.com/office/powerpoint/2010/main" val="35480567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4"/>
        <p:cNvGrpSpPr/>
        <p:nvPr/>
      </p:nvGrpSpPr>
      <p:grpSpPr>
        <a:xfrm>
          <a:off x="0" y="0"/>
          <a:ext cx="0" cy="0"/>
          <a:chOff x="0" y="0"/>
          <a:chExt cx="0" cy="0"/>
        </a:xfrm>
      </p:grpSpPr>
      <p:sp>
        <p:nvSpPr>
          <p:cNvPr id="115" name="Google Shape;115;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7" name="Google Shape;117;p5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18" name="Google Shape;118;p5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19" name="Google Shape;119;p5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365224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0"/>
        <p:cNvGrpSpPr/>
        <p:nvPr/>
      </p:nvGrpSpPr>
      <p:grpSpPr>
        <a:xfrm>
          <a:off x="0" y="0"/>
          <a:ext cx="0" cy="0"/>
          <a:chOff x="0" y="0"/>
          <a:chExt cx="0" cy="0"/>
        </a:xfrm>
      </p:grpSpPr>
      <p:sp>
        <p:nvSpPr>
          <p:cNvPr id="121" name="Google Shape;121;p5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5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24" name="Google Shape;124;p5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25" name="Google Shape;125;p5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94364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6"/>
        <p:cNvGrpSpPr/>
        <p:nvPr/>
      </p:nvGrpSpPr>
      <p:grpSpPr>
        <a:xfrm>
          <a:off x="0" y="0"/>
          <a:ext cx="0" cy="0"/>
          <a:chOff x="0" y="0"/>
          <a:chExt cx="0" cy="0"/>
        </a:xfrm>
      </p:grpSpPr>
      <p:sp>
        <p:nvSpPr>
          <p:cNvPr id="127" name="Google Shape;127;p5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29" name="Google Shape;129;p5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30" name="Google Shape;130;p5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31" name="Google Shape;131;p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24180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2"/>
        <p:cNvGrpSpPr/>
        <p:nvPr/>
      </p:nvGrpSpPr>
      <p:grpSpPr>
        <a:xfrm>
          <a:off x="0" y="0"/>
          <a:ext cx="0" cy="0"/>
          <a:chOff x="0" y="0"/>
          <a:chExt cx="0" cy="0"/>
        </a:xfrm>
      </p:grpSpPr>
      <p:sp>
        <p:nvSpPr>
          <p:cNvPr id="133" name="Google Shape;133;p6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6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37" name="Google Shape;137;p6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38" name="Google Shape;138;p6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769066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9"/>
        <p:cNvGrpSpPr/>
        <p:nvPr/>
      </p:nvGrpSpPr>
      <p:grpSpPr>
        <a:xfrm>
          <a:off x="0" y="0"/>
          <a:ext cx="0" cy="0"/>
          <a:chOff x="0" y="0"/>
          <a:chExt cx="0" cy="0"/>
        </a:xfrm>
      </p:grpSpPr>
      <p:sp>
        <p:nvSpPr>
          <p:cNvPr id="140" name="Google Shape;140;p6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6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2" name="Google Shape;142;p6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6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4" name="Google Shape;144;p6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5" name="Google Shape;145;p6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46" name="Google Shape;146;p6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47" name="Google Shape;147;p6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22109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no title">
  <p:cSld name="Text no title">
    <p:spTree>
      <p:nvGrpSpPr>
        <p:cNvPr id="1" name="Shape 14"/>
        <p:cNvGrpSpPr/>
        <p:nvPr/>
      </p:nvGrpSpPr>
      <p:grpSpPr>
        <a:xfrm>
          <a:off x="0" y="0"/>
          <a:ext cx="0" cy="0"/>
          <a:chOff x="0" y="0"/>
          <a:chExt cx="0" cy="0"/>
        </a:xfrm>
      </p:grpSpPr>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17" name="Google Shape;17;p5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380031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sp>
        <p:nvSpPr>
          <p:cNvPr id="149" name="Google Shape;149;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51" name="Google Shape;151;p6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52" name="Google Shape;152;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237201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
        <p:nvSpPr>
          <p:cNvPr id="154" name="Google Shape;154;p6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55" name="Google Shape;155;p6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56" name="Google Shape;156;p6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12205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7"/>
        <p:cNvGrpSpPr/>
        <p:nvPr/>
      </p:nvGrpSpPr>
      <p:grpSpPr>
        <a:xfrm>
          <a:off x="0" y="0"/>
          <a:ext cx="0" cy="0"/>
          <a:chOff x="0" y="0"/>
          <a:chExt cx="0" cy="0"/>
        </a:xfrm>
      </p:grpSpPr>
      <p:sp>
        <p:nvSpPr>
          <p:cNvPr id="158" name="Google Shape;158;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6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60" name="Google Shape;160;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61" name="Google Shape;161;p6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62" name="Google Shape;162;p6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63" name="Google Shape;163;p6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134178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4"/>
        <p:cNvGrpSpPr/>
        <p:nvPr/>
      </p:nvGrpSpPr>
      <p:grpSpPr>
        <a:xfrm>
          <a:off x="0" y="0"/>
          <a:ext cx="0" cy="0"/>
          <a:chOff x="0" y="0"/>
          <a:chExt cx="0" cy="0"/>
        </a:xfrm>
      </p:grpSpPr>
      <p:sp>
        <p:nvSpPr>
          <p:cNvPr id="165" name="Google Shape;165;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65"/>
          <p:cNvSpPr>
            <a:spLocks noGrp="1"/>
          </p:cNvSpPr>
          <p:nvPr>
            <p:ph type="pic" idx="2"/>
          </p:nvPr>
        </p:nvSpPr>
        <p:spPr>
          <a:xfrm>
            <a:off x="5183188" y="987427"/>
            <a:ext cx="6172200" cy="4873625"/>
          </a:xfrm>
          <a:prstGeom prst="rect">
            <a:avLst/>
          </a:prstGeom>
          <a:noFill/>
          <a:ln>
            <a:noFill/>
          </a:ln>
        </p:spPr>
      </p:sp>
      <p:sp>
        <p:nvSpPr>
          <p:cNvPr id="167" name="Google Shape;167;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68" name="Google Shape;168;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69" name="Google Shape;169;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70" name="Google Shape;170;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517082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1"/>
        <p:cNvGrpSpPr/>
        <p:nvPr/>
      </p:nvGrpSpPr>
      <p:grpSpPr>
        <a:xfrm>
          <a:off x="0" y="0"/>
          <a:ext cx="0" cy="0"/>
          <a:chOff x="0" y="0"/>
          <a:chExt cx="0" cy="0"/>
        </a:xfrm>
      </p:grpSpPr>
      <p:sp>
        <p:nvSpPr>
          <p:cNvPr id="172" name="Google Shape;172;p6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4" name="Google Shape;174;p6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75" name="Google Shape;175;p6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76" name="Google Shape;176;p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132507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7"/>
        <p:cNvGrpSpPr/>
        <p:nvPr/>
      </p:nvGrpSpPr>
      <p:grpSpPr>
        <a:xfrm>
          <a:off x="0" y="0"/>
          <a:ext cx="0" cy="0"/>
          <a:chOff x="0" y="0"/>
          <a:chExt cx="0" cy="0"/>
        </a:xfrm>
      </p:grpSpPr>
      <p:sp>
        <p:nvSpPr>
          <p:cNvPr id="178" name="Google Shape;178;p6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6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0" name="Google Shape;180;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81" name="Google Shape;181;p6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82" name="Google Shape;182;p6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255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 name="Google Shape;36;p18"/>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4237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A4FAF-AF47-4769-8DE2-F1C416CE185F}"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196531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 name="Google Shape;41;p19"/>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19"/>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64794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3"/>
        <p:cNvGrpSpPr/>
        <p:nvPr/>
      </p:nvGrpSpPr>
      <p:grpSpPr>
        <a:xfrm>
          <a:off x="0" y="0"/>
          <a:ext cx="0" cy="0"/>
          <a:chOff x="0" y="0"/>
          <a:chExt cx="0" cy="0"/>
        </a:xfrm>
      </p:grpSpPr>
      <p:sp>
        <p:nvSpPr>
          <p:cNvPr id="44" name="Google Shape;44;p110"/>
          <p:cNvSpPr txBox="1">
            <a:spLocks noGrp="1"/>
          </p:cNvSpPr>
          <p:nvPr>
            <p:ph type="sldNum" idx="12"/>
          </p:nvPr>
        </p:nvSpPr>
        <p:spPr>
          <a:xfrm>
            <a:off x="11582135" y="6551603"/>
            <a:ext cx="143933" cy="105285"/>
          </a:xfrm>
          <a:prstGeom prst="rect">
            <a:avLst/>
          </a:prstGeom>
          <a:noFill/>
          <a:ln>
            <a:noFill/>
          </a:ln>
        </p:spPr>
        <p:txBody>
          <a:bodyPr spcFirstLastPara="1" wrap="square" lIns="0" tIns="0" rIns="0" bIns="0" anchor="t" anchorCtr="0">
            <a:spAutoFit/>
          </a:bodyPr>
          <a:lstStyle>
            <a:lvl1pPr marL="19050" marR="0" lvl="0"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19050" marR="0" lvl="1"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19050" marR="0" lvl="2"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19050" marR="0" lvl="3"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19050" marR="0" lvl="4"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19050" marR="0" lvl="5"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19050" marR="0" lvl="6"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19050" marR="0" lvl="7"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19050" marR="0" lvl="8"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19050" marR="0" lvl="0" indent="0" algn="l" defTabSz="914400" rtl="0" eaLnBrk="1" fontAlgn="auto" latinLnBrk="0" hangingPunct="1">
              <a:lnSpc>
                <a:spcPct val="113750"/>
              </a:lnSpc>
              <a:spcBef>
                <a:spcPts val="0"/>
              </a:spcBef>
              <a:spcAft>
                <a:spcPts val="0"/>
              </a:spcAft>
              <a:buClr>
                <a:srgbClr val="000000"/>
              </a:buClr>
              <a:buSzPts val="600"/>
              <a:buFont typeface="Arial"/>
              <a:buNone/>
              <a:tabLst/>
              <a:defRPr/>
            </a:pPr>
            <a:fld id="{00000000-1234-1234-1234-123412341234}" type="slidenum">
              <a:rPr kumimoji="0" lang="en-GB" sz="600" b="0" i="0" u="none" strike="noStrike" kern="0" cap="none" spc="0" normalizeH="0" baseline="0" noProof="0">
                <a:ln>
                  <a:noFill/>
                </a:ln>
                <a:solidFill>
                  <a:srgbClr val="000000"/>
                </a:solidFill>
                <a:effectLst/>
                <a:uLnTx/>
                <a:uFillTx/>
                <a:latin typeface="Arial"/>
                <a:cs typeface="Arial"/>
                <a:sym typeface="Arial"/>
              </a:rPr>
              <a:pPr marL="19050" marR="0" lvl="0" indent="0" algn="l" defTabSz="914400" rtl="0" eaLnBrk="1" fontAlgn="auto" latinLnBrk="0" hangingPunct="1">
                <a:lnSpc>
                  <a:spcPct val="113750"/>
                </a:lnSpc>
                <a:spcBef>
                  <a:spcPts val="0"/>
                </a:spcBef>
                <a:spcAft>
                  <a:spcPts val="0"/>
                </a:spcAft>
                <a:buClr>
                  <a:srgbClr val="000000"/>
                </a:buClr>
                <a:buSzPts val="600"/>
                <a:buFont typeface="Arial"/>
                <a:buNone/>
                <a:tabLst/>
                <a:defRPr/>
              </a:pPr>
              <a:t>‹#›</a:t>
            </a:fld>
            <a:endParaRPr kumimoji="0" sz="6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110"/>
          <p:cNvSpPr txBox="1">
            <a:spLocks noGrp="1"/>
          </p:cNvSpPr>
          <p:nvPr>
            <p:ph type="body" idx="1"/>
          </p:nvPr>
        </p:nvSpPr>
        <p:spPr>
          <a:xfrm>
            <a:off x="452830"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750"/>
              </a:spcBef>
              <a:spcAft>
                <a:spcPts val="0"/>
              </a:spcAft>
              <a:buClr>
                <a:srgbClr val="405866"/>
              </a:buClr>
              <a:buSzPts val="1500"/>
              <a:buFont typeface="Arial"/>
              <a:buNone/>
              <a:defRPr sz="1125" b="0" i="0" u="none" strike="noStrike" cap="none">
                <a:solidFill>
                  <a:srgbClr val="405866"/>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5031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1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5801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11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11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235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55"/>
        <p:cNvGrpSpPr/>
        <p:nvPr/>
      </p:nvGrpSpPr>
      <p:grpSpPr>
        <a:xfrm>
          <a:off x="0" y="0"/>
          <a:ext cx="0" cy="0"/>
          <a:chOff x="0" y="0"/>
          <a:chExt cx="0" cy="0"/>
        </a:xfrm>
      </p:grpSpPr>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8" name="Google Shape;58;p26"/>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692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59"/>
        <p:cNvGrpSpPr/>
        <p:nvPr/>
      </p:nvGrpSpPr>
      <p:grpSpPr>
        <a:xfrm>
          <a:off x="0" y="0"/>
          <a:ext cx="0" cy="0"/>
          <a:chOff x="0" y="0"/>
          <a:chExt cx="0" cy="0"/>
        </a:xfrm>
      </p:grpSpPr>
      <p:sp>
        <p:nvSpPr>
          <p:cNvPr id="60" name="Google Shape;60;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5"/>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1pPr>
            <a:lvl2pPr marL="914400" marR="0" lvl="1"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2pPr>
            <a:lvl3pPr marL="1371600" marR="0" lvl="2"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3pPr>
            <a:lvl4pPr marL="1828800" marR="0" lvl="3"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4pPr>
            <a:lvl5pPr marL="2286000" marR="0" lvl="4"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66191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mall Text">
  <p:cSld name="Title Small Text">
    <p:spTree>
      <p:nvGrpSpPr>
        <p:cNvPr id="1" name="Shape 64"/>
        <p:cNvGrpSpPr/>
        <p:nvPr/>
      </p:nvGrpSpPr>
      <p:grpSpPr>
        <a:xfrm>
          <a:off x="0" y="0"/>
          <a:ext cx="0" cy="0"/>
          <a:chOff x="0" y="0"/>
          <a:chExt cx="0" cy="0"/>
        </a:xfrm>
      </p:grpSpPr>
      <p:sp>
        <p:nvSpPr>
          <p:cNvPr id="65" name="Google Shape;65;p116"/>
          <p:cNvSpPr txBox="1">
            <a:spLocks noGrp="1"/>
          </p:cNvSpPr>
          <p:nvPr>
            <p:ph type="body" idx="1"/>
          </p:nvPr>
        </p:nvSpPr>
        <p:spPr>
          <a:xfrm>
            <a:off x="1524001" y="1532691"/>
            <a:ext cx="9249833" cy="374188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0000"/>
              </a:lnSpc>
              <a:spcBef>
                <a:spcPts val="0"/>
              </a:spcBef>
              <a:spcAft>
                <a:spcPts val="0"/>
              </a:spcAft>
              <a:buClr>
                <a:srgbClr val="000000"/>
              </a:buClr>
              <a:buSzPts val="1598"/>
              <a:buFont typeface="Arial"/>
              <a:buNone/>
              <a:defRPr sz="1598" b="0" i="0" u="none" strike="noStrike" cap="none">
                <a:solidFill>
                  <a:srgbClr val="405866"/>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116"/>
          <p:cNvSpPr txBox="1">
            <a:spLocks noGrp="1"/>
          </p:cNvSpPr>
          <p:nvPr>
            <p:ph type="body" idx="2"/>
          </p:nvPr>
        </p:nvSpPr>
        <p:spPr>
          <a:xfrm>
            <a:off x="452829"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rgbClr val="000000"/>
              </a:buClr>
              <a:buSzPts val="1998"/>
              <a:buFont typeface="Arial"/>
              <a:buNone/>
              <a:defRPr sz="1998" b="0" i="0" u="none" strike="noStrike" cap="none">
                <a:solidFill>
                  <a:srgbClr val="405866"/>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 name="Google Shape;67;p116"/>
          <p:cNvSpPr/>
          <p:nvPr/>
        </p:nvSpPr>
        <p:spPr>
          <a:xfrm>
            <a:off x="232853" y="6351503"/>
            <a:ext cx="183727" cy="148830"/>
          </a:xfrm>
          <a:custGeom>
            <a:avLst/>
            <a:gdLst/>
            <a:ahLst/>
            <a:cxnLst/>
            <a:rect l="l" t="t" r="r" b="b"/>
            <a:pathLst>
              <a:path w="137794" h="111760" extrusionOk="0">
                <a:moveTo>
                  <a:pt x="0" y="98907"/>
                </a:moveTo>
                <a:lnTo>
                  <a:pt x="9816" y="104280"/>
                </a:lnTo>
                <a:lnTo>
                  <a:pt x="20293" y="108238"/>
                </a:lnTo>
                <a:lnTo>
                  <a:pt x="31466" y="110716"/>
                </a:lnTo>
                <a:lnTo>
                  <a:pt x="43167" y="111569"/>
                </a:lnTo>
                <a:lnTo>
                  <a:pt x="77543" y="104280"/>
                </a:lnTo>
                <a:lnTo>
                  <a:pt x="84187" y="99301"/>
                </a:lnTo>
                <a:lnTo>
                  <a:pt x="6718" y="99301"/>
                </a:lnTo>
                <a:lnTo>
                  <a:pt x="2197" y="99174"/>
                </a:lnTo>
                <a:lnTo>
                  <a:pt x="0" y="98907"/>
                </a:lnTo>
                <a:close/>
              </a:path>
              <a:path w="137794" h="111760" extrusionOk="0">
                <a:moveTo>
                  <a:pt x="15379" y="67690"/>
                </a:moveTo>
                <a:lnTo>
                  <a:pt x="19268" y="75435"/>
                </a:lnTo>
                <a:lnTo>
                  <a:pt x="25255" y="81580"/>
                </a:lnTo>
                <a:lnTo>
                  <a:pt x="32883" y="85670"/>
                </a:lnTo>
                <a:lnTo>
                  <a:pt x="41694" y="87248"/>
                </a:lnTo>
                <a:lnTo>
                  <a:pt x="34018" y="92320"/>
                </a:lnTo>
                <a:lnTo>
                  <a:pt x="25539" y="96108"/>
                </a:lnTo>
                <a:lnTo>
                  <a:pt x="16394" y="98480"/>
                </a:lnTo>
                <a:lnTo>
                  <a:pt x="6718" y="99301"/>
                </a:lnTo>
                <a:lnTo>
                  <a:pt x="84187" y="99301"/>
                </a:lnTo>
                <a:lnTo>
                  <a:pt x="102662" y="85455"/>
                </a:lnTo>
                <a:lnTo>
                  <a:pt x="112964" y="68198"/>
                </a:lnTo>
                <a:lnTo>
                  <a:pt x="18872" y="68198"/>
                </a:lnTo>
                <a:lnTo>
                  <a:pt x="17106" y="68021"/>
                </a:lnTo>
                <a:lnTo>
                  <a:pt x="15379" y="67690"/>
                </a:lnTo>
                <a:close/>
              </a:path>
              <a:path w="137794" h="111760" extrusionOk="0">
                <a:moveTo>
                  <a:pt x="5511" y="39230"/>
                </a:moveTo>
                <a:lnTo>
                  <a:pt x="5511" y="39585"/>
                </a:lnTo>
                <a:lnTo>
                  <a:pt x="7229" y="49297"/>
                </a:lnTo>
                <a:lnTo>
                  <a:pt x="11974" y="57545"/>
                </a:lnTo>
                <a:lnTo>
                  <a:pt x="19136" y="63719"/>
                </a:lnTo>
                <a:lnTo>
                  <a:pt x="28105" y="67208"/>
                </a:lnTo>
                <a:lnTo>
                  <a:pt x="25742" y="67856"/>
                </a:lnTo>
                <a:lnTo>
                  <a:pt x="23253" y="68198"/>
                </a:lnTo>
                <a:lnTo>
                  <a:pt x="112964" y="68198"/>
                </a:lnTo>
                <a:lnTo>
                  <a:pt x="118067" y="59652"/>
                </a:lnTo>
                <a:lnTo>
                  <a:pt x="121202" y="42760"/>
                </a:lnTo>
                <a:lnTo>
                  <a:pt x="18262" y="42760"/>
                </a:lnTo>
                <a:lnTo>
                  <a:pt x="13652" y="42608"/>
                </a:lnTo>
                <a:lnTo>
                  <a:pt x="9309" y="41351"/>
                </a:lnTo>
                <a:lnTo>
                  <a:pt x="5511" y="39230"/>
                </a:lnTo>
                <a:close/>
              </a:path>
              <a:path w="137794" h="111760" extrusionOk="0">
                <a:moveTo>
                  <a:pt x="9550" y="5156"/>
                </a:moveTo>
                <a:lnTo>
                  <a:pt x="7124" y="9321"/>
                </a:lnTo>
                <a:lnTo>
                  <a:pt x="5740" y="14147"/>
                </a:lnTo>
                <a:lnTo>
                  <a:pt x="5740" y="19316"/>
                </a:lnTo>
                <a:lnTo>
                  <a:pt x="6634" y="26389"/>
                </a:lnTo>
                <a:lnTo>
                  <a:pt x="9167" y="32805"/>
                </a:lnTo>
                <a:lnTo>
                  <a:pt x="13118" y="38338"/>
                </a:lnTo>
                <a:lnTo>
                  <a:pt x="18262" y="42760"/>
                </a:lnTo>
                <a:lnTo>
                  <a:pt x="121202" y="42760"/>
                </a:lnTo>
                <a:lnTo>
                  <a:pt x="122719" y="34582"/>
                </a:lnTo>
                <a:lnTo>
                  <a:pt x="67602" y="34582"/>
                </a:lnTo>
                <a:lnTo>
                  <a:pt x="50610" y="31888"/>
                </a:lnTo>
                <a:lnTo>
                  <a:pt x="35009" y="25822"/>
                </a:lnTo>
                <a:lnTo>
                  <a:pt x="21190" y="16779"/>
                </a:lnTo>
                <a:lnTo>
                  <a:pt x="9550" y="5156"/>
                </a:lnTo>
                <a:close/>
              </a:path>
              <a:path w="137794" h="111760" extrusionOk="0">
                <a:moveTo>
                  <a:pt x="103136" y="0"/>
                </a:moveTo>
                <a:lnTo>
                  <a:pt x="95034" y="0"/>
                </a:lnTo>
                <a:lnTo>
                  <a:pt x="84076" y="2213"/>
                </a:lnTo>
                <a:lnTo>
                  <a:pt x="75126" y="8250"/>
                </a:lnTo>
                <a:lnTo>
                  <a:pt x="69091" y="17203"/>
                </a:lnTo>
                <a:lnTo>
                  <a:pt x="66955" y="27787"/>
                </a:lnTo>
                <a:lnTo>
                  <a:pt x="66996" y="31432"/>
                </a:lnTo>
                <a:lnTo>
                  <a:pt x="67119" y="32524"/>
                </a:lnTo>
                <a:lnTo>
                  <a:pt x="67602" y="34582"/>
                </a:lnTo>
                <a:lnTo>
                  <a:pt x="122719" y="34582"/>
                </a:lnTo>
                <a:lnTo>
                  <a:pt x="123219" y="31888"/>
                </a:lnTo>
                <a:lnTo>
                  <a:pt x="123215" y="27787"/>
                </a:lnTo>
                <a:lnTo>
                  <a:pt x="128727" y="23812"/>
                </a:lnTo>
                <a:lnTo>
                  <a:pt x="133502" y="18859"/>
                </a:lnTo>
                <a:lnTo>
                  <a:pt x="134316" y="17640"/>
                </a:lnTo>
                <a:lnTo>
                  <a:pt x="121094" y="17640"/>
                </a:lnTo>
                <a:lnTo>
                  <a:pt x="126921" y="14147"/>
                </a:lnTo>
                <a:lnTo>
                  <a:pt x="131175" y="8889"/>
                </a:lnTo>
                <a:lnTo>
                  <a:pt x="115595" y="8889"/>
                </a:lnTo>
                <a:lnTo>
                  <a:pt x="110464" y="3416"/>
                </a:lnTo>
                <a:lnTo>
                  <a:pt x="103136" y="0"/>
                </a:lnTo>
                <a:close/>
              </a:path>
              <a:path w="137794" h="111760" extrusionOk="0">
                <a:moveTo>
                  <a:pt x="137274" y="13207"/>
                </a:moveTo>
                <a:lnTo>
                  <a:pt x="132219" y="15443"/>
                </a:lnTo>
                <a:lnTo>
                  <a:pt x="126796" y="16967"/>
                </a:lnTo>
                <a:lnTo>
                  <a:pt x="121094" y="17640"/>
                </a:lnTo>
                <a:lnTo>
                  <a:pt x="134316" y="17640"/>
                </a:lnTo>
                <a:lnTo>
                  <a:pt x="137274" y="13207"/>
                </a:lnTo>
                <a:close/>
              </a:path>
              <a:path w="137794" h="111760" extrusionOk="0">
                <a:moveTo>
                  <a:pt x="133476" y="2057"/>
                </a:moveTo>
                <a:lnTo>
                  <a:pt x="128041" y="5283"/>
                </a:lnTo>
                <a:lnTo>
                  <a:pt x="122008" y="7632"/>
                </a:lnTo>
                <a:lnTo>
                  <a:pt x="115595" y="8889"/>
                </a:lnTo>
                <a:lnTo>
                  <a:pt x="131175" y="8889"/>
                </a:lnTo>
                <a:lnTo>
                  <a:pt x="131381" y="8635"/>
                </a:lnTo>
                <a:lnTo>
                  <a:pt x="133476" y="2057"/>
                </a:lnTo>
                <a:close/>
              </a:path>
            </a:pathLst>
          </a:custGeom>
          <a:solidFill>
            <a:srgbClr val="2BAAE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9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116"/>
          <p:cNvSpPr txBox="1"/>
          <p:nvPr/>
        </p:nvSpPr>
        <p:spPr>
          <a:xfrm>
            <a:off x="415253" y="6351503"/>
            <a:ext cx="1931132" cy="154081"/>
          </a:xfrm>
          <a:prstGeom prst="rect">
            <a:avLst/>
          </a:prstGeom>
          <a:noFill/>
          <a:ln>
            <a:noFill/>
          </a:ln>
        </p:spPr>
        <p:txBody>
          <a:bodyPr spcFirstLastPara="1" wrap="square" lIns="0" tIns="0" rIns="0" bIns="0" anchor="t" anchorCtr="0">
            <a:spAutoFit/>
          </a:bodyPr>
          <a:lstStyle/>
          <a:p>
            <a:pPr marL="16913" marR="0" lvl="0" indent="0" algn="l" defTabSz="914400" rtl="0" eaLnBrk="1" fontAlgn="auto" latinLnBrk="0" hangingPunct="1">
              <a:lnSpc>
                <a:spcPct val="90990"/>
              </a:lnSpc>
              <a:spcBef>
                <a:spcPts val="0"/>
              </a:spcBef>
              <a:spcAft>
                <a:spcPts val="0"/>
              </a:spcAft>
              <a:buClr>
                <a:srgbClr val="000000"/>
              </a:buClr>
              <a:buSzTx/>
              <a:buFont typeface="Arial"/>
              <a:buNone/>
              <a:tabLst/>
              <a:defRPr/>
            </a:pPr>
            <a:r>
              <a:rPr kumimoji="0" lang="en-GB" sz="1065" b="0" i="0" u="none" strike="noStrike" kern="0" cap="none" spc="0" normalizeH="0" baseline="0" noProof="0">
                <a:ln>
                  <a:noFill/>
                </a:ln>
                <a:solidFill>
                  <a:srgbClr val="405866"/>
                </a:solidFill>
                <a:effectLst/>
                <a:uLnTx/>
                <a:uFillTx/>
                <a:latin typeface="Arial"/>
                <a:ea typeface="Arial"/>
                <a:cs typeface="Arial"/>
                <a:sym typeface="Arial"/>
              </a:rPr>
              <a:t>@</a:t>
            </a:r>
            <a:r>
              <a:rPr kumimoji="0" lang="en-GB" sz="1332" b="0" i="0" u="none" strike="noStrike" kern="0" cap="none" spc="0" normalizeH="0" baseline="0" noProof="0">
                <a:ln>
                  <a:noFill/>
                </a:ln>
                <a:solidFill>
                  <a:srgbClr val="405866"/>
                </a:solidFill>
                <a:effectLst/>
                <a:uLnTx/>
                <a:uFillTx/>
                <a:latin typeface="Helvetica Neue"/>
                <a:ea typeface="Helvetica Neue"/>
                <a:cs typeface="Helvetica Neue"/>
                <a:sym typeface="Helvetica Neue"/>
              </a:rPr>
              <a:t>EducEndowFoundn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9875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9"/>
        <p:cNvGrpSpPr/>
        <p:nvPr/>
      </p:nvGrpSpPr>
      <p:grpSpPr>
        <a:xfrm>
          <a:off x="0" y="0"/>
          <a:ext cx="0" cy="0"/>
          <a:chOff x="0" y="0"/>
          <a:chExt cx="0" cy="0"/>
        </a:xfrm>
      </p:grpSpPr>
      <p:sp>
        <p:nvSpPr>
          <p:cNvPr id="70" name="Google Shape;70;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2" name="Google Shape;72;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134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5"/>
        <p:cNvGrpSpPr/>
        <p:nvPr/>
      </p:nvGrpSpPr>
      <p:grpSpPr>
        <a:xfrm>
          <a:off x="0" y="0"/>
          <a:ext cx="0" cy="0"/>
          <a:chOff x="0" y="0"/>
          <a:chExt cx="0" cy="0"/>
        </a:xfrm>
      </p:grpSpPr>
      <p:sp>
        <p:nvSpPr>
          <p:cNvPr id="76" name="Google Shape;76;p1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120"/>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3828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80"/>
        <p:cNvGrpSpPr/>
        <p:nvPr/>
      </p:nvGrpSpPr>
      <p:grpSpPr>
        <a:xfrm>
          <a:off x="0" y="0"/>
          <a:ext cx="0" cy="0"/>
          <a:chOff x="0" y="0"/>
          <a:chExt cx="0" cy="0"/>
        </a:xfrm>
      </p:grpSpPr>
      <p:sp>
        <p:nvSpPr>
          <p:cNvPr id="81" name="Google Shape;81;p1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22"/>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5" name="Google Shape;85;p122"/>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9216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2A4FAF-AF47-4769-8DE2-F1C416CE185F}"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669444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86"/>
        <p:cNvGrpSpPr/>
        <p:nvPr/>
      </p:nvGrpSpPr>
      <p:grpSpPr>
        <a:xfrm>
          <a:off x="0" y="0"/>
          <a:ext cx="0" cy="0"/>
          <a:chOff x="0" y="0"/>
          <a:chExt cx="0" cy="0"/>
        </a:xfrm>
      </p:grpSpPr>
      <p:sp>
        <p:nvSpPr>
          <p:cNvPr id="87" name="Google Shape;8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9" name="Google Shape;89;p20"/>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20"/>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0"/>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10284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92"/>
        <p:cNvGrpSpPr/>
        <p:nvPr/>
      </p:nvGrpSpPr>
      <p:grpSpPr>
        <a:xfrm>
          <a:off x="0" y="0"/>
          <a:ext cx="0" cy="0"/>
          <a:chOff x="0" y="0"/>
          <a:chExt cx="0" cy="0"/>
        </a:xfrm>
      </p:grpSpPr>
      <p:sp>
        <p:nvSpPr>
          <p:cNvPr id="93" name="Google Shape;9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4" name="Google Shape;9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5" name="Google Shape;95;p21"/>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8" name="Google Shape;98;p21"/>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1"/>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673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22"/>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2632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 name="Google Shape;110;p23"/>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3"/>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77570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112"/>
        <p:cNvGrpSpPr/>
        <p:nvPr/>
      </p:nvGrpSpPr>
      <p:grpSpPr>
        <a:xfrm>
          <a:off x="0" y="0"/>
          <a:ext cx="0" cy="0"/>
          <a:chOff x="0" y="0"/>
          <a:chExt cx="0" cy="0"/>
        </a:xfrm>
      </p:grpSpPr>
      <p:sp>
        <p:nvSpPr>
          <p:cNvPr id="113" name="Google Shape;1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24"/>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09474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117"/>
        <p:cNvGrpSpPr/>
        <p:nvPr/>
      </p:nvGrpSpPr>
      <p:grpSpPr>
        <a:xfrm>
          <a:off x="0" y="0"/>
          <a:ext cx="0" cy="0"/>
          <a:chOff x="0" y="0"/>
          <a:chExt cx="0" cy="0"/>
        </a:xfrm>
      </p:grpSpPr>
      <p:sp>
        <p:nvSpPr>
          <p:cNvPr id="118" name="Google Shape;11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0" name="Google Shape;120;p2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9841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 name="Google Shape;36;p18"/>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33767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 name="Google Shape;41;p19"/>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19"/>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5028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3"/>
        <p:cNvGrpSpPr/>
        <p:nvPr/>
      </p:nvGrpSpPr>
      <p:grpSpPr>
        <a:xfrm>
          <a:off x="0" y="0"/>
          <a:ext cx="0" cy="0"/>
          <a:chOff x="0" y="0"/>
          <a:chExt cx="0" cy="0"/>
        </a:xfrm>
      </p:grpSpPr>
      <p:sp>
        <p:nvSpPr>
          <p:cNvPr id="44" name="Google Shape;44;p110"/>
          <p:cNvSpPr txBox="1">
            <a:spLocks noGrp="1"/>
          </p:cNvSpPr>
          <p:nvPr>
            <p:ph type="sldNum" idx="12"/>
          </p:nvPr>
        </p:nvSpPr>
        <p:spPr>
          <a:xfrm>
            <a:off x="11582135" y="6551603"/>
            <a:ext cx="143933" cy="105285"/>
          </a:xfrm>
          <a:prstGeom prst="rect">
            <a:avLst/>
          </a:prstGeom>
          <a:noFill/>
          <a:ln>
            <a:noFill/>
          </a:ln>
        </p:spPr>
        <p:txBody>
          <a:bodyPr spcFirstLastPara="1" wrap="square" lIns="0" tIns="0" rIns="0" bIns="0" anchor="t" anchorCtr="0">
            <a:spAutoFit/>
          </a:bodyPr>
          <a:lstStyle>
            <a:lvl1pPr marL="19050" marR="0" lvl="0"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19050" marR="0" lvl="1"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19050" marR="0" lvl="2"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19050" marR="0" lvl="3"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19050" marR="0" lvl="4"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19050" marR="0" lvl="5"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19050" marR="0" lvl="6"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19050" marR="0" lvl="7"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19050" marR="0" lvl="8" indent="0" algn="l" rtl="0">
              <a:lnSpc>
                <a:spcPct val="11375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19050" marR="0" lvl="0" indent="0" algn="l" defTabSz="914400" rtl="0" eaLnBrk="1" fontAlgn="auto" latinLnBrk="0" hangingPunct="1">
              <a:lnSpc>
                <a:spcPct val="113750"/>
              </a:lnSpc>
              <a:spcBef>
                <a:spcPts val="0"/>
              </a:spcBef>
              <a:spcAft>
                <a:spcPts val="0"/>
              </a:spcAft>
              <a:buClr>
                <a:srgbClr val="000000"/>
              </a:buClr>
              <a:buSzPts val="600"/>
              <a:buFont typeface="Arial"/>
              <a:buNone/>
              <a:tabLst/>
              <a:defRPr/>
            </a:pPr>
            <a:fld id="{00000000-1234-1234-1234-123412341234}" type="slidenum">
              <a:rPr kumimoji="0" lang="en-GB" sz="600" b="0" i="0" u="none" strike="noStrike" kern="0" cap="none" spc="0" normalizeH="0" baseline="0" noProof="0">
                <a:ln>
                  <a:noFill/>
                </a:ln>
                <a:solidFill>
                  <a:srgbClr val="000000"/>
                </a:solidFill>
                <a:effectLst/>
                <a:uLnTx/>
                <a:uFillTx/>
                <a:latin typeface="Arial"/>
                <a:cs typeface="Arial"/>
                <a:sym typeface="Arial"/>
              </a:rPr>
              <a:pPr marL="19050" marR="0" lvl="0" indent="0" algn="l" defTabSz="914400" rtl="0" eaLnBrk="1" fontAlgn="auto" latinLnBrk="0" hangingPunct="1">
                <a:lnSpc>
                  <a:spcPct val="113750"/>
                </a:lnSpc>
                <a:spcBef>
                  <a:spcPts val="0"/>
                </a:spcBef>
                <a:spcAft>
                  <a:spcPts val="0"/>
                </a:spcAft>
                <a:buClr>
                  <a:srgbClr val="000000"/>
                </a:buClr>
                <a:buSzPts val="600"/>
                <a:buFont typeface="Arial"/>
                <a:buNone/>
                <a:tabLst/>
                <a:defRPr/>
              </a:pPr>
              <a:t>‹#›</a:t>
            </a:fld>
            <a:endParaRPr kumimoji="0" sz="6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110"/>
          <p:cNvSpPr txBox="1">
            <a:spLocks noGrp="1"/>
          </p:cNvSpPr>
          <p:nvPr>
            <p:ph type="body" idx="1"/>
          </p:nvPr>
        </p:nvSpPr>
        <p:spPr>
          <a:xfrm>
            <a:off x="452830"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750"/>
              </a:spcBef>
              <a:spcAft>
                <a:spcPts val="0"/>
              </a:spcAft>
              <a:buClr>
                <a:srgbClr val="405866"/>
              </a:buClr>
              <a:buSzPts val="1500"/>
              <a:buFont typeface="Arial"/>
              <a:buNone/>
              <a:defRPr sz="1125" b="0" i="0" u="none" strike="noStrike" cap="none">
                <a:solidFill>
                  <a:srgbClr val="405866"/>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375"/>
              </a:spcBef>
              <a:spcAft>
                <a:spcPts val="0"/>
              </a:spcAft>
              <a:buClr>
                <a:schemeClr val="dk1"/>
              </a:buClr>
              <a:buSzPts val="1500"/>
              <a:buFont typeface="Arial"/>
              <a:buNone/>
              <a:defRPr sz="1125"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4237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1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322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D2A4FAF-AF47-4769-8DE2-F1C416CE185F}"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623619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11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11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9032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55"/>
        <p:cNvGrpSpPr/>
        <p:nvPr/>
      </p:nvGrpSpPr>
      <p:grpSpPr>
        <a:xfrm>
          <a:off x="0" y="0"/>
          <a:ext cx="0" cy="0"/>
          <a:chOff x="0" y="0"/>
          <a:chExt cx="0" cy="0"/>
        </a:xfrm>
      </p:grpSpPr>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8" name="Google Shape;58;p26"/>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92757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ullet points">
  <p:cSld name="Title and bullet points">
    <p:spTree>
      <p:nvGrpSpPr>
        <p:cNvPr id="1" name="Shape 59"/>
        <p:cNvGrpSpPr/>
        <p:nvPr/>
      </p:nvGrpSpPr>
      <p:grpSpPr>
        <a:xfrm>
          <a:off x="0" y="0"/>
          <a:ext cx="0" cy="0"/>
          <a:chOff x="0" y="0"/>
          <a:chExt cx="0" cy="0"/>
        </a:xfrm>
      </p:grpSpPr>
      <p:sp>
        <p:nvSpPr>
          <p:cNvPr id="60" name="Google Shape;60;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5"/>
          <p:cNvSpPr txBox="1">
            <a:spLocks noGrp="1"/>
          </p:cNvSpPr>
          <p:nvPr>
            <p:ph type="body" idx="1"/>
          </p:nvPr>
        </p:nvSpPr>
        <p:spPr>
          <a:xfrm>
            <a:off x="838200" y="1825625"/>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1pPr>
            <a:lvl2pPr marL="914400" marR="0" lvl="1"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2pPr>
            <a:lvl3pPr marL="1371600" marR="0" lvl="2"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3pPr>
            <a:lvl4pPr marL="1828800" marR="0" lvl="3"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4pPr>
            <a:lvl5pPr marL="2286000" marR="0" lvl="4" indent="-228600" algn="l" rtl="0">
              <a:lnSpc>
                <a:spcPct val="166666"/>
              </a:lnSpc>
              <a:spcBef>
                <a:spcPts val="1000"/>
              </a:spcBef>
              <a:spcAft>
                <a:spcPts val="0"/>
              </a:spcAft>
              <a:buSzPts val="1400"/>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61780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mall Text">
  <p:cSld name="Title Small Text">
    <p:spTree>
      <p:nvGrpSpPr>
        <p:cNvPr id="1" name="Shape 64"/>
        <p:cNvGrpSpPr/>
        <p:nvPr/>
      </p:nvGrpSpPr>
      <p:grpSpPr>
        <a:xfrm>
          <a:off x="0" y="0"/>
          <a:ext cx="0" cy="0"/>
          <a:chOff x="0" y="0"/>
          <a:chExt cx="0" cy="0"/>
        </a:xfrm>
      </p:grpSpPr>
      <p:sp>
        <p:nvSpPr>
          <p:cNvPr id="65" name="Google Shape;65;p116"/>
          <p:cNvSpPr txBox="1">
            <a:spLocks noGrp="1"/>
          </p:cNvSpPr>
          <p:nvPr>
            <p:ph type="body" idx="1"/>
          </p:nvPr>
        </p:nvSpPr>
        <p:spPr>
          <a:xfrm>
            <a:off x="1524001" y="1532691"/>
            <a:ext cx="9249833" cy="374188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10000"/>
              </a:lnSpc>
              <a:spcBef>
                <a:spcPts val="0"/>
              </a:spcBef>
              <a:spcAft>
                <a:spcPts val="0"/>
              </a:spcAft>
              <a:buClr>
                <a:srgbClr val="000000"/>
              </a:buClr>
              <a:buSzPts val="1598"/>
              <a:buFont typeface="Arial"/>
              <a:buNone/>
              <a:defRPr sz="1598" b="0" i="0" u="none" strike="noStrike" cap="none">
                <a:solidFill>
                  <a:srgbClr val="405866"/>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663"/>
              <a:buFont typeface="Arial"/>
              <a:buNone/>
              <a:defRPr sz="2663"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116"/>
          <p:cNvSpPr txBox="1">
            <a:spLocks noGrp="1"/>
          </p:cNvSpPr>
          <p:nvPr>
            <p:ph type="body" idx="2"/>
          </p:nvPr>
        </p:nvSpPr>
        <p:spPr>
          <a:xfrm>
            <a:off x="452829" y="283284"/>
            <a:ext cx="9410700" cy="8733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0"/>
              </a:spcBef>
              <a:spcAft>
                <a:spcPts val="0"/>
              </a:spcAft>
              <a:buClr>
                <a:srgbClr val="000000"/>
              </a:buClr>
              <a:buSzPts val="1998"/>
              <a:buFont typeface="Arial"/>
              <a:buNone/>
              <a:defRPr sz="1998" b="0" i="0" u="none" strike="noStrike" cap="none">
                <a:solidFill>
                  <a:srgbClr val="405866"/>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998"/>
              <a:buFont typeface="Arial"/>
              <a:buNone/>
              <a:defRPr sz="1998" b="1"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 name="Google Shape;67;p116"/>
          <p:cNvSpPr/>
          <p:nvPr/>
        </p:nvSpPr>
        <p:spPr>
          <a:xfrm>
            <a:off x="232853" y="6351503"/>
            <a:ext cx="183727" cy="148830"/>
          </a:xfrm>
          <a:custGeom>
            <a:avLst/>
            <a:gdLst/>
            <a:ahLst/>
            <a:cxnLst/>
            <a:rect l="l" t="t" r="r" b="b"/>
            <a:pathLst>
              <a:path w="137794" h="111760" extrusionOk="0">
                <a:moveTo>
                  <a:pt x="0" y="98907"/>
                </a:moveTo>
                <a:lnTo>
                  <a:pt x="9816" y="104280"/>
                </a:lnTo>
                <a:lnTo>
                  <a:pt x="20293" y="108238"/>
                </a:lnTo>
                <a:lnTo>
                  <a:pt x="31466" y="110716"/>
                </a:lnTo>
                <a:lnTo>
                  <a:pt x="43167" y="111569"/>
                </a:lnTo>
                <a:lnTo>
                  <a:pt x="77543" y="104280"/>
                </a:lnTo>
                <a:lnTo>
                  <a:pt x="84187" y="99301"/>
                </a:lnTo>
                <a:lnTo>
                  <a:pt x="6718" y="99301"/>
                </a:lnTo>
                <a:lnTo>
                  <a:pt x="2197" y="99174"/>
                </a:lnTo>
                <a:lnTo>
                  <a:pt x="0" y="98907"/>
                </a:lnTo>
                <a:close/>
              </a:path>
              <a:path w="137794" h="111760" extrusionOk="0">
                <a:moveTo>
                  <a:pt x="15379" y="67690"/>
                </a:moveTo>
                <a:lnTo>
                  <a:pt x="19268" y="75435"/>
                </a:lnTo>
                <a:lnTo>
                  <a:pt x="25255" y="81580"/>
                </a:lnTo>
                <a:lnTo>
                  <a:pt x="32883" y="85670"/>
                </a:lnTo>
                <a:lnTo>
                  <a:pt x="41694" y="87248"/>
                </a:lnTo>
                <a:lnTo>
                  <a:pt x="34018" y="92320"/>
                </a:lnTo>
                <a:lnTo>
                  <a:pt x="25539" y="96108"/>
                </a:lnTo>
                <a:lnTo>
                  <a:pt x="16394" y="98480"/>
                </a:lnTo>
                <a:lnTo>
                  <a:pt x="6718" y="99301"/>
                </a:lnTo>
                <a:lnTo>
                  <a:pt x="84187" y="99301"/>
                </a:lnTo>
                <a:lnTo>
                  <a:pt x="102662" y="85455"/>
                </a:lnTo>
                <a:lnTo>
                  <a:pt x="112964" y="68198"/>
                </a:lnTo>
                <a:lnTo>
                  <a:pt x="18872" y="68198"/>
                </a:lnTo>
                <a:lnTo>
                  <a:pt x="17106" y="68021"/>
                </a:lnTo>
                <a:lnTo>
                  <a:pt x="15379" y="67690"/>
                </a:lnTo>
                <a:close/>
              </a:path>
              <a:path w="137794" h="111760" extrusionOk="0">
                <a:moveTo>
                  <a:pt x="5511" y="39230"/>
                </a:moveTo>
                <a:lnTo>
                  <a:pt x="5511" y="39585"/>
                </a:lnTo>
                <a:lnTo>
                  <a:pt x="7229" y="49297"/>
                </a:lnTo>
                <a:lnTo>
                  <a:pt x="11974" y="57545"/>
                </a:lnTo>
                <a:lnTo>
                  <a:pt x="19136" y="63719"/>
                </a:lnTo>
                <a:lnTo>
                  <a:pt x="28105" y="67208"/>
                </a:lnTo>
                <a:lnTo>
                  <a:pt x="25742" y="67856"/>
                </a:lnTo>
                <a:lnTo>
                  <a:pt x="23253" y="68198"/>
                </a:lnTo>
                <a:lnTo>
                  <a:pt x="112964" y="68198"/>
                </a:lnTo>
                <a:lnTo>
                  <a:pt x="118067" y="59652"/>
                </a:lnTo>
                <a:lnTo>
                  <a:pt x="121202" y="42760"/>
                </a:lnTo>
                <a:lnTo>
                  <a:pt x="18262" y="42760"/>
                </a:lnTo>
                <a:lnTo>
                  <a:pt x="13652" y="42608"/>
                </a:lnTo>
                <a:lnTo>
                  <a:pt x="9309" y="41351"/>
                </a:lnTo>
                <a:lnTo>
                  <a:pt x="5511" y="39230"/>
                </a:lnTo>
                <a:close/>
              </a:path>
              <a:path w="137794" h="111760" extrusionOk="0">
                <a:moveTo>
                  <a:pt x="9550" y="5156"/>
                </a:moveTo>
                <a:lnTo>
                  <a:pt x="7124" y="9321"/>
                </a:lnTo>
                <a:lnTo>
                  <a:pt x="5740" y="14147"/>
                </a:lnTo>
                <a:lnTo>
                  <a:pt x="5740" y="19316"/>
                </a:lnTo>
                <a:lnTo>
                  <a:pt x="6634" y="26389"/>
                </a:lnTo>
                <a:lnTo>
                  <a:pt x="9167" y="32805"/>
                </a:lnTo>
                <a:lnTo>
                  <a:pt x="13118" y="38338"/>
                </a:lnTo>
                <a:lnTo>
                  <a:pt x="18262" y="42760"/>
                </a:lnTo>
                <a:lnTo>
                  <a:pt x="121202" y="42760"/>
                </a:lnTo>
                <a:lnTo>
                  <a:pt x="122719" y="34582"/>
                </a:lnTo>
                <a:lnTo>
                  <a:pt x="67602" y="34582"/>
                </a:lnTo>
                <a:lnTo>
                  <a:pt x="50610" y="31888"/>
                </a:lnTo>
                <a:lnTo>
                  <a:pt x="35009" y="25822"/>
                </a:lnTo>
                <a:lnTo>
                  <a:pt x="21190" y="16779"/>
                </a:lnTo>
                <a:lnTo>
                  <a:pt x="9550" y="5156"/>
                </a:lnTo>
                <a:close/>
              </a:path>
              <a:path w="137794" h="111760" extrusionOk="0">
                <a:moveTo>
                  <a:pt x="103136" y="0"/>
                </a:moveTo>
                <a:lnTo>
                  <a:pt x="95034" y="0"/>
                </a:lnTo>
                <a:lnTo>
                  <a:pt x="84076" y="2213"/>
                </a:lnTo>
                <a:lnTo>
                  <a:pt x="75126" y="8250"/>
                </a:lnTo>
                <a:lnTo>
                  <a:pt x="69091" y="17203"/>
                </a:lnTo>
                <a:lnTo>
                  <a:pt x="66955" y="27787"/>
                </a:lnTo>
                <a:lnTo>
                  <a:pt x="66996" y="31432"/>
                </a:lnTo>
                <a:lnTo>
                  <a:pt x="67119" y="32524"/>
                </a:lnTo>
                <a:lnTo>
                  <a:pt x="67602" y="34582"/>
                </a:lnTo>
                <a:lnTo>
                  <a:pt x="122719" y="34582"/>
                </a:lnTo>
                <a:lnTo>
                  <a:pt x="123219" y="31888"/>
                </a:lnTo>
                <a:lnTo>
                  <a:pt x="123215" y="27787"/>
                </a:lnTo>
                <a:lnTo>
                  <a:pt x="128727" y="23812"/>
                </a:lnTo>
                <a:lnTo>
                  <a:pt x="133502" y="18859"/>
                </a:lnTo>
                <a:lnTo>
                  <a:pt x="134316" y="17640"/>
                </a:lnTo>
                <a:lnTo>
                  <a:pt x="121094" y="17640"/>
                </a:lnTo>
                <a:lnTo>
                  <a:pt x="126921" y="14147"/>
                </a:lnTo>
                <a:lnTo>
                  <a:pt x="131175" y="8889"/>
                </a:lnTo>
                <a:lnTo>
                  <a:pt x="115595" y="8889"/>
                </a:lnTo>
                <a:lnTo>
                  <a:pt x="110464" y="3416"/>
                </a:lnTo>
                <a:lnTo>
                  <a:pt x="103136" y="0"/>
                </a:lnTo>
                <a:close/>
              </a:path>
              <a:path w="137794" h="111760" extrusionOk="0">
                <a:moveTo>
                  <a:pt x="137274" y="13207"/>
                </a:moveTo>
                <a:lnTo>
                  <a:pt x="132219" y="15443"/>
                </a:lnTo>
                <a:lnTo>
                  <a:pt x="126796" y="16967"/>
                </a:lnTo>
                <a:lnTo>
                  <a:pt x="121094" y="17640"/>
                </a:lnTo>
                <a:lnTo>
                  <a:pt x="134316" y="17640"/>
                </a:lnTo>
                <a:lnTo>
                  <a:pt x="137274" y="13207"/>
                </a:lnTo>
                <a:close/>
              </a:path>
              <a:path w="137794" h="111760" extrusionOk="0">
                <a:moveTo>
                  <a:pt x="133476" y="2057"/>
                </a:moveTo>
                <a:lnTo>
                  <a:pt x="128041" y="5283"/>
                </a:lnTo>
                <a:lnTo>
                  <a:pt x="122008" y="7632"/>
                </a:lnTo>
                <a:lnTo>
                  <a:pt x="115595" y="8889"/>
                </a:lnTo>
                <a:lnTo>
                  <a:pt x="131175" y="8889"/>
                </a:lnTo>
                <a:lnTo>
                  <a:pt x="131381" y="8635"/>
                </a:lnTo>
                <a:lnTo>
                  <a:pt x="133476" y="2057"/>
                </a:lnTo>
                <a:close/>
              </a:path>
            </a:pathLst>
          </a:custGeom>
          <a:solidFill>
            <a:srgbClr val="2BAAE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9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116"/>
          <p:cNvSpPr txBox="1"/>
          <p:nvPr/>
        </p:nvSpPr>
        <p:spPr>
          <a:xfrm>
            <a:off x="415253" y="6351503"/>
            <a:ext cx="1931132" cy="154081"/>
          </a:xfrm>
          <a:prstGeom prst="rect">
            <a:avLst/>
          </a:prstGeom>
          <a:noFill/>
          <a:ln>
            <a:noFill/>
          </a:ln>
        </p:spPr>
        <p:txBody>
          <a:bodyPr spcFirstLastPara="1" wrap="square" lIns="0" tIns="0" rIns="0" bIns="0" anchor="t" anchorCtr="0">
            <a:spAutoFit/>
          </a:bodyPr>
          <a:lstStyle/>
          <a:p>
            <a:pPr marL="16913" marR="0" lvl="0" indent="0" algn="l" defTabSz="914400" rtl="0" eaLnBrk="1" fontAlgn="auto" latinLnBrk="0" hangingPunct="1">
              <a:lnSpc>
                <a:spcPct val="90990"/>
              </a:lnSpc>
              <a:spcBef>
                <a:spcPts val="0"/>
              </a:spcBef>
              <a:spcAft>
                <a:spcPts val="0"/>
              </a:spcAft>
              <a:buClr>
                <a:srgbClr val="000000"/>
              </a:buClr>
              <a:buSzTx/>
              <a:buFont typeface="Arial"/>
              <a:buNone/>
              <a:tabLst/>
              <a:defRPr/>
            </a:pPr>
            <a:r>
              <a:rPr kumimoji="0" lang="en-GB" sz="1065" b="0" i="0" u="none" strike="noStrike" kern="0" cap="none" spc="0" normalizeH="0" baseline="0" noProof="0">
                <a:ln>
                  <a:noFill/>
                </a:ln>
                <a:solidFill>
                  <a:srgbClr val="405866"/>
                </a:solidFill>
                <a:effectLst/>
                <a:uLnTx/>
                <a:uFillTx/>
                <a:latin typeface="Arial"/>
                <a:ea typeface="Arial"/>
                <a:cs typeface="Arial"/>
                <a:sym typeface="Arial"/>
              </a:rPr>
              <a:t>@</a:t>
            </a:r>
            <a:r>
              <a:rPr kumimoji="0" lang="en-GB" sz="1332" b="0" i="0" u="none" strike="noStrike" kern="0" cap="none" spc="0" normalizeH="0" baseline="0" noProof="0">
                <a:ln>
                  <a:noFill/>
                </a:ln>
                <a:solidFill>
                  <a:srgbClr val="405866"/>
                </a:solidFill>
                <a:effectLst/>
                <a:uLnTx/>
                <a:uFillTx/>
                <a:latin typeface="Helvetica Neue"/>
                <a:ea typeface="Helvetica Neue"/>
                <a:cs typeface="Helvetica Neue"/>
                <a:sym typeface="Helvetica Neue"/>
              </a:rPr>
              <a:t>EducEndowFoundn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2611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9"/>
        <p:cNvGrpSpPr/>
        <p:nvPr/>
      </p:nvGrpSpPr>
      <p:grpSpPr>
        <a:xfrm>
          <a:off x="0" y="0"/>
          <a:ext cx="0" cy="0"/>
          <a:chOff x="0" y="0"/>
          <a:chExt cx="0" cy="0"/>
        </a:xfrm>
      </p:grpSpPr>
      <p:sp>
        <p:nvSpPr>
          <p:cNvPr id="70" name="Google Shape;70;p1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2" name="Google Shape;72;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1719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5"/>
        <p:cNvGrpSpPr/>
        <p:nvPr/>
      </p:nvGrpSpPr>
      <p:grpSpPr>
        <a:xfrm>
          <a:off x="0" y="0"/>
          <a:ext cx="0" cy="0"/>
          <a:chOff x="0" y="0"/>
          <a:chExt cx="0" cy="0"/>
        </a:xfrm>
      </p:grpSpPr>
      <p:sp>
        <p:nvSpPr>
          <p:cNvPr id="76" name="Google Shape;76;p1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120"/>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01780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2 boxes)">
  <p:cSld name="Title and text (2 boxes)">
    <p:spTree>
      <p:nvGrpSpPr>
        <p:cNvPr id="1" name="Shape 80"/>
        <p:cNvGrpSpPr/>
        <p:nvPr/>
      </p:nvGrpSpPr>
      <p:grpSpPr>
        <a:xfrm>
          <a:off x="0" y="0"/>
          <a:ext cx="0" cy="0"/>
          <a:chOff x="0" y="0"/>
          <a:chExt cx="0" cy="0"/>
        </a:xfrm>
      </p:grpSpPr>
      <p:sp>
        <p:nvSpPr>
          <p:cNvPr id="81" name="Google Shape;81;p1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22"/>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5" name="Google Shape;85;p122"/>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36842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86"/>
        <p:cNvGrpSpPr/>
        <p:nvPr/>
      </p:nvGrpSpPr>
      <p:grpSpPr>
        <a:xfrm>
          <a:off x="0" y="0"/>
          <a:ext cx="0" cy="0"/>
          <a:chOff x="0" y="0"/>
          <a:chExt cx="0" cy="0"/>
        </a:xfrm>
      </p:grpSpPr>
      <p:sp>
        <p:nvSpPr>
          <p:cNvPr id="87" name="Google Shape;8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9" name="Google Shape;89;p20"/>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20"/>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0"/>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49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92"/>
        <p:cNvGrpSpPr/>
        <p:nvPr/>
      </p:nvGrpSpPr>
      <p:grpSpPr>
        <a:xfrm>
          <a:off x="0" y="0"/>
          <a:ext cx="0" cy="0"/>
          <a:chOff x="0" y="0"/>
          <a:chExt cx="0" cy="0"/>
        </a:xfrm>
      </p:grpSpPr>
      <p:sp>
        <p:nvSpPr>
          <p:cNvPr id="93" name="Google Shape;9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4" name="Google Shape;9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5" name="Google Shape;95;p21"/>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8" name="Google Shape;98;p21"/>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1"/>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1803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22"/>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7352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D2A4FAF-AF47-4769-8DE2-F1C416CE185F}" type="datetimeFigureOut">
              <a:rPr lang="en-GB" smtClean="0"/>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542319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 name="Google Shape;110;p23"/>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3"/>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6886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112"/>
        <p:cNvGrpSpPr/>
        <p:nvPr/>
      </p:nvGrpSpPr>
      <p:grpSpPr>
        <a:xfrm>
          <a:off x="0" y="0"/>
          <a:ext cx="0" cy="0"/>
          <a:chOff x="0" y="0"/>
          <a:chExt cx="0" cy="0"/>
        </a:xfrm>
      </p:grpSpPr>
      <p:sp>
        <p:nvSpPr>
          <p:cNvPr id="113" name="Google Shape;1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24"/>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4030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117"/>
        <p:cNvGrpSpPr/>
        <p:nvPr/>
      </p:nvGrpSpPr>
      <p:grpSpPr>
        <a:xfrm>
          <a:off x="0" y="0"/>
          <a:ext cx="0" cy="0"/>
          <a:chOff x="0" y="0"/>
          <a:chExt cx="0" cy="0"/>
        </a:xfrm>
      </p:grpSpPr>
      <p:sp>
        <p:nvSpPr>
          <p:cNvPr id="118" name="Google Shape;11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0" name="Google Shape;120;p2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24171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lternative main title (blue)" type="title">
  <p:cSld name="Alternative main title (blue)">
    <p:spTree>
      <p:nvGrpSpPr>
        <p:cNvPr id="1" name="Shape 65"/>
        <p:cNvGrpSpPr/>
        <p:nvPr/>
      </p:nvGrpSpPr>
      <p:grpSpPr>
        <a:xfrm>
          <a:off x="0" y="0"/>
          <a:ext cx="0" cy="0"/>
          <a:chOff x="0" y="0"/>
          <a:chExt cx="0" cy="0"/>
        </a:xfrm>
      </p:grpSpPr>
      <p:sp>
        <p:nvSpPr>
          <p:cNvPr id="66" name="Google Shape;66;p52"/>
          <p:cNvSpPr txBox="1">
            <a:spLocks noGrp="1"/>
          </p:cNvSpPr>
          <p:nvPr>
            <p:ph type="ctrTitle"/>
          </p:nvPr>
        </p:nvSpPr>
        <p:spPr>
          <a:xfrm>
            <a:off x="618836" y="1122363"/>
            <a:ext cx="7534564"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2"/>
          <p:cNvSpPr txBox="1">
            <a:spLocks noGrp="1"/>
          </p:cNvSpPr>
          <p:nvPr>
            <p:ph type="subTitle" idx="1"/>
          </p:nvPr>
        </p:nvSpPr>
        <p:spPr>
          <a:xfrm>
            <a:off x="618836" y="3602038"/>
            <a:ext cx="7534564" cy="16557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62563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67228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3693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1740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97164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63407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3830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D2A4FAF-AF47-4769-8DE2-F1C416CE185F}" type="datetimeFigureOut">
              <a:rPr lang="en-GB" smtClean="0"/>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1320165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67060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3200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67716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994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59086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11231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601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84708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00207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2830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A4FAF-AF47-4769-8DE2-F1C416CE185F}" type="datetimeFigureOut">
              <a:rPr lang="en-GB" smtClean="0"/>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2526834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22731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15913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0603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97675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09860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4615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2252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57913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87029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594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2A4FAF-AF47-4769-8DE2-F1C416CE185F}"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3911618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09442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954188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25967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10955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5505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45776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1510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5497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4984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7581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2A4FAF-AF47-4769-8DE2-F1C416CE185F}"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FE374A-946D-4C61-843A-FD45AB305673}" type="slidenum">
              <a:rPr lang="en-GB" smtClean="0"/>
              <a:t>‹#›</a:t>
            </a:fld>
            <a:endParaRPr lang="en-GB"/>
          </a:p>
        </p:txBody>
      </p:sp>
    </p:spTree>
    <p:extLst>
      <p:ext uri="{BB962C8B-B14F-4D97-AF65-F5344CB8AC3E}">
        <p14:creationId xmlns:p14="http://schemas.microsoft.com/office/powerpoint/2010/main" val="11525551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66610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with image (right)">
  <p:cSld name="Title and text with image (right)">
    <p:spTree>
      <p:nvGrpSpPr>
        <p:cNvPr id="1" name="Shape 84"/>
        <p:cNvGrpSpPr/>
        <p:nvPr/>
      </p:nvGrpSpPr>
      <p:grpSpPr>
        <a:xfrm>
          <a:off x="0" y="0"/>
          <a:ext cx="0" cy="0"/>
          <a:chOff x="0" y="0"/>
          <a:chExt cx="0" cy="0"/>
        </a:xfrm>
      </p:grpSpPr>
      <p:sp>
        <p:nvSpPr>
          <p:cNvPr id="85" name="Google Shape;8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8" name="Google Shape;88;p56"/>
          <p:cNvSpPr txBox="1">
            <a:spLocks noGrp="1"/>
          </p:cNvSpPr>
          <p:nvPr>
            <p:ph type="body" idx="1"/>
          </p:nvPr>
        </p:nvSpPr>
        <p:spPr>
          <a:xfrm>
            <a:off x="6282531" y="1816389"/>
            <a:ext cx="5071269"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6"/>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85498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with image (right) no title">
  <p:cSld name="Text with image (right) no title">
    <p:spTree>
      <p:nvGrpSpPr>
        <p:cNvPr id="1" name="Shape 90"/>
        <p:cNvGrpSpPr/>
        <p:nvPr/>
      </p:nvGrpSpPr>
      <p:grpSpPr>
        <a:xfrm>
          <a:off x="0" y="0"/>
          <a:ext cx="0" cy="0"/>
          <a:chOff x="0" y="0"/>
          <a:chExt cx="0" cy="0"/>
        </a:xfrm>
      </p:grpSpPr>
      <p:sp>
        <p:nvSpPr>
          <p:cNvPr id="91" name="Google Shape;9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2" name="Google Shape;9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3" name="Google Shape;93;p58"/>
          <p:cNvSpPr txBox="1">
            <a:spLocks noGrp="1"/>
          </p:cNvSpPr>
          <p:nvPr>
            <p:ph type="body" idx="1"/>
          </p:nvPr>
        </p:nvSpPr>
        <p:spPr>
          <a:xfrm>
            <a:off x="838200" y="365125"/>
            <a:ext cx="52578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58"/>
          <p:cNvSpPr txBox="1">
            <a:spLocks noGrp="1"/>
          </p:cNvSpPr>
          <p:nvPr>
            <p:ph type="body" idx="2"/>
          </p:nvPr>
        </p:nvSpPr>
        <p:spPr>
          <a:xfrm>
            <a:off x="6615112" y="1263844"/>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55159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itle with image (no text)">
  <p:cSld name="1_Title with image (no 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Google Shape;9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Google Shape;99;p65"/>
          <p:cNvSpPr txBox="1">
            <a:spLocks noGrp="1"/>
          </p:cNvSpPr>
          <p:nvPr>
            <p:ph type="body" idx="1"/>
          </p:nvPr>
        </p:nvSpPr>
        <p:spPr>
          <a:xfrm>
            <a:off x="838199" y="1690689"/>
            <a:ext cx="10515599" cy="3995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984711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with image above text ">
  <p:cSld name="Title with image above text ">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 name="Google Shape;104;p66"/>
          <p:cNvSpPr txBox="1">
            <a:spLocks noGrp="1"/>
          </p:cNvSpPr>
          <p:nvPr>
            <p:ph type="body" idx="1"/>
          </p:nvPr>
        </p:nvSpPr>
        <p:spPr>
          <a:xfrm>
            <a:off x="838199" y="1690689"/>
            <a:ext cx="10515599" cy="1814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66"/>
          <p:cNvSpPr txBox="1">
            <a:spLocks noGrp="1"/>
          </p:cNvSpPr>
          <p:nvPr>
            <p:ph type="body" idx="2"/>
          </p:nvPr>
        </p:nvSpPr>
        <p:spPr>
          <a:xfrm>
            <a:off x="838198" y="3505202"/>
            <a:ext cx="10515599" cy="21145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76524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Image with title and sub title">
  <p:cSld name="Image with title and sub title">
    <p:spTree>
      <p:nvGrpSpPr>
        <p:cNvPr id="1" name="Shape 106"/>
        <p:cNvGrpSpPr/>
        <p:nvPr/>
      </p:nvGrpSpPr>
      <p:grpSpPr>
        <a:xfrm>
          <a:off x="0" y="0"/>
          <a:ext cx="0" cy="0"/>
          <a:chOff x="0" y="0"/>
          <a:chExt cx="0" cy="0"/>
        </a:xfrm>
      </p:grpSpPr>
      <p:sp>
        <p:nvSpPr>
          <p:cNvPr id="107" name="Google Shape;10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Google Shape;10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Google Shape;109;p67"/>
          <p:cNvSpPr txBox="1">
            <a:spLocks noGrp="1"/>
          </p:cNvSpPr>
          <p:nvPr>
            <p:ph type="body" idx="1"/>
          </p:nvPr>
        </p:nvSpPr>
        <p:spPr>
          <a:xfrm>
            <a:off x="838200" y="1809750"/>
            <a:ext cx="10515600"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Google Shape;110;p67"/>
          <p:cNvSpPr txBox="1">
            <a:spLocks noGrp="1"/>
          </p:cNvSpPr>
          <p:nvPr>
            <p:ph type="body" idx="2"/>
          </p:nvPr>
        </p:nvSpPr>
        <p:spPr>
          <a:xfrm>
            <a:off x="838200" y="2438400"/>
            <a:ext cx="10515600" cy="308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063130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pictures with title ">
  <p:cSld name="Comparison pictures with title ">
    <p:spTree>
      <p:nvGrpSpPr>
        <p:cNvPr id="1" name="Shape 112"/>
        <p:cNvGrpSpPr/>
        <p:nvPr/>
      </p:nvGrpSpPr>
      <p:grpSpPr>
        <a:xfrm>
          <a:off x="0" y="0"/>
          <a:ext cx="0" cy="0"/>
          <a:chOff x="0" y="0"/>
          <a:chExt cx="0" cy="0"/>
        </a:xfrm>
      </p:grpSpPr>
      <p:sp>
        <p:nvSpPr>
          <p:cNvPr id="113" name="Google Shape;11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5" name="Google Shape;115;p68"/>
          <p:cNvSpPr txBox="1">
            <a:spLocks noGrp="1"/>
          </p:cNvSpPr>
          <p:nvPr>
            <p:ph type="body" idx="1"/>
          </p:nvPr>
        </p:nvSpPr>
        <p:spPr>
          <a:xfrm>
            <a:off x="838200" y="1571625"/>
            <a:ext cx="5157787" cy="6286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68"/>
          <p:cNvSpPr txBox="1">
            <a:spLocks noGrp="1"/>
          </p:cNvSpPr>
          <p:nvPr>
            <p:ph type="body" idx="2"/>
          </p:nvPr>
        </p:nvSpPr>
        <p:spPr>
          <a:xfrm>
            <a:off x="838200" y="2200275"/>
            <a:ext cx="5157787"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68"/>
          <p:cNvSpPr txBox="1">
            <a:spLocks noGrp="1"/>
          </p:cNvSpPr>
          <p:nvPr>
            <p:ph type="body" idx="3"/>
          </p:nvPr>
        </p:nvSpPr>
        <p:spPr>
          <a:xfrm>
            <a:off x="6170612" y="1571623"/>
            <a:ext cx="5183188" cy="628651"/>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Google Shape;118;p68"/>
          <p:cNvSpPr txBox="1">
            <a:spLocks noGrp="1"/>
          </p:cNvSpPr>
          <p:nvPr>
            <p:ph type="body" idx="4"/>
          </p:nvPr>
        </p:nvSpPr>
        <p:spPr>
          <a:xfrm>
            <a:off x="6170612" y="2200275"/>
            <a:ext cx="5183188" cy="35433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6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91141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with image (left)">
  <p:cSld name="Title and text with image (lef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4" name="Google Shape;124;p69"/>
          <p:cNvSpPr txBox="1">
            <a:spLocks noGrp="1"/>
          </p:cNvSpPr>
          <p:nvPr>
            <p:ph type="body" idx="1"/>
          </p:nvPr>
        </p:nvSpPr>
        <p:spPr>
          <a:xfrm>
            <a:off x="868495" y="1816966"/>
            <a:ext cx="5037005" cy="3783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69"/>
          <p:cNvSpPr txBox="1">
            <a:spLocks noGrp="1"/>
          </p:cNvSpPr>
          <p:nvPr>
            <p:ph type="body" idx="2"/>
          </p:nvPr>
        </p:nvSpPr>
        <p:spPr>
          <a:xfrm>
            <a:off x="6096000" y="1816966"/>
            <a:ext cx="52578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66899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 no text">
  <p:cSld name="Image no text">
    <p:spTree>
      <p:nvGrpSpPr>
        <p:cNvPr id="1" name="Shape 126"/>
        <p:cNvGrpSpPr/>
        <p:nvPr/>
      </p:nvGrpSpPr>
      <p:grpSpPr>
        <a:xfrm>
          <a:off x="0" y="0"/>
          <a:ext cx="0" cy="0"/>
          <a:chOff x="0" y="0"/>
          <a:chExt cx="0" cy="0"/>
        </a:xfrm>
      </p:grpSpPr>
      <p:sp>
        <p:nvSpPr>
          <p:cNvPr id="127" name="Google Shape;12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Google Shape;12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70"/>
          <p:cNvSpPr txBox="1">
            <a:spLocks noGrp="1"/>
          </p:cNvSpPr>
          <p:nvPr>
            <p:ph type="body" idx="1"/>
          </p:nvPr>
        </p:nvSpPr>
        <p:spPr>
          <a:xfrm>
            <a:off x="406466" y="409575"/>
            <a:ext cx="11328334" cy="5143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40100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 with image (left) no title">
  <p:cSld name="Text with image (left) no title">
    <p:spTree>
      <p:nvGrpSpPr>
        <p:cNvPr id="1" name="Shape 79"/>
        <p:cNvGrpSpPr/>
        <p:nvPr/>
      </p:nvGrpSpPr>
      <p:grpSpPr>
        <a:xfrm>
          <a:off x="0" y="0"/>
          <a:ext cx="0" cy="0"/>
          <a:chOff x="0" y="0"/>
          <a:chExt cx="0" cy="0"/>
        </a:xfrm>
      </p:grpSpPr>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2" name="Google Shape;82;p55"/>
          <p:cNvSpPr txBox="1">
            <a:spLocks noGrp="1"/>
          </p:cNvSpPr>
          <p:nvPr>
            <p:ph type="body" idx="1"/>
          </p:nvPr>
        </p:nvSpPr>
        <p:spPr>
          <a:xfrm>
            <a:off x="6096000" y="365125"/>
            <a:ext cx="5257800" cy="5325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5"/>
          <p:cNvSpPr txBox="1">
            <a:spLocks noGrp="1"/>
          </p:cNvSpPr>
          <p:nvPr>
            <p:ph type="body" idx="2"/>
          </p:nvPr>
        </p:nvSpPr>
        <p:spPr>
          <a:xfrm>
            <a:off x="1089157" y="1264132"/>
            <a:ext cx="4656137" cy="3527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9613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5.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3.png"/><Relationship Id="rId5" Type="http://schemas.openxmlformats.org/officeDocument/2006/relationships/slideLayout" Target="../slideLayouts/slideLayout103.xml"/><Relationship Id="rId10" Type="http://schemas.openxmlformats.org/officeDocument/2006/relationships/theme" Target="../theme/theme1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5.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3.png"/><Relationship Id="rId5" Type="http://schemas.openxmlformats.org/officeDocument/2006/relationships/slideLayout" Target="../slideLayouts/slideLayout112.xml"/><Relationship Id="rId10" Type="http://schemas.openxmlformats.org/officeDocument/2006/relationships/theme" Target="../theme/theme11.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5.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3.png"/><Relationship Id="rId5" Type="http://schemas.openxmlformats.org/officeDocument/2006/relationships/slideLayout" Target="../slideLayouts/slideLayout121.xml"/><Relationship Id="rId10" Type="http://schemas.openxmlformats.org/officeDocument/2006/relationships/theme" Target="../theme/theme12.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image" Target="../media/image5.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3.png"/><Relationship Id="rId5" Type="http://schemas.openxmlformats.org/officeDocument/2006/relationships/slideLayout" Target="../slideLayouts/slideLayout130.xml"/><Relationship Id="rId10" Type="http://schemas.openxmlformats.org/officeDocument/2006/relationships/theme" Target="../theme/theme13.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5.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3.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4.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image" Target="../media/image5.pn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image" Target="../media/image3.png"/><Relationship Id="rId5" Type="http://schemas.openxmlformats.org/officeDocument/2006/relationships/slideLayout" Target="../slideLayouts/slideLayout149.xml"/><Relationship Id="rId10" Type="http://schemas.openxmlformats.org/officeDocument/2006/relationships/theme" Target="../theme/theme15.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image" Target="../media/image5.png"/><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image" Target="../media/image3.png"/><Relationship Id="rId5" Type="http://schemas.openxmlformats.org/officeDocument/2006/relationships/slideLayout" Target="../slideLayouts/slideLayout158.xml"/><Relationship Id="rId10" Type="http://schemas.openxmlformats.org/officeDocument/2006/relationships/theme" Target="../theme/theme16.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image" Target="../media/image5.png"/><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image" Target="../media/image3.png"/><Relationship Id="rId5" Type="http://schemas.openxmlformats.org/officeDocument/2006/relationships/slideLayout" Target="../slideLayouts/slideLayout169.xml"/><Relationship Id="rId10" Type="http://schemas.openxmlformats.org/officeDocument/2006/relationships/theme" Target="../theme/theme18.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9.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3.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3.xml"/><Relationship Id="rId5" Type="http://schemas.openxmlformats.org/officeDocument/2006/relationships/image" Target="../media/image5.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5.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3.png"/><Relationship Id="rId5" Type="http://schemas.openxmlformats.org/officeDocument/2006/relationships/slideLayout" Target="../slideLayouts/slideLayout58.xml"/><Relationship Id="rId10"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5.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3.png"/><Relationship Id="rId5" Type="http://schemas.openxmlformats.org/officeDocument/2006/relationships/slideLayout" Target="../slideLayouts/slideLayout67.xml"/><Relationship Id="rId10" Type="http://schemas.openxmlformats.org/officeDocument/2006/relationships/theme" Target="../theme/theme6.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5.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3.png"/><Relationship Id="rId5" Type="http://schemas.openxmlformats.org/officeDocument/2006/relationships/slideLayout" Target="../slideLayouts/slideLayout76.xml"/><Relationship Id="rId10" Type="http://schemas.openxmlformats.org/officeDocument/2006/relationships/theme" Target="../theme/theme7.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3.png"/><Relationship Id="rId5" Type="http://schemas.openxmlformats.org/officeDocument/2006/relationships/slideLayout" Target="../slideLayouts/slideLayout85.xml"/><Relationship Id="rId10" Type="http://schemas.openxmlformats.org/officeDocument/2006/relationships/theme" Target="../theme/theme8.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5.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3.png"/><Relationship Id="rId5" Type="http://schemas.openxmlformats.org/officeDocument/2006/relationships/slideLayout" Target="../slideLayouts/slideLayout94.xml"/><Relationship Id="rId10" Type="http://schemas.openxmlformats.org/officeDocument/2006/relationships/theme" Target="../theme/theme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A4FAF-AF47-4769-8DE2-F1C416CE185F}" type="datetimeFigureOut">
              <a:rPr lang="en-GB" smtClean="0"/>
              <a:t>08/05/2024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E374A-946D-4C61-843A-FD45AB305673}" type="slidenum">
              <a:rPr lang="en-GB" smtClean="0"/>
              <a:t>‹#›</a:t>
            </a:fld>
            <a:endParaRPr lang="en-GB"/>
          </a:p>
        </p:txBody>
      </p:sp>
    </p:spTree>
    <p:extLst>
      <p:ext uri="{BB962C8B-B14F-4D97-AF65-F5344CB8AC3E}">
        <p14:creationId xmlns:p14="http://schemas.microsoft.com/office/powerpoint/2010/main" val="76992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755" r:id="rId16"/>
    <p:sldLayoutId id="2147483756" r:id="rId17"/>
    <p:sldLayoutId id="214748375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281199591"/>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74139271"/>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037470436"/>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49"/>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11" name="Google Shape;1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 name="Google Shape;12;p49"/>
          <p:cNvPicPr preferRelativeResize="0"/>
          <p:nvPr/>
        </p:nvPicPr>
        <p:blipFill rotWithShape="1">
          <a:blip r:embed="rId11">
            <a:alphaModFix/>
          </a:blip>
          <a:srcRect/>
          <a:stretch/>
        </p:blipFill>
        <p:spPr>
          <a:xfrm>
            <a:off x="664414" y="6039932"/>
            <a:ext cx="1485135" cy="667790"/>
          </a:xfrm>
          <a:prstGeom prst="rect">
            <a:avLst/>
          </a:prstGeom>
          <a:noFill/>
          <a:ln>
            <a:noFill/>
          </a:ln>
        </p:spPr>
      </p:pic>
      <p:pic>
        <p:nvPicPr>
          <p:cNvPr id="13" name="Google Shape;13;p49"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966973035"/>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49"/>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11" name="Google Shape;1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 name="Google Shape;12;p49"/>
          <p:cNvPicPr preferRelativeResize="0"/>
          <p:nvPr/>
        </p:nvPicPr>
        <p:blipFill rotWithShape="1">
          <a:blip r:embed="rId12">
            <a:alphaModFix/>
          </a:blip>
          <a:srcRect/>
          <a:stretch/>
        </p:blipFill>
        <p:spPr>
          <a:xfrm>
            <a:off x="664414" y="6039932"/>
            <a:ext cx="1485135" cy="667790"/>
          </a:xfrm>
          <a:prstGeom prst="rect">
            <a:avLst/>
          </a:prstGeom>
          <a:noFill/>
          <a:ln>
            <a:noFill/>
          </a:ln>
        </p:spPr>
      </p:pic>
      <p:pic>
        <p:nvPicPr>
          <p:cNvPr id="13" name="Google Shape;13;p49" descr="A black background with blue and grey text&#10;&#10;Description automatically generated"/>
          <p:cNvPicPr preferRelativeResize="0"/>
          <p:nvPr/>
        </p:nvPicPr>
        <p:blipFill rotWithShape="1">
          <a:blip r:embed="rId13">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638236023"/>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49"/>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11" name="Google Shape;1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 name="Google Shape;12;p49"/>
          <p:cNvPicPr preferRelativeResize="0"/>
          <p:nvPr/>
        </p:nvPicPr>
        <p:blipFill rotWithShape="1">
          <a:blip r:embed="rId11">
            <a:alphaModFix/>
          </a:blip>
          <a:srcRect/>
          <a:stretch/>
        </p:blipFill>
        <p:spPr>
          <a:xfrm>
            <a:off x="664414" y="6039932"/>
            <a:ext cx="1485135" cy="667790"/>
          </a:xfrm>
          <a:prstGeom prst="rect">
            <a:avLst/>
          </a:prstGeom>
          <a:noFill/>
          <a:ln>
            <a:noFill/>
          </a:ln>
        </p:spPr>
      </p:pic>
      <p:pic>
        <p:nvPicPr>
          <p:cNvPr id="13" name="Google Shape;13;p49"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603831493"/>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49"/>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11" name="Google Shape;1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 name="Google Shape;12;p49"/>
          <p:cNvPicPr preferRelativeResize="0"/>
          <p:nvPr/>
        </p:nvPicPr>
        <p:blipFill rotWithShape="1">
          <a:blip r:embed="rId11">
            <a:alphaModFix/>
          </a:blip>
          <a:srcRect/>
          <a:stretch/>
        </p:blipFill>
        <p:spPr>
          <a:xfrm>
            <a:off x="664414" y="6039932"/>
            <a:ext cx="1485135" cy="667790"/>
          </a:xfrm>
          <a:prstGeom prst="rect">
            <a:avLst/>
          </a:prstGeom>
          <a:noFill/>
          <a:ln>
            <a:noFill/>
          </a:ln>
        </p:spPr>
      </p:pic>
      <p:pic>
        <p:nvPicPr>
          <p:cNvPr id="13" name="Google Shape;13;p49"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605146971"/>
      </p:ext>
    </p:extLst>
  </p:cSld>
  <p:clrMap bg1="lt1" tx1="dk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p51" descr="A blue background with circles&#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58" name="Google Shape;58;p51"/>
          <p:cNvSpPr/>
          <p:nvPr/>
        </p:nvSpPr>
        <p:spPr>
          <a:xfrm>
            <a:off x="0" y="5871029"/>
            <a:ext cx="12192000" cy="9869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3" name="Google Shape;63;p51"/>
          <p:cNvPicPr preferRelativeResize="0"/>
          <p:nvPr/>
        </p:nvPicPr>
        <p:blipFill rotWithShape="1">
          <a:blip r:embed="rId5">
            <a:alphaModFix/>
          </a:blip>
          <a:srcRect/>
          <a:stretch/>
        </p:blipFill>
        <p:spPr>
          <a:xfrm>
            <a:off x="664414" y="6039932"/>
            <a:ext cx="1485135" cy="667790"/>
          </a:xfrm>
          <a:prstGeom prst="rect">
            <a:avLst/>
          </a:prstGeom>
          <a:noFill/>
          <a:ln>
            <a:noFill/>
          </a:ln>
        </p:spPr>
      </p:pic>
      <p:pic>
        <p:nvPicPr>
          <p:cNvPr id="64" name="Google Shape;64;p51" descr="A black background with blue and grey text&#10;&#10;Description automatically generated"/>
          <p:cNvPicPr preferRelativeResize="0"/>
          <p:nvPr/>
        </p:nvPicPr>
        <p:blipFill rotWithShape="1">
          <a:blip r:embed="rId6">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362529496"/>
      </p:ext>
    </p:extLst>
  </p:cSld>
  <p:clrMap bg1="lt1" tx1="dk1" bg2="dk2" tx2="lt2" accent1="accent1" accent2="accent2" accent3="accent3" accent4="accent4" accent5="accent5" accent6="accent6" hlink="hlink" folHlink="folHlink"/>
  <p:sldLayoutIdLst>
    <p:sldLayoutId id="2147483850" r:id="rId1"/>
    <p:sldLayoutId id="21474838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49"/>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11" name="Google Shape;1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 name="Google Shape;12;p49"/>
          <p:cNvPicPr preferRelativeResize="0"/>
          <p:nvPr/>
        </p:nvPicPr>
        <p:blipFill rotWithShape="1">
          <a:blip r:embed="rId11">
            <a:alphaModFix/>
          </a:blip>
          <a:srcRect/>
          <a:stretch/>
        </p:blipFill>
        <p:spPr>
          <a:xfrm>
            <a:off x="664414" y="6039932"/>
            <a:ext cx="1485135" cy="667790"/>
          </a:xfrm>
          <a:prstGeom prst="rect">
            <a:avLst/>
          </a:prstGeom>
          <a:noFill/>
          <a:ln>
            <a:noFill/>
          </a:ln>
        </p:spPr>
      </p:pic>
      <p:pic>
        <p:nvPicPr>
          <p:cNvPr id="13" name="Google Shape;13;p49"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1242445848"/>
      </p:ext>
    </p:extLst>
  </p:cSld>
  <p:clrMap bg1="lt1" tx1="dk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4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Google Shape;104;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05" name="Google Shape;105;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06" name="Google Shape;106;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1950815"/>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cxnSp>
        <p:nvCxnSpPr>
          <p:cNvPr id="27" name="Google Shape;27;p17"/>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28" name="Google Shape;2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9" name="Google Shape;29;p17"/>
          <p:cNvPicPr preferRelativeResize="0"/>
          <p:nvPr/>
        </p:nvPicPr>
        <p:blipFill rotWithShape="1">
          <a:blip r:embed="rId19">
            <a:alphaModFix/>
          </a:blip>
          <a:srcRect/>
          <a:stretch/>
        </p:blipFill>
        <p:spPr>
          <a:xfrm>
            <a:off x="664414" y="6039932"/>
            <a:ext cx="1485135" cy="667790"/>
          </a:xfrm>
          <a:prstGeom prst="rect">
            <a:avLst/>
          </a:prstGeom>
          <a:noFill/>
          <a:ln>
            <a:noFill/>
          </a:ln>
        </p:spPr>
      </p:pic>
      <p:sp>
        <p:nvSpPr>
          <p:cNvPr id="30" name="Google Shape;30;p17"/>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17"/>
          <p:cNvSpPr txBox="1"/>
          <p:nvPr/>
        </p:nvSpPr>
        <p:spPr>
          <a:xfrm>
            <a:off x="9398604" y="6162286"/>
            <a:ext cx="2128982" cy="46166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E94E1D"/>
                </a:solidFill>
                <a:effectLst/>
                <a:uLnTx/>
                <a:uFillTx/>
                <a:latin typeface="Roboto Slab"/>
                <a:ea typeface="Roboto Slab"/>
                <a:cs typeface="Roboto Slab"/>
                <a:sym typeface="Roboto Slab"/>
              </a:rPr>
              <a:t>#RSN</a:t>
            </a:r>
            <a:r>
              <a:rPr kumimoji="0" lang="en-GB" sz="2400" b="0" i="0" u="none" strike="noStrike" kern="0" cap="none" spc="0" normalizeH="0" baseline="0" noProof="0">
                <a:ln>
                  <a:noFill/>
                </a:ln>
                <a:solidFill>
                  <a:srgbClr val="2EA5DE"/>
                </a:solidFill>
                <a:effectLst/>
                <a:uLnTx/>
                <a:uFillTx/>
                <a:latin typeface="Roboto Slab"/>
                <a:ea typeface="Roboto Slab"/>
                <a:cs typeface="Roboto Slab"/>
                <a:sym typeface="Roboto Slab"/>
              </a:rPr>
              <a:t>2024</a:t>
            </a:r>
            <a:endParaRPr kumimoji="0" sz="2400" b="0" i="0" u="none" strike="noStrike" kern="0" cap="none" spc="0" normalizeH="0" baseline="0" noProof="0">
              <a:ln>
                <a:noFill/>
              </a:ln>
              <a:solidFill>
                <a:srgbClr val="2EA5DE"/>
              </a:solidFill>
              <a:effectLst/>
              <a:uLnTx/>
              <a:uFillTx/>
              <a:latin typeface="Roboto Slab"/>
              <a:ea typeface="Roboto Slab"/>
              <a:cs typeface="Roboto Slab"/>
              <a:sym typeface="Roboto Slab"/>
            </a:endParaRPr>
          </a:p>
        </p:txBody>
      </p:sp>
    </p:spTree>
    <p:extLst>
      <p:ext uri="{BB962C8B-B14F-4D97-AF65-F5344CB8AC3E}">
        <p14:creationId xmlns:p14="http://schemas.microsoft.com/office/powerpoint/2010/main" val="4082028146"/>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cxnSp>
        <p:nvCxnSpPr>
          <p:cNvPr id="27" name="Google Shape;27;p17"/>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28" name="Google Shape;2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9" name="Google Shape;29;p17"/>
          <p:cNvPicPr preferRelativeResize="0"/>
          <p:nvPr/>
        </p:nvPicPr>
        <p:blipFill rotWithShape="1">
          <a:blip r:embed="rId19">
            <a:alphaModFix/>
          </a:blip>
          <a:srcRect/>
          <a:stretch/>
        </p:blipFill>
        <p:spPr>
          <a:xfrm>
            <a:off x="664414" y="6039932"/>
            <a:ext cx="1485135" cy="667790"/>
          </a:xfrm>
          <a:prstGeom prst="rect">
            <a:avLst/>
          </a:prstGeom>
          <a:noFill/>
          <a:ln>
            <a:noFill/>
          </a:ln>
        </p:spPr>
      </p:pic>
      <p:sp>
        <p:nvSpPr>
          <p:cNvPr id="30" name="Google Shape;30;p17"/>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17"/>
          <p:cNvSpPr txBox="1"/>
          <p:nvPr/>
        </p:nvSpPr>
        <p:spPr>
          <a:xfrm>
            <a:off x="9398604" y="6162286"/>
            <a:ext cx="2128982" cy="46166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E94E1D"/>
                </a:solidFill>
                <a:effectLst/>
                <a:uLnTx/>
                <a:uFillTx/>
                <a:latin typeface="Roboto Slab"/>
                <a:ea typeface="Roboto Slab"/>
                <a:cs typeface="Roboto Slab"/>
                <a:sym typeface="Roboto Slab"/>
              </a:rPr>
              <a:t>#RSN</a:t>
            </a:r>
            <a:r>
              <a:rPr kumimoji="0" lang="en-GB" sz="2400" b="0" i="0" u="none" strike="noStrike" kern="0" cap="none" spc="0" normalizeH="0" baseline="0" noProof="0">
                <a:ln>
                  <a:noFill/>
                </a:ln>
                <a:solidFill>
                  <a:srgbClr val="2EA5DE"/>
                </a:solidFill>
                <a:effectLst/>
                <a:uLnTx/>
                <a:uFillTx/>
                <a:latin typeface="Roboto Slab"/>
                <a:ea typeface="Roboto Slab"/>
                <a:cs typeface="Roboto Slab"/>
                <a:sym typeface="Roboto Slab"/>
              </a:rPr>
              <a:t>2024</a:t>
            </a:r>
            <a:endParaRPr kumimoji="0" sz="2400" b="0" i="0" u="none" strike="noStrike" kern="0" cap="none" spc="0" normalizeH="0" baseline="0" noProof="0">
              <a:ln>
                <a:noFill/>
              </a:ln>
              <a:solidFill>
                <a:srgbClr val="2EA5DE"/>
              </a:solidFill>
              <a:effectLst/>
              <a:uLnTx/>
              <a:uFillTx/>
              <a:latin typeface="Roboto Slab"/>
              <a:ea typeface="Roboto Slab"/>
              <a:cs typeface="Roboto Slab"/>
              <a:sym typeface="Roboto Slab"/>
            </a:endParaRPr>
          </a:p>
        </p:txBody>
      </p:sp>
    </p:spTree>
    <p:extLst>
      <p:ext uri="{BB962C8B-B14F-4D97-AF65-F5344CB8AC3E}">
        <p14:creationId xmlns:p14="http://schemas.microsoft.com/office/powerpoint/2010/main" val="3169508957"/>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p51" descr="A blue background with circles&#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8" name="Google Shape;58;p51"/>
          <p:cNvSpPr/>
          <p:nvPr/>
        </p:nvSpPr>
        <p:spPr>
          <a:xfrm>
            <a:off x="0" y="5871029"/>
            <a:ext cx="12192000" cy="9869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3" name="Google Shape;63;p51"/>
          <p:cNvPicPr preferRelativeResize="0"/>
          <p:nvPr/>
        </p:nvPicPr>
        <p:blipFill rotWithShape="1">
          <a:blip r:embed="rId4">
            <a:alphaModFix/>
          </a:blip>
          <a:srcRect/>
          <a:stretch/>
        </p:blipFill>
        <p:spPr>
          <a:xfrm>
            <a:off x="664414" y="6039932"/>
            <a:ext cx="1485135" cy="667790"/>
          </a:xfrm>
          <a:prstGeom prst="rect">
            <a:avLst/>
          </a:prstGeom>
          <a:noFill/>
          <a:ln>
            <a:noFill/>
          </a:ln>
        </p:spPr>
      </p:pic>
      <p:pic>
        <p:nvPicPr>
          <p:cNvPr id="64" name="Google Shape;64;p51" descr="A black background with blue and grey text&#10;&#10;Description automatically generated"/>
          <p:cNvPicPr preferRelativeResize="0"/>
          <p:nvPr/>
        </p:nvPicPr>
        <p:blipFill rotWithShape="1">
          <a:blip r:embed="rId5">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759402390"/>
      </p:ext>
    </p:extLst>
  </p:cSld>
  <p:clrMap bg1="lt1" tx1="dk1" bg2="dk2" tx2="lt2" accent1="accent1" accent2="accent2" accent3="accent3" accent4="accent4" accent5="accent5" accent6="accent6" hlink="hlink" folHlink="folHlink"/>
  <p:sldLayoutIdLst>
    <p:sldLayoutId id="214748370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3408933279"/>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42544570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3491349755"/>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2787042336"/>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cxnSp>
        <p:nvCxnSpPr>
          <p:cNvPr id="74" name="Google Shape;74;p54"/>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54"/>
          <p:cNvPicPr preferRelativeResize="0"/>
          <p:nvPr/>
        </p:nvPicPr>
        <p:blipFill rotWithShape="1">
          <a:blip r:embed="rId11">
            <a:alphaModFix/>
          </a:blip>
          <a:srcRect/>
          <a:stretch/>
        </p:blipFill>
        <p:spPr>
          <a:xfrm>
            <a:off x="664414" y="6039932"/>
            <a:ext cx="1485135" cy="667790"/>
          </a:xfrm>
          <a:prstGeom prst="rect">
            <a:avLst/>
          </a:prstGeom>
          <a:noFill/>
          <a:ln>
            <a:noFill/>
          </a:ln>
        </p:spPr>
      </p:pic>
      <p:sp>
        <p:nvSpPr>
          <p:cNvPr id="77" name="Google Shape;77;p54"/>
          <p:cNvSpPr txBox="1"/>
          <p:nvPr/>
        </p:nvSpPr>
        <p:spPr>
          <a:xfrm>
            <a:off x="838199" y="1690688"/>
            <a:ext cx="10515599" cy="37861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8" name="Google Shape;78;p54" descr="A black background with blue and grey text&#10;&#10;Description automatically generated"/>
          <p:cNvPicPr preferRelativeResize="0"/>
          <p:nvPr/>
        </p:nvPicPr>
        <p:blipFill rotWithShape="1">
          <a:blip r:embed="rId12">
            <a:alphaModFix/>
          </a:blip>
          <a:srcRect/>
          <a:stretch/>
        </p:blipFill>
        <p:spPr>
          <a:xfrm>
            <a:off x="9812321" y="6013814"/>
            <a:ext cx="1715265" cy="685072"/>
          </a:xfrm>
          <a:prstGeom prst="rect">
            <a:avLst/>
          </a:prstGeom>
          <a:noFill/>
          <a:ln>
            <a:noFill/>
          </a:ln>
        </p:spPr>
      </p:pic>
    </p:spTree>
    <p:extLst>
      <p:ext uri="{BB962C8B-B14F-4D97-AF65-F5344CB8AC3E}">
        <p14:creationId xmlns:p14="http://schemas.microsoft.com/office/powerpoint/2010/main" val="3289400652"/>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hyperlink" Target="https://shorturl.at/aeyX0"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1.xml"/><Relationship Id="rId5" Type="http://schemas.openxmlformats.org/officeDocument/2006/relationships/image" Target="../media/image6.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0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pn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27.xml"/><Relationship Id="rId6" Type="http://schemas.openxmlformats.org/officeDocument/2006/relationships/image" Target="../media/image6.jpeg"/><Relationship Id="rId5" Type="http://schemas.openxmlformats.org/officeDocument/2006/relationships/image" Target="../media/image49.jp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4.png"/><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136.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6.pn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46.xml"/><Relationship Id="rId6" Type="http://schemas.openxmlformats.org/officeDocument/2006/relationships/image" Target="../media/image6.jpeg"/><Relationship Id="rId5" Type="http://schemas.openxmlformats.org/officeDocument/2006/relationships/image" Target="../media/image54.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8.png"/><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57.xml"/><Relationship Id="rId5" Type="http://schemas.openxmlformats.org/officeDocument/2006/relationships/image" Target="../media/image6.jpe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0.png"/><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16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75.xml"/><Relationship Id="rId6" Type="http://schemas.openxmlformats.org/officeDocument/2006/relationships/image" Target="../media/image6.jpeg"/><Relationship Id="rId5" Type="http://schemas.openxmlformats.org/officeDocument/2006/relationships/hyperlink" Target="https://shorturl.at/egxA7" TargetMode="Externa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75.xml"/><Relationship Id="rId6" Type="http://schemas.openxmlformats.org/officeDocument/2006/relationships/image" Target="../media/image6.jpeg"/><Relationship Id="rId5" Type="http://schemas.openxmlformats.org/officeDocument/2006/relationships/hyperlink" Target="https://shorturl.at/ety35" TargetMode="External"/><Relationship Id="rId4" Type="http://schemas.openxmlformats.org/officeDocument/2006/relationships/hyperlink" Target="https://shorturl.at/gpvCQ"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68.xml"/><Relationship Id="rId5" Type="http://schemas.openxmlformats.org/officeDocument/2006/relationships/image" Target="../media/image6.jpeg"/><Relationship Id="rId4" Type="http://schemas.openxmlformats.org/officeDocument/2006/relationships/hyperlink" Target="https://researchschool.org.uk/staffordshire/event/leadership-weekly-email-seri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recruiting" TargetMode="External"/><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hyperlink" Target="https://researchschool.org.uk/staffordshire/news"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nicolaark.podbean.com/e/cognitive-science/" TargetMode="External"/><Relationship Id="rId11" Type="http://schemas.openxmlformats.org/officeDocument/2006/relationships/image" Target="../media/image24.jpeg"/><Relationship Id="rId5" Type="http://schemas.openxmlformats.org/officeDocument/2006/relationships/image" Target="../media/image20.png"/><Relationship Id="rId10" Type="http://schemas.openxmlformats.org/officeDocument/2006/relationships/image" Target="../media/image23.jpeg"/><Relationship Id="rId4" Type="http://schemas.openxmlformats.org/officeDocument/2006/relationships/hyperlink" Target="https://www.youtube.com/watch?v=XL_x2T8oakM&amp;t=158s" TargetMode="Externa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9.png"/><Relationship Id="rId7"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hyperlink" Target="https://researchschool.org.uk/staffordshire/event/improving-the-effectiveness-of-your-cpd-programme" TargetMode="External"/><Relationship Id="rId5" Type="http://schemas.openxmlformats.org/officeDocument/2006/relationships/image" Target="../media/image79.png"/><Relationship Id="rId4" Type="http://schemas.openxmlformats.org/officeDocument/2006/relationships/image" Target="../media/image10.jpeg"/><Relationship Id="rId9" Type="http://schemas.openxmlformats.org/officeDocument/2006/relationships/hyperlink" Target="https://rb.gy/bzmcqi"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68.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txBox="1">
            <a:spLocks noGrp="1"/>
          </p:cNvSpPr>
          <p:nvPr>
            <p:ph type="ctrTitle"/>
          </p:nvPr>
        </p:nvSpPr>
        <p:spPr>
          <a:xfrm>
            <a:off x="618836" y="1122363"/>
            <a:ext cx="7534564" cy="2387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GB" dirty="0" smtClean="0"/>
              <a:t>The EEF NEW School’s Guide to Implementation</a:t>
            </a:r>
            <a:endParaRPr dirty="0"/>
          </a:p>
        </p:txBody>
      </p:sp>
      <p:sp>
        <p:nvSpPr>
          <p:cNvPr id="181" name="Google Shape;181;p2"/>
          <p:cNvSpPr txBox="1">
            <a:spLocks noGrp="1"/>
          </p:cNvSpPr>
          <p:nvPr>
            <p:ph type="subTitle" idx="1"/>
          </p:nvPr>
        </p:nvSpPr>
        <p:spPr>
          <a:xfrm>
            <a:off x="618836" y="3602038"/>
            <a:ext cx="7534564" cy="16557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None/>
            </a:pPr>
            <a:r>
              <a:rPr lang="en-GB" dirty="0" smtClean="0"/>
              <a:t>Thursday 9</a:t>
            </a:r>
            <a:r>
              <a:rPr lang="en-GB" baseline="30000" dirty="0" smtClean="0"/>
              <a:t>th</a:t>
            </a:r>
            <a:r>
              <a:rPr lang="en-GB" dirty="0" smtClean="0"/>
              <a:t> </a:t>
            </a:r>
            <a:r>
              <a:rPr lang="en-GB" dirty="0" smtClean="0"/>
              <a:t>May</a:t>
            </a:r>
          </a:p>
          <a:p>
            <a:pPr marL="0" lvl="0" indent="0" algn="l" rtl="0">
              <a:lnSpc>
                <a:spcPct val="90000"/>
              </a:lnSpc>
              <a:spcBef>
                <a:spcPts val="0"/>
              </a:spcBef>
              <a:spcAft>
                <a:spcPts val="0"/>
              </a:spcAft>
              <a:buClr>
                <a:schemeClr val="lt1"/>
              </a:buClr>
              <a:buSzPts val="3200"/>
              <a:buNone/>
            </a:pPr>
            <a:r>
              <a:rPr lang="en-GB" dirty="0" smtClean="0"/>
              <a:t>Nikki Arkinstall and Stacey Jordan  </a:t>
            </a:r>
            <a:endParaRP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88" y="5903606"/>
            <a:ext cx="1720242" cy="820855"/>
          </a:xfrm>
          <a:prstGeom prst="rect">
            <a:avLst/>
          </a:prstGeom>
        </p:spPr>
      </p:pic>
    </p:spTree>
    <p:extLst>
      <p:ext uri="{BB962C8B-B14F-4D97-AF65-F5344CB8AC3E}">
        <p14:creationId xmlns:p14="http://schemas.microsoft.com/office/powerpoint/2010/main" val="3838567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66700" y="300037"/>
            <a:ext cx="11658600" cy="6557963"/>
          </a:xfrm>
          <a:prstGeom prst="rect">
            <a:avLst/>
          </a:prstGeom>
        </p:spPr>
      </p:pic>
      <p:sp>
        <p:nvSpPr>
          <p:cNvPr id="5" name="Rectangle 4"/>
          <p:cNvSpPr/>
          <p:nvPr/>
        </p:nvSpPr>
        <p:spPr>
          <a:xfrm>
            <a:off x="9377172" y="182562"/>
            <a:ext cx="2548128" cy="169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5588" y="5903606"/>
            <a:ext cx="1720242" cy="820855"/>
          </a:xfrm>
          <a:prstGeom prst="rect">
            <a:avLst/>
          </a:prstGeom>
        </p:spPr>
      </p:pic>
    </p:spTree>
    <p:extLst>
      <p:ext uri="{BB962C8B-B14F-4D97-AF65-F5344CB8AC3E}">
        <p14:creationId xmlns:p14="http://schemas.microsoft.com/office/powerpoint/2010/main" val="1063547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019" y="213360"/>
            <a:ext cx="11828099" cy="6644640"/>
          </a:xfrm>
          <a:prstGeom prst="rect">
            <a:avLst/>
          </a:prstGeom>
        </p:spPr>
      </p:pic>
    </p:spTree>
    <p:extLst>
      <p:ext uri="{BB962C8B-B14F-4D97-AF65-F5344CB8AC3E}">
        <p14:creationId xmlns:p14="http://schemas.microsoft.com/office/powerpoint/2010/main" val="4268653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7"/>
          <p:cNvSpPr/>
          <p:nvPr/>
        </p:nvSpPr>
        <p:spPr>
          <a:xfrm>
            <a:off x="0" y="0"/>
            <a:ext cx="12192000" cy="6858000"/>
          </a:xfrm>
          <a:prstGeom prst="rect">
            <a:avLst/>
          </a:prstGeom>
          <a:solidFill>
            <a:srgbClr val="1975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8" name="Google Shape;418;p47"/>
          <p:cNvSpPr/>
          <p:nvPr/>
        </p:nvSpPr>
        <p:spPr>
          <a:xfrm>
            <a:off x="8321040" y="-2351209"/>
            <a:ext cx="11201400" cy="11201400"/>
          </a:xfrm>
          <a:prstGeom prst="ellipse">
            <a:avLst/>
          </a:prstGeom>
          <a:solidFill>
            <a:srgbClr val="4A93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p47"/>
          <p:cNvSpPr/>
          <p:nvPr/>
        </p:nvSpPr>
        <p:spPr>
          <a:xfrm>
            <a:off x="9313227" y="-2373434"/>
            <a:ext cx="11223625" cy="11223625"/>
          </a:xfrm>
          <a:prstGeom prst="ellipse">
            <a:avLst/>
          </a:prstGeom>
          <a:solidFill>
            <a:srgbClr val="6FA8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0" name="Google Shape;420;p47"/>
          <p:cNvSpPr/>
          <p:nvPr/>
        </p:nvSpPr>
        <p:spPr>
          <a:xfrm>
            <a:off x="10303828" y="-2351209"/>
            <a:ext cx="11223625" cy="11223625"/>
          </a:xfrm>
          <a:prstGeom prst="ellipse">
            <a:avLst/>
          </a:prstGeom>
          <a:solidFill>
            <a:srgbClr val="8C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1" name="Google Shape;421;p47"/>
          <p:cNvSpPr txBox="1"/>
          <p:nvPr/>
        </p:nvSpPr>
        <p:spPr>
          <a:xfrm>
            <a:off x="618833" y="1122363"/>
            <a:ext cx="7534567"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None/>
            </a:pPr>
            <a:r>
              <a:rPr lang="en-GB" sz="6000" b="1" i="0" u="none" strike="noStrike" cap="none">
                <a:solidFill>
                  <a:schemeClr val="lt1"/>
                </a:solidFill>
                <a:latin typeface="Arial"/>
                <a:ea typeface="Arial"/>
                <a:cs typeface="Arial"/>
                <a:sym typeface="Arial"/>
              </a:rPr>
              <a:t>Recommendation 1</a:t>
            </a:r>
            <a:endParaRPr/>
          </a:p>
        </p:txBody>
      </p:sp>
      <p:sp>
        <p:nvSpPr>
          <p:cNvPr id="422" name="Google Shape;422;p47"/>
          <p:cNvSpPr txBox="1"/>
          <p:nvPr/>
        </p:nvSpPr>
        <p:spPr>
          <a:xfrm>
            <a:off x="618833" y="3602038"/>
            <a:ext cx="7534567" cy="1655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200" b="0" i="0" u="none" strike="noStrike" cap="none">
                <a:solidFill>
                  <a:schemeClr val="lt1"/>
                </a:solidFill>
                <a:latin typeface="Arial"/>
                <a:ea typeface="Arial"/>
                <a:cs typeface="Arial"/>
                <a:sym typeface="Arial"/>
              </a:rPr>
              <a:t>Adopt the behaviours that drive effective implementation</a:t>
            </a:r>
            <a:endParaRPr/>
          </a:p>
        </p:txBody>
      </p:sp>
      <p:pic>
        <p:nvPicPr>
          <p:cNvPr id="423" name="Google Shape;423;p47"/>
          <p:cNvPicPr preferRelativeResize="0"/>
          <p:nvPr/>
        </p:nvPicPr>
        <p:blipFill rotWithShape="1">
          <a:blip r:embed="rId3">
            <a:alphaModFix/>
          </a:blip>
          <a:srcRect/>
          <a:stretch/>
        </p:blipFill>
        <p:spPr>
          <a:xfrm>
            <a:off x="-1" y="5872164"/>
            <a:ext cx="12192001" cy="985837"/>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5588" y="5903606"/>
            <a:ext cx="1720242" cy="820855"/>
          </a:xfrm>
          <a:prstGeom prst="rect">
            <a:avLst/>
          </a:prstGeom>
        </p:spPr>
      </p:pic>
    </p:spTree>
    <p:extLst>
      <p:ext uri="{BB962C8B-B14F-4D97-AF65-F5344CB8AC3E}">
        <p14:creationId xmlns:p14="http://schemas.microsoft.com/office/powerpoint/2010/main" val="864096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4400"/>
              <a:buFont typeface="Arial"/>
              <a:buNone/>
            </a:pPr>
            <a:r>
              <a:rPr lang="en-GB"/>
              <a:t>Recommendation 1 </a:t>
            </a:r>
            <a:br>
              <a:rPr lang="en-GB"/>
            </a:br>
            <a:r>
              <a:rPr lang="en-GB" sz="3100" b="0"/>
              <a:t>Adopt the behaviours that drive effective implementation</a:t>
            </a:r>
            <a:endParaRPr b="0"/>
          </a:p>
        </p:txBody>
      </p:sp>
      <p:sp>
        <p:nvSpPr>
          <p:cNvPr id="250" name="Google Shape;250;p10"/>
          <p:cNvSpPr txBox="1">
            <a:spLocks noGrp="1"/>
          </p:cNvSpPr>
          <p:nvPr>
            <p:ph type="body" idx="2"/>
          </p:nvPr>
        </p:nvSpPr>
        <p:spPr>
          <a:xfrm>
            <a:off x="838200" y="1816389"/>
            <a:ext cx="5257800" cy="3873600"/>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a:t>Three cross-cutting </a:t>
            </a:r>
            <a:r>
              <a:rPr lang="en-GB" b="1"/>
              <a:t>behaviours</a:t>
            </a:r>
            <a:r>
              <a:rPr lang="en-GB"/>
              <a:t> get to the heart of what drives effective implementation.</a:t>
            </a:r>
            <a:endParaRPr/>
          </a:p>
          <a:p>
            <a:pPr marL="0" lvl="0" indent="0" algn="l" rtl="0">
              <a:lnSpc>
                <a:spcPct val="166666"/>
              </a:lnSpc>
              <a:spcBef>
                <a:spcPts val="1000"/>
              </a:spcBef>
              <a:spcAft>
                <a:spcPts val="0"/>
              </a:spcAft>
              <a:buClr>
                <a:schemeClr val="dk1"/>
              </a:buClr>
              <a:buSzPts val="2400"/>
              <a:buNone/>
            </a:pPr>
            <a:r>
              <a:rPr lang="en-GB"/>
              <a:t>Should feature across all implementation strategies and actions.</a:t>
            </a:r>
            <a:endParaRPr/>
          </a:p>
          <a:p>
            <a:pPr marL="0" lvl="0" indent="0" algn="l" rtl="0">
              <a:lnSpc>
                <a:spcPct val="166666"/>
              </a:lnSpc>
              <a:spcBef>
                <a:spcPts val="1000"/>
              </a:spcBef>
              <a:spcAft>
                <a:spcPts val="0"/>
              </a:spcAft>
              <a:buClr>
                <a:schemeClr val="dk1"/>
              </a:buClr>
              <a:buSzPts val="2400"/>
              <a:buNone/>
            </a:pPr>
            <a:endParaRPr/>
          </a:p>
        </p:txBody>
      </p:sp>
      <p:pic>
        <p:nvPicPr>
          <p:cNvPr id="251" name="Google Shape;251;p10"/>
          <p:cNvPicPr preferRelativeResize="0"/>
          <p:nvPr/>
        </p:nvPicPr>
        <p:blipFill rotWithShape="1">
          <a:blip r:embed="rId3">
            <a:alphaModFix/>
          </a:blip>
          <a:srcRect/>
          <a:stretch/>
        </p:blipFill>
        <p:spPr>
          <a:xfrm>
            <a:off x="7159809" y="1690688"/>
            <a:ext cx="3873600" cy="3873600"/>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5588" y="5903606"/>
            <a:ext cx="1720242" cy="820855"/>
          </a:xfrm>
          <a:prstGeom prst="rect">
            <a:avLst/>
          </a:prstGeom>
        </p:spPr>
      </p:pic>
    </p:spTree>
    <p:extLst>
      <p:ext uri="{BB962C8B-B14F-4D97-AF65-F5344CB8AC3E}">
        <p14:creationId xmlns:p14="http://schemas.microsoft.com/office/powerpoint/2010/main" val="2849106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8"/>
          <p:cNvSpPr/>
          <p:nvPr/>
        </p:nvSpPr>
        <p:spPr>
          <a:xfrm>
            <a:off x="1216939" y="266876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48"/>
          <p:cNvSpPr/>
          <p:nvPr/>
        </p:nvSpPr>
        <p:spPr>
          <a:xfrm>
            <a:off x="4576193" y="266876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1" name="Google Shape;431;p48"/>
          <p:cNvSpPr/>
          <p:nvPr/>
        </p:nvSpPr>
        <p:spPr>
          <a:xfrm>
            <a:off x="7935447" y="266876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2" name="Google Shape;432;p48"/>
          <p:cNvSpPr/>
          <p:nvPr/>
        </p:nvSpPr>
        <p:spPr>
          <a:xfrm>
            <a:off x="2151588" y="211843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3" name="Google Shape;433;p48"/>
          <p:cNvSpPr/>
          <p:nvPr/>
        </p:nvSpPr>
        <p:spPr>
          <a:xfrm>
            <a:off x="8870100" y="2118437"/>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48"/>
          <p:cNvSpPr txBox="1"/>
          <p:nvPr/>
        </p:nvSpPr>
        <p:spPr>
          <a:xfrm>
            <a:off x="1975295" y="3412085"/>
            <a:ext cx="15229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Arial"/>
                <a:ea typeface="Arial"/>
                <a:cs typeface="Arial"/>
                <a:sym typeface="Arial"/>
              </a:rPr>
              <a:t>ENGAGE</a:t>
            </a:r>
            <a:endParaRPr/>
          </a:p>
        </p:txBody>
      </p:sp>
      <p:sp>
        <p:nvSpPr>
          <p:cNvPr id="435" name="Google Shape;435;p48"/>
          <p:cNvSpPr txBox="1"/>
          <p:nvPr/>
        </p:nvSpPr>
        <p:spPr>
          <a:xfrm>
            <a:off x="5334549" y="3360574"/>
            <a:ext cx="15229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Arial"/>
                <a:ea typeface="Arial"/>
                <a:cs typeface="Arial"/>
                <a:sym typeface="Arial"/>
              </a:rPr>
              <a:t>UNITE</a:t>
            </a:r>
            <a:endParaRPr/>
          </a:p>
        </p:txBody>
      </p:sp>
      <p:sp>
        <p:nvSpPr>
          <p:cNvPr id="436" name="Google Shape;436;p48"/>
          <p:cNvSpPr txBox="1"/>
          <p:nvPr/>
        </p:nvSpPr>
        <p:spPr>
          <a:xfrm>
            <a:off x="8693803" y="3360573"/>
            <a:ext cx="15229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Arial"/>
                <a:ea typeface="Arial"/>
                <a:cs typeface="Arial"/>
                <a:sym typeface="Arial"/>
              </a:rPr>
              <a:t>REFLECT</a:t>
            </a:r>
            <a:endParaRPr/>
          </a:p>
        </p:txBody>
      </p:sp>
      <p:sp>
        <p:nvSpPr>
          <p:cNvPr id="437" name="Google Shape;437;p48"/>
          <p:cNvSpPr txBox="1"/>
          <p:nvPr/>
        </p:nvSpPr>
        <p:spPr>
          <a:xfrm>
            <a:off x="1343589" y="3976978"/>
            <a:ext cx="276822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rgbClr val="000000"/>
                </a:solidFill>
                <a:latin typeface="Arial"/>
                <a:ea typeface="Arial"/>
                <a:cs typeface="Arial"/>
                <a:sym typeface="Arial"/>
              </a:rPr>
              <a:t>Engage people so they can shape what happens while also providing overall direction</a:t>
            </a:r>
            <a:endParaRPr/>
          </a:p>
        </p:txBody>
      </p:sp>
      <p:sp>
        <p:nvSpPr>
          <p:cNvPr id="438" name="Google Shape;438;p48"/>
          <p:cNvSpPr txBox="1"/>
          <p:nvPr/>
        </p:nvSpPr>
        <p:spPr>
          <a:xfrm>
            <a:off x="4711888" y="3979161"/>
            <a:ext cx="276822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rgbClr val="000000"/>
                </a:solidFill>
                <a:latin typeface="Arial"/>
                <a:ea typeface="Arial"/>
                <a:cs typeface="Arial"/>
                <a:sym typeface="Arial"/>
              </a:rPr>
              <a:t>Unite peoples around what is being implemented, how it will be implemented, and why it matters</a:t>
            </a:r>
            <a:endParaRPr/>
          </a:p>
        </p:txBody>
      </p:sp>
      <p:sp>
        <p:nvSpPr>
          <p:cNvPr id="439" name="Google Shape;439;p48"/>
          <p:cNvSpPr txBox="1"/>
          <p:nvPr/>
        </p:nvSpPr>
        <p:spPr>
          <a:xfrm>
            <a:off x="8071142" y="3976978"/>
            <a:ext cx="27682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rgbClr val="000000"/>
                </a:solidFill>
                <a:latin typeface="Arial"/>
                <a:ea typeface="Arial"/>
                <a:cs typeface="Arial"/>
                <a:sym typeface="Arial"/>
              </a:rPr>
              <a:t>Reflect, monitor and adapt to improve implementation</a:t>
            </a:r>
            <a:endParaRPr/>
          </a:p>
        </p:txBody>
      </p:sp>
      <p:pic>
        <p:nvPicPr>
          <p:cNvPr id="440" name="Google Shape;440;p48" descr="Chat with solid fill"/>
          <p:cNvPicPr preferRelativeResize="0"/>
          <p:nvPr/>
        </p:nvPicPr>
        <p:blipFill rotWithShape="1">
          <a:blip r:embed="rId3">
            <a:alphaModFix/>
          </a:blip>
          <a:srcRect/>
          <a:stretch/>
        </p:blipFill>
        <p:spPr>
          <a:xfrm>
            <a:off x="2175864" y="2125399"/>
            <a:ext cx="1103669" cy="1103669"/>
          </a:xfrm>
          <a:prstGeom prst="rect">
            <a:avLst/>
          </a:prstGeom>
          <a:noFill/>
          <a:ln>
            <a:noFill/>
          </a:ln>
        </p:spPr>
      </p:pic>
      <p:pic>
        <p:nvPicPr>
          <p:cNvPr id="441" name="Google Shape;441;p48" descr="Thought bubble with solid fill"/>
          <p:cNvPicPr preferRelativeResize="0"/>
          <p:nvPr/>
        </p:nvPicPr>
        <p:blipFill rotWithShape="1">
          <a:blip r:embed="rId4">
            <a:alphaModFix/>
          </a:blip>
          <a:srcRect/>
          <a:stretch/>
        </p:blipFill>
        <p:spPr>
          <a:xfrm>
            <a:off x="8998052" y="2239406"/>
            <a:ext cx="914400" cy="914400"/>
          </a:xfrm>
          <a:prstGeom prst="rect">
            <a:avLst/>
          </a:prstGeom>
          <a:noFill/>
          <a:ln>
            <a:noFill/>
          </a:ln>
        </p:spPr>
      </p:pic>
      <p:sp>
        <p:nvSpPr>
          <p:cNvPr id="442" name="Google Shape;442;p48"/>
          <p:cNvSpPr txBox="1"/>
          <p:nvPr/>
        </p:nvSpPr>
        <p:spPr>
          <a:xfrm>
            <a:off x="612559" y="915647"/>
            <a:ext cx="1096687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0" i="0" u="none" strike="noStrike" cap="none">
                <a:solidFill>
                  <a:srgbClr val="000000"/>
                </a:solidFill>
                <a:latin typeface="Calibri"/>
                <a:ea typeface="Calibri"/>
                <a:cs typeface="Calibri"/>
                <a:sym typeface="Calibri"/>
              </a:rPr>
              <a:t>Evidence suggests that implementation improves when schools:</a:t>
            </a:r>
            <a:endParaRPr/>
          </a:p>
        </p:txBody>
      </p:sp>
      <p:pic>
        <p:nvPicPr>
          <p:cNvPr id="443" name="Google Shape;443;p48"/>
          <p:cNvPicPr preferRelativeResize="0"/>
          <p:nvPr/>
        </p:nvPicPr>
        <p:blipFill rotWithShape="1">
          <a:blip r:embed="rId5">
            <a:alphaModFix/>
          </a:blip>
          <a:srcRect/>
          <a:stretch/>
        </p:blipFill>
        <p:spPr>
          <a:xfrm rot="-5400000">
            <a:off x="-3143242" y="2574707"/>
            <a:ext cx="6104564" cy="462261"/>
          </a:xfrm>
          <a:prstGeom prst="rect">
            <a:avLst/>
          </a:prstGeom>
          <a:noFill/>
          <a:ln>
            <a:noFill/>
          </a:ln>
        </p:spPr>
      </p:pic>
      <p:grpSp>
        <p:nvGrpSpPr>
          <p:cNvPr id="444" name="Google Shape;444;p48"/>
          <p:cNvGrpSpPr/>
          <p:nvPr/>
        </p:nvGrpSpPr>
        <p:grpSpPr>
          <a:xfrm>
            <a:off x="5479703" y="2085835"/>
            <a:ext cx="1265832" cy="1239082"/>
            <a:chOff x="5475441" y="2056672"/>
            <a:chExt cx="1241121" cy="1241121"/>
          </a:xfrm>
        </p:grpSpPr>
        <p:sp>
          <p:nvSpPr>
            <p:cNvPr id="445" name="Google Shape;445;p48"/>
            <p:cNvSpPr/>
            <p:nvPr/>
          </p:nvSpPr>
          <p:spPr>
            <a:xfrm>
              <a:off x="5510842" y="211843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6" name="Google Shape;446;p48" descr="A blue and white hands holding each other&#10;&#10;Description automatically generated"/>
            <p:cNvPicPr preferRelativeResize="0"/>
            <p:nvPr/>
          </p:nvPicPr>
          <p:blipFill rotWithShape="1">
            <a:blip r:embed="rId6">
              <a:alphaModFix/>
            </a:blip>
            <a:srcRect/>
            <a:stretch/>
          </p:blipFill>
          <p:spPr>
            <a:xfrm>
              <a:off x="5475441" y="2056672"/>
              <a:ext cx="1241121" cy="1241121"/>
            </a:xfrm>
            <a:prstGeom prst="rect">
              <a:avLst/>
            </a:prstGeom>
            <a:noFill/>
            <a:ln>
              <a:noFill/>
            </a:ln>
          </p:spPr>
        </p:pic>
        <p:sp>
          <p:nvSpPr>
            <p:cNvPr id="447" name="Google Shape;447;p48"/>
            <p:cNvSpPr/>
            <p:nvPr/>
          </p:nvSpPr>
          <p:spPr>
            <a:xfrm rot="-2643968">
              <a:off x="6383227" y="2141903"/>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8" name="Google Shape;448;p48"/>
            <p:cNvSpPr/>
            <p:nvPr/>
          </p:nvSpPr>
          <p:spPr>
            <a:xfrm rot="-5400000">
              <a:off x="6027693" y="2943826"/>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9" name="Google Shape;449;p48"/>
            <p:cNvSpPr/>
            <p:nvPr/>
          </p:nvSpPr>
          <p:spPr>
            <a:xfrm rot="-7919082">
              <a:off x="5597193" y="2156849"/>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5588" y="5903606"/>
            <a:ext cx="1720242" cy="820855"/>
          </a:xfrm>
          <a:prstGeom prst="rect">
            <a:avLst/>
          </a:prstGeom>
        </p:spPr>
      </p:pic>
    </p:spTree>
    <p:extLst>
      <p:ext uri="{BB962C8B-B14F-4D97-AF65-F5344CB8AC3E}">
        <p14:creationId xmlns:p14="http://schemas.microsoft.com/office/powerpoint/2010/main" val="2194803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1"/>
          <p:cNvSpPr txBox="1">
            <a:spLocks noGrp="1"/>
          </p:cNvSpPr>
          <p:nvPr>
            <p:ph type="title"/>
          </p:nvPr>
        </p:nvSpPr>
        <p:spPr>
          <a:xfrm>
            <a:off x="838200" y="2982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Adopt the behaviours that drive effective implementation</a:t>
            </a:r>
            <a:endParaRPr b="0"/>
          </a:p>
        </p:txBody>
      </p:sp>
      <p:sp>
        <p:nvSpPr>
          <p:cNvPr id="258" name="Google Shape;258;p11"/>
          <p:cNvSpPr txBox="1">
            <a:spLocks noGrp="1"/>
          </p:cNvSpPr>
          <p:nvPr>
            <p:ph type="body" idx="2"/>
          </p:nvPr>
        </p:nvSpPr>
        <p:spPr>
          <a:xfrm>
            <a:off x="4512525" y="2487493"/>
            <a:ext cx="6841275" cy="2475409"/>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“When the school community feels included in decisions that affect them, then implementation is likely to improve. People, ultimately, value what they feel part of.”</a:t>
            </a:r>
            <a:endParaRPr/>
          </a:p>
        </p:txBody>
      </p:sp>
      <p:sp>
        <p:nvSpPr>
          <p:cNvPr id="259" name="Google Shape;259;p11"/>
          <p:cNvSpPr/>
          <p:nvPr/>
        </p:nvSpPr>
        <p:spPr>
          <a:xfrm>
            <a:off x="1035169" y="241698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0" name="Google Shape;260;p11"/>
          <p:cNvSpPr/>
          <p:nvPr/>
        </p:nvSpPr>
        <p:spPr>
          <a:xfrm>
            <a:off x="1969818" y="186665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1" name="Google Shape;261;p11"/>
          <p:cNvSpPr txBox="1"/>
          <p:nvPr/>
        </p:nvSpPr>
        <p:spPr>
          <a:xfrm>
            <a:off x="1793525" y="3160305"/>
            <a:ext cx="15229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ENGAGE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1"/>
          <p:cNvSpPr txBox="1"/>
          <p:nvPr/>
        </p:nvSpPr>
        <p:spPr>
          <a:xfrm>
            <a:off x="1161819" y="3725198"/>
            <a:ext cx="2768220"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Arial"/>
                <a:ea typeface="Arial"/>
                <a:cs typeface="Arial"/>
                <a:sym typeface="Arial"/>
              </a:rPr>
              <a:t>Engage people so they can shape what happens while also providing overall direction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3" name="Google Shape;263;p11" descr="Chat with solid fill"/>
          <p:cNvPicPr preferRelativeResize="0"/>
          <p:nvPr/>
        </p:nvPicPr>
        <p:blipFill rotWithShape="1">
          <a:blip r:embed="rId3">
            <a:alphaModFix/>
          </a:blip>
          <a:srcRect/>
          <a:stretch/>
        </p:blipFill>
        <p:spPr>
          <a:xfrm>
            <a:off x="1994094" y="1861075"/>
            <a:ext cx="1103669" cy="1103669"/>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358" y="6037145"/>
            <a:ext cx="1720242" cy="820855"/>
          </a:xfrm>
          <a:prstGeom prst="rect">
            <a:avLst/>
          </a:prstGeom>
        </p:spPr>
      </p:pic>
    </p:spTree>
    <p:extLst>
      <p:ext uri="{BB962C8B-B14F-4D97-AF65-F5344CB8AC3E}">
        <p14:creationId xmlns:p14="http://schemas.microsoft.com/office/powerpoint/2010/main" val="1830635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title"/>
          </p:nvPr>
        </p:nvSpPr>
        <p:spPr>
          <a:xfrm>
            <a:off x="838200" y="2982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Adopt the behaviours that drive effective implementation</a:t>
            </a:r>
            <a:endParaRPr b="0"/>
          </a:p>
        </p:txBody>
      </p:sp>
      <p:sp>
        <p:nvSpPr>
          <p:cNvPr id="270" name="Google Shape;270;p12"/>
          <p:cNvSpPr txBox="1">
            <a:spLocks noGrp="1"/>
          </p:cNvSpPr>
          <p:nvPr>
            <p:ph type="body" idx="2"/>
          </p:nvPr>
        </p:nvSpPr>
        <p:spPr>
          <a:xfrm>
            <a:off x="4512525" y="2487493"/>
            <a:ext cx="6841275" cy="2586312"/>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“Poor implementation can often be traced to differing values, understanding, and practices among staff. This incoherence creates ambiguity, meaning colleagues can appear as though they are on the same page when they are not.”</a:t>
            </a:r>
            <a:endParaRPr/>
          </a:p>
        </p:txBody>
      </p:sp>
      <p:sp>
        <p:nvSpPr>
          <p:cNvPr id="271" name="Google Shape;271;p12"/>
          <p:cNvSpPr/>
          <p:nvPr/>
        </p:nvSpPr>
        <p:spPr>
          <a:xfrm>
            <a:off x="1035169" y="241698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2" name="Google Shape;272;p12"/>
          <p:cNvSpPr/>
          <p:nvPr/>
        </p:nvSpPr>
        <p:spPr>
          <a:xfrm>
            <a:off x="1969818" y="186665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3" name="Google Shape;273;p12"/>
          <p:cNvSpPr txBox="1"/>
          <p:nvPr/>
        </p:nvSpPr>
        <p:spPr>
          <a:xfrm>
            <a:off x="1793525" y="3160305"/>
            <a:ext cx="15229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UNITE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2"/>
          <p:cNvSpPr txBox="1"/>
          <p:nvPr/>
        </p:nvSpPr>
        <p:spPr>
          <a:xfrm>
            <a:off x="1161819" y="3725198"/>
            <a:ext cx="2768220"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Arial"/>
                <a:ea typeface="Arial"/>
                <a:cs typeface="Arial"/>
                <a:sym typeface="Arial"/>
              </a:rPr>
              <a:t>Unite peoples around what is being implemented, how it will be implemented, and why it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5" name="Google Shape;275;p12"/>
          <p:cNvGrpSpPr/>
          <p:nvPr/>
        </p:nvGrpSpPr>
        <p:grpSpPr>
          <a:xfrm>
            <a:off x="1922059" y="1816774"/>
            <a:ext cx="1265832" cy="1239082"/>
            <a:chOff x="5475441" y="2056672"/>
            <a:chExt cx="1241121" cy="1241121"/>
          </a:xfrm>
        </p:grpSpPr>
        <p:sp>
          <p:nvSpPr>
            <p:cNvPr id="276" name="Google Shape;276;p12"/>
            <p:cNvSpPr/>
            <p:nvPr/>
          </p:nvSpPr>
          <p:spPr>
            <a:xfrm>
              <a:off x="5510842" y="211843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7" name="Google Shape;277;p12" descr="A blue and white hands holding each other&#10;&#10;Description automatically generated"/>
            <p:cNvPicPr preferRelativeResize="0"/>
            <p:nvPr/>
          </p:nvPicPr>
          <p:blipFill rotWithShape="1">
            <a:blip r:embed="rId3">
              <a:alphaModFix/>
            </a:blip>
            <a:srcRect/>
            <a:stretch/>
          </p:blipFill>
          <p:spPr>
            <a:xfrm>
              <a:off x="5475441" y="2056672"/>
              <a:ext cx="1241121" cy="1241121"/>
            </a:xfrm>
            <a:prstGeom prst="rect">
              <a:avLst/>
            </a:prstGeom>
            <a:noFill/>
            <a:ln>
              <a:noFill/>
            </a:ln>
          </p:spPr>
        </p:pic>
        <p:sp>
          <p:nvSpPr>
            <p:cNvPr id="278" name="Google Shape;278;p12"/>
            <p:cNvSpPr/>
            <p:nvPr/>
          </p:nvSpPr>
          <p:spPr>
            <a:xfrm rot="-2643968">
              <a:off x="6383227" y="2141903"/>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9" name="Google Shape;279;p12"/>
            <p:cNvSpPr/>
            <p:nvPr/>
          </p:nvSpPr>
          <p:spPr>
            <a:xfrm rot="-5400000">
              <a:off x="6027693" y="2943826"/>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0" name="Google Shape;280;p12"/>
            <p:cNvSpPr/>
            <p:nvPr/>
          </p:nvSpPr>
          <p:spPr>
            <a:xfrm rot="-7919082">
              <a:off x="5597193" y="2156849"/>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438" y="5937518"/>
            <a:ext cx="1720242" cy="820855"/>
          </a:xfrm>
          <a:prstGeom prst="rect">
            <a:avLst/>
          </a:prstGeom>
        </p:spPr>
      </p:pic>
    </p:spTree>
    <p:extLst>
      <p:ext uri="{BB962C8B-B14F-4D97-AF65-F5344CB8AC3E}">
        <p14:creationId xmlns:p14="http://schemas.microsoft.com/office/powerpoint/2010/main" val="364837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97536" y="6096"/>
            <a:ext cx="12118848" cy="6816852"/>
          </a:xfrm>
          <a:prstGeom prst="rect">
            <a:avLst/>
          </a:prstGeom>
        </p:spPr>
      </p:pic>
      <p:sp>
        <p:nvSpPr>
          <p:cNvPr id="5" name="Rectangle 4"/>
          <p:cNvSpPr/>
          <p:nvPr/>
        </p:nvSpPr>
        <p:spPr>
          <a:xfrm>
            <a:off x="838200" y="987552"/>
            <a:ext cx="3685032" cy="838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683496" y="6096"/>
            <a:ext cx="2508504" cy="1173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8384286" y="5367147"/>
            <a:ext cx="3543300" cy="13906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4838" y="6002093"/>
            <a:ext cx="1720242" cy="820855"/>
          </a:xfrm>
          <a:prstGeom prst="rect">
            <a:avLst/>
          </a:prstGeom>
        </p:spPr>
      </p:pic>
    </p:spTree>
    <p:extLst>
      <p:ext uri="{BB962C8B-B14F-4D97-AF65-F5344CB8AC3E}">
        <p14:creationId xmlns:p14="http://schemas.microsoft.com/office/powerpoint/2010/main" val="3349535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4"/>
          <p:cNvSpPr txBox="1">
            <a:spLocks noGrp="1"/>
          </p:cNvSpPr>
          <p:nvPr>
            <p:ph type="title"/>
          </p:nvPr>
        </p:nvSpPr>
        <p:spPr>
          <a:xfrm>
            <a:off x="838200" y="2982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Adopt the behaviours that drive effective implementation</a:t>
            </a:r>
            <a:endParaRPr b="0"/>
          </a:p>
        </p:txBody>
      </p:sp>
      <p:sp>
        <p:nvSpPr>
          <p:cNvPr id="296" name="Google Shape;296;p14"/>
          <p:cNvSpPr txBox="1">
            <a:spLocks noGrp="1"/>
          </p:cNvSpPr>
          <p:nvPr>
            <p:ph type="body" idx="2"/>
          </p:nvPr>
        </p:nvSpPr>
        <p:spPr>
          <a:xfrm>
            <a:off x="4512525" y="2487493"/>
            <a:ext cx="6841275" cy="2586312"/>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“A theme across this guidance report is that evidence and data should inform all aspects of implementation, both what to implement and how. Reflection underpins evidence-informed decision-making within implementation.”</a:t>
            </a:r>
            <a:endParaRPr/>
          </a:p>
        </p:txBody>
      </p:sp>
      <p:sp>
        <p:nvSpPr>
          <p:cNvPr id="297" name="Google Shape;297;p14"/>
          <p:cNvSpPr/>
          <p:nvPr/>
        </p:nvSpPr>
        <p:spPr>
          <a:xfrm>
            <a:off x="1035169" y="2416985"/>
            <a:ext cx="3039613" cy="2858685"/>
          </a:xfrm>
          <a:prstGeom prst="rect">
            <a:avLst/>
          </a:prstGeom>
          <a:solidFill>
            <a:srgbClr val="BCDFF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8" name="Google Shape;298;p14"/>
          <p:cNvSpPr/>
          <p:nvPr/>
        </p:nvSpPr>
        <p:spPr>
          <a:xfrm>
            <a:off x="1969818" y="186665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14"/>
          <p:cNvSpPr txBox="1"/>
          <p:nvPr/>
        </p:nvSpPr>
        <p:spPr>
          <a:xfrm>
            <a:off x="1793525" y="3160305"/>
            <a:ext cx="15229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REFLECT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4"/>
          <p:cNvSpPr txBox="1"/>
          <p:nvPr/>
        </p:nvSpPr>
        <p:spPr>
          <a:xfrm>
            <a:off x="1161819" y="3725198"/>
            <a:ext cx="276822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Arial"/>
                <a:ea typeface="Arial"/>
                <a:cs typeface="Arial"/>
                <a:sym typeface="Arial"/>
              </a:rPr>
              <a:t>Reflect, monitor and adapt to improve implementation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1" name="Google Shape;301;p14"/>
          <p:cNvGrpSpPr/>
          <p:nvPr/>
        </p:nvGrpSpPr>
        <p:grpSpPr>
          <a:xfrm>
            <a:off x="1954903" y="1875624"/>
            <a:ext cx="1196876" cy="1101660"/>
            <a:chOff x="5507645" y="2115618"/>
            <a:chExt cx="1173511" cy="1103473"/>
          </a:xfrm>
        </p:grpSpPr>
        <p:sp>
          <p:nvSpPr>
            <p:cNvPr id="302" name="Google Shape;302;p14"/>
            <p:cNvSpPr/>
            <p:nvPr/>
          </p:nvSpPr>
          <p:spPr>
            <a:xfrm>
              <a:off x="5510842" y="2118438"/>
              <a:ext cx="1170314" cy="1100653"/>
            </a:xfrm>
            <a:prstGeom prst="rect">
              <a:avLst/>
            </a:prstGeom>
            <a:solidFill>
              <a:srgbClr val="1875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14"/>
            <p:cNvSpPr/>
            <p:nvPr/>
          </p:nvSpPr>
          <p:spPr>
            <a:xfrm rot="-2643968">
              <a:off x="6383227" y="2141903"/>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4" name="Google Shape;304;p14"/>
            <p:cNvSpPr/>
            <p:nvPr/>
          </p:nvSpPr>
          <p:spPr>
            <a:xfrm rot="-5400000">
              <a:off x="6027693" y="2943826"/>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5" name="Google Shape;305;p14"/>
            <p:cNvSpPr/>
            <p:nvPr/>
          </p:nvSpPr>
          <p:spPr>
            <a:xfrm rot="-7919082">
              <a:off x="5597193" y="2156849"/>
              <a:ext cx="211154" cy="334986"/>
            </a:xfrm>
            <a:prstGeom prst="rect">
              <a:avLst/>
            </a:prstGeom>
            <a:solidFill>
              <a:srgbClr val="1974D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306" name="Google Shape;306;p14" descr="Thought bubble with solid fill"/>
          <p:cNvPicPr preferRelativeResize="0"/>
          <p:nvPr/>
        </p:nvPicPr>
        <p:blipFill rotWithShape="1">
          <a:blip r:embed="rId3">
            <a:alphaModFix/>
          </a:blip>
          <a:srcRect/>
          <a:stretch/>
        </p:blipFill>
        <p:spPr>
          <a:xfrm>
            <a:off x="2130460" y="1971080"/>
            <a:ext cx="914400" cy="914400"/>
          </a:xfrm>
          <a:prstGeom prst="rect">
            <a:avLst/>
          </a:prstGeom>
          <a:noFill/>
          <a:ln>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798" y="5937518"/>
            <a:ext cx="1720242" cy="820855"/>
          </a:xfrm>
          <a:prstGeom prst="rect">
            <a:avLst/>
          </a:prstGeom>
        </p:spPr>
      </p:pic>
    </p:spTree>
    <p:extLst>
      <p:ext uri="{BB962C8B-B14F-4D97-AF65-F5344CB8AC3E}">
        <p14:creationId xmlns:p14="http://schemas.microsoft.com/office/powerpoint/2010/main" val="981209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34112" y="172212"/>
            <a:ext cx="11777472" cy="6624828"/>
          </a:xfrm>
          <a:prstGeom prst="rect">
            <a:avLst/>
          </a:prstGeom>
        </p:spPr>
      </p:pic>
      <p:sp>
        <p:nvSpPr>
          <p:cNvPr id="5" name="Rectangle 4"/>
          <p:cNvSpPr/>
          <p:nvPr/>
        </p:nvSpPr>
        <p:spPr>
          <a:xfrm>
            <a:off x="9899904" y="0"/>
            <a:ext cx="2292096" cy="143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5518" y="5976185"/>
            <a:ext cx="1720242" cy="820855"/>
          </a:xfrm>
          <a:prstGeom prst="rect">
            <a:avLst/>
          </a:prstGeom>
        </p:spPr>
      </p:pic>
    </p:spTree>
    <p:extLst>
      <p:ext uri="{BB962C8B-B14F-4D97-AF65-F5344CB8AC3E}">
        <p14:creationId xmlns:p14="http://schemas.microsoft.com/office/powerpoint/2010/main" val="2109353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93295" y="5320129"/>
            <a:ext cx="2596095" cy="369332"/>
          </a:xfrm>
          <a:prstGeom prst="rect">
            <a:avLst/>
          </a:prstGeom>
        </p:spPr>
        <p:txBody>
          <a:bodyPr wrap="none">
            <a:spAutoFit/>
          </a:bodyPr>
          <a:lstStyle/>
          <a:p>
            <a:r>
              <a:rPr lang="en-GB" dirty="0">
                <a:hlinkClick r:id="rId3"/>
              </a:rPr>
              <a:t>https://</a:t>
            </a:r>
            <a:r>
              <a:rPr lang="en-GB" dirty="0" smtClean="0">
                <a:hlinkClick r:id="rId3"/>
              </a:rPr>
              <a:t>shorturl.at/aeyX0</a:t>
            </a:r>
            <a:r>
              <a:rPr lang="en-GB" dirty="0" smtClean="0"/>
              <a:t> </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1086"/>
            <a:ext cx="8489220" cy="8489220"/>
          </a:xfrm>
          <a:prstGeom prst="rect">
            <a:avLst/>
          </a:prstGeom>
        </p:spPr>
      </p:pic>
      <p:pic>
        <p:nvPicPr>
          <p:cNvPr id="7" name="Picture 6"/>
          <p:cNvPicPr>
            <a:picLocks noChangeAspect="1"/>
          </p:cNvPicPr>
          <p:nvPr/>
        </p:nvPicPr>
        <p:blipFill>
          <a:blip r:embed="rId5"/>
          <a:stretch>
            <a:fillRect/>
          </a:stretch>
        </p:blipFill>
        <p:spPr>
          <a:xfrm>
            <a:off x="8729231" y="1635812"/>
            <a:ext cx="3324225" cy="33432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pic>
        <p:nvPicPr>
          <p:cNvPr id="9" name="Google Shape;655;p63" descr="Why Do Educators Love Using Padlet?"/>
          <p:cNvPicPr preferRelativeResize="0"/>
          <p:nvPr/>
        </p:nvPicPr>
        <p:blipFill rotWithShape="1">
          <a:blip r:embed="rId7">
            <a:alphaModFix/>
          </a:blip>
          <a:srcRect/>
          <a:stretch/>
        </p:blipFill>
        <p:spPr>
          <a:xfrm>
            <a:off x="9242930" y="406879"/>
            <a:ext cx="2296823" cy="703225"/>
          </a:xfrm>
          <a:prstGeom prst="rect">
            <a:avLst/>
          </a:prstGeom>
          <a:noFill/>
          <a:ln>
            <a:noFill/>
          </a:ln>
        </p:spPr>
      </p:pic>
    </p:spTree>
    <p:extLst>
      <p:ext uri="{BB962C8B-B14F-4D97-AF65-F5344CB8AC3E}">
        <p14:creationId xmlns:p14="http://schemas.microsoft.com/office/powerpoint/2010/main" val="2645749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881"/>
          <a:stretch/>
        </p:blipFill>
        <p:spPr>
          <a:xfrm>
            <a:off x="0" y="2209800"/>
            <a:ext cx="12192000" cy="2607055"/>
          </a:xfrm>
          <a:prstGeom prst="rect">
            <a:avLst/>
          </a:prstGeom>
        </p:spPr>
      </p:pic>
      <p:sp>
        <p:nvSpPr>
          <p:cNvPr id="5" name="Google Shape;470;p50"/>
          <p:cNvSpPr txBox="1">
            <a:spLocks/>
          </p:cNvSpPr>
          <p:nvPr/>
        </p:nvSpPr>
        <p:spPr>
          <a:xfrm>
            <a:off x="487680" y="243206"/>
            <a:ext cx="11567160" cy="1325563"/>
          </a:xfrm>
          <a:prstGeom prst="rect">
            <a:avLst/>
          </a:prstGeom>
          <a:noFill/>
          <a:ln>
            <a:noFill/>
          </a:ln>
        </p:spPr>
        <p:txBody>
          <a:bodyPr spcFirstLastPara="1" vert="horz" wrap="square" lIns="91425" tIns="45700" rIns="91425" bIns="45700" rtlCol="0" anchor="ctr"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E94E1D"/>
              </a:buClr>
              <a:buSzPts val="4400"/>
              <a:buFont typeface="Arial"/>
              <a:buNone/>
            </a:pPr>
            <a:r>
              <a:rPr lang="en-GB" b="1" dirty="0" smtClean="0">
                <a:solidFill>
                  <a:schemeClr val="dk1"/>
                </a:solidFill>
                <a:latin typeface="Arial" panose="020B0604020202020204" pitchFamily="34" charset="0"/>
                <a:cs typeface="Arial" panose="020B0604020202020204" pitchFamily="34" charset="0"/>
              </a:rPr>
              <a:t>Reflections and Action Planning</a:t>
            </a:r>
            <a:endParaRPr lang="en-GB"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1732865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2"/>
          <p:cNvSpPr/>
          <p:nvPr/>
        </p:nvSpPr>
        <p:spPr>
          <a:xfrm>
            <a:off x="0" y="0"/>
            <a:ext cx="12192000" cy="6858000"/>
          </a:xfrm>
          <a:prstGeom prst="rect">
            <a:avLst/>
          </a:prstGeom>
          <a:solidFill>
            <a:srgbClr val="0179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9" name="Google Shape;489;p52"/>
          <p:cNvSpPr/>
          <p:nvPr/>
        </p:nvSpPr>
        <p:spPr>
          <a:xfrm>
            <a:off x="8321040" y="-2351209"/>
            <a:ext cx="11201400" cy="11201400"/>
          </a:xfrm>
          <a:prstGeom prst="ellipse">
            <a:avLst/>
          </a:prstGeom>
          <a:solidFill>
            <a:srgbClr val="4794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52"/>
          <p:cNvSpPr/>
          <p:nvPr/>
        </p:nvSpPr>
        <p:spPr>
          <a:xfrm>
            <a:off x="9313227" y="-2373434"/>
            <a:ext cx="11223625" cy="11223625"/>
          </a:xfrm>
          <a:prstGeom prst="ellipse">
            <a:avLst/>
          </a:prstGeom>
          <a:solidFill>
            <a:srgbClr val="6EAA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1" name="Google Shape;491;p52"/>
          <p:cNvSpPr/>
          <p:nvPr/>
        </p:nvSpPr>
        <p:spPr>
          <a:xfrm>
            <a:off x="10303828" y="-2351209"/>
            <a:ext cx="11223625" cy="11223625"/>
          </a:xfrm>
          <a:prstGeom prst="ellipse">
            <a:avLst/>
          </a:prstGeom>
          <a:solidFill>
            <a:srgbClr val="8BBB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2" name="Google Shape;492;p52"/>
          <p:cNvSpPr txBox="1"/>
          <p:nvPr/>
        </p:nvSpPr>
        <p:spPr>
          <a:xfrm>
            <a:off x="618833" y="1122363"/>
            <a:ext cx="7534567"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None/>
            </a:pPr>
            <a:r>
              <a:rPr lang="en-GB" sz="6000" b="1" i="0" u="none" strike="noStrike" cap="none">
                <a:solidFill>
                  <a:schemeClr val="lt1"/>
                </a:solidFill>
                <a:latin typeface="Arial"/>
                <a:ea typeface="Arial"/>
                <a:cs typeface="Arial"/>
                <a:sym typeface="Arial"/>
              </a:rPr>
              <a:t>Recommendation 2</a:t>
            </a:r>
            <a:endParaRPr/>
          </a:p>
        </p:txBody>
      </p:sp>
      <p:sp>
        <p:nvSpPr>
          <p:cNvPr id="493" name="Google Shape;493;p52"/>
          <p:cNvSpPr txBox="1"/>
          <p:nvPr/>
        </p:nvSpPr>
        <p:spPr>
          <a:xfrm>
            <a:off x="618833" y="3602038"/>
            <a:ext cx="7534567" cy="1655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200" b="0" i="0" u="none" strike="noStrike" cap="none">
                <a:solidFill>
                  <a:schemeClr val="lt1"/>
                </a:solidFill>
                <a:latin typeface="Arial"/>
                <a:ea typeface="Arial"/>
                <a:cs typeface="Arial"/>
                <a:sym typeface="Arial"/>
              </a:rPr>
              <a:t>Attend to the contextual factors that influence implementation</a:t>
            </a:r>
            <a:endParaRPr/>
          </a:p>
        </p:txBody>
      </p:sp>
      <p:pic>
        <p:nvPicPr>
          <p:cNvPr id="494" name="Google Shape;494;p52"/>
          <p:cNvPicPr preferRelativeResize="0"/>
          <p:nvPr/>
        </p:nvPicPr>
        <p:blipFill rotWithShape="1">
          <a:blip r:embed="rId3">
            <a:alphaModFix/>
          </a:blip>
          <a:srcRect/>
          <a:stretch/>
        </p:blipFill>
        <p:spPr>
          <a:xfrm>
            <a:off x="-1" y="5872164"/>
            <a:ext cx="12192001" cy="985837"/>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584" y="5954654"/>
            <a:ext cx="1720242" cy="820855"/>
          </a:xfrm>
          <a:prstGeom prst="rect">
            <a:avLst/>
          </a:prstGeom>
        </p:spPr>
      </p:pic>
    </p:spTree>
    <p:extLst>
      <p:ext uri="{BB962C8B-B14F-4D97-AF65-F5344CB8AC3E}">
        <p14:creationId xmlns:p14="http://schemas.microsoft.com/office/powerpoint/2010/main" val="1908856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1"/>
          <p:cNvSpPr txBox="1">
            <a:spLocks noGrp="1"/>
          </p:cNvSpPr>
          <p:nvPr>
            <p:ph type="body" idx="1"/>
          </p:nvPr>
        </p:nvSpPr>
        <p:spPr>
          <a:xfrm>
            <a:off x="682083" y="1057754"/>
            <a:ext cx="5228063" cy="2990139"/>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dirty="0"/>
              <a:t>The behaviours are influenced by the contexts in which implementation happens. </a:t>
            </a:r>
            <a:endParaRPr dirty="0"/>
          </a:p>
          <a:p>
            <a:pPr marL="0" lvl="0" indent="0" algn="l" rtl="0">
              <a:lnSpc>
                <a:spcPct val="166666"/>
              </a:lnSpc>
              <a:spcBef>
                <a:spcPts val="1000"/>
              </a:spcBef>
              <a:spcAft>
                <a:spcPts val="0"/>
              </a:spcAft>
              <a:buClr>
                <a:schemeClr val="dk1"/>
              </a:buClr>
              <a:buSzPts val="2400"/>
              <a:buNone/>
            </a:pPr>
            <a:r>
              <a:rPr lang="en-GB" dirty="0"/>
              <a:t>These </a:t>
            </a:r>
            <a:r>
              <a:rPr lang="en-GB" b="1" dirty="0"/>
              <a:t>contextual factors </a:t>
            </a:r>
            <a:r>
              <a:rPr lang="en-GB" dirty="0"/>
              <a:t>can be enabling or constraining...</a:t>
            </a:r>
            <a:endParaRPr dirty="0"/>
          </a:p>
        </p:txBody>
      </p:sp>
      <p:pic>
        <p:nvPicPr>
          <p:cNvPr id="361" name="Google Shape;361;p21" descr="Code of conduct"/>
          <p:cNvPicPr preferRelativeResize="0"/>
          <p:nvPr/>
        </p:nvPicPr>
        <p:blipFill rotWithShape="1">
          <a:blip r:embed="rId3">
            <a:alphaModFix/>
          </a:blip>
          <a:srcRect/>
          <a:stretch/>
        </p:blipFill>
        <p:spPr>
          <a:xfrm>
            <a:off x="4750646" y="335328"/>
            <a:ext cx="6970300" cy="5464918"/>
          </a:xfrm>
          <a:prstGeom prst="rect">
            <a:avLst/>
          </a:prstGeom>
          <a:noFill/>
          <a:ln>
            <a:noFill/>
          </a:ln>
        </p:spPr>
      </p:pic>
      <p:sp>
        <p:nvSpPr>
          <p:cNvPr id="362" name="Google Shape;362;p21"/>
          <p:cNvSpPr/>
          <p:nvPr/>
        </p:nvSpPr>
        <p:spPr>
          <a:xfrm rot="476674">
            <a:off x="5742514" y="2643867"/>
            <a:ext cx="2024115" cy="1499631"/>
          </a:xfrm>
          <a:prstGeom prst="rightArrow">
            <a:avLst>
              <a:gd name="adj1" fmla="val 50000"/>
              <a:gd name="adj2" fmla="val 50000"/>
            </a:avLst>
          </a:prstGeom>
          <a:solidFill>
            <a:srgbClr val="FAB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Arial"/>
                <a:ea typeface="Arial"/>
                <a:cs typeface="Arial"/>
                <a:sym typeface="Arial"/>
              </a:rPr>
              <a:t>Availability of monitoring system</a:t>
            </a:r>
            <a:endParaRPr/>
          </a:p>
        </p:txBody>
      </p:sp>
      <p:sp>
        <p:nvSpPr>
          <p:cNvPr id="363" name="Google Shape;363;p21"/>
          <p:cNvSpPr/>
          <p:nvPr/>
        </p:nvSpPr>
        <p:spPr>
          <a:xfrm rot="476674">
            <a:off x="7103895" y="944853"/>
            <a:ext cx="2111874" cy="1624949"/>
          </a:xfrm>
          <a:prstGeom prst="rightArrow">
            <a:avLst>
              <a:gd name="adj1" fmla="val 50000"/>
              <a:gd name="adj2" fmla="val 50000"/>
            </a:avLst>
          </a:prstGeom>
          <a:solidFill>
            <a:srgbClr val="FAB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Arial"/>
                <a:ea typeface="Arial"/>
                <a:cs typeface="Arial"/>
                <a:sym typeface="Arial"/>
              </a:rPr>
              <a:t>Time to meet</a:t>
            </a:r>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3876360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ct val="100000"/>
              <a:buFont typeface="Arial"/>
              <a:buNone/>
            </a:pPr>
            <a:r>
              <a:rPr lang="en-GB"/>
              <a:t>Recommendation 2 </a:t>
            </a:r>
            <a:br>
              <a:rPr lang="en-GB"/>
            </a:br>
            <a:r>
              <a:rPr lang="en-GB" sz="3100" b="0"/>
              <a:t>Attend to the contextual factors that influence implementation</a:t>
            </a:r>
            <a:endParaRPr b="0"/>
          </a:p>
        </p:txBody>
      </p:sp>
      <p:pic>
        <p:nvPicPr>
          <p:cNvPr id="370" name="Google Shape;370;p22"/>
          <p:cNvPicPr preferRelativeResize="0"/>
          <p:nvPr/>
        </p:nvPicPr>
        <p:blipFill rotWithShape="1">
          <a:blip r:embed="rId3">
            <a:alphaModFix/>
          </a:blip>
          <a:srcRect/>
          <a:stretch/>
        </p:blipFill>
        <p:spPr>
          <a:xfrm>
            <a:off x="1861283" y="1544625"/>
            <a:ext cx="7772400" cy="4254935"/>
          </a:xfrm>
          <a:prstGeom prst="rect">
            <a:avLst/>
          </a:prstGeom>
          <a:noFill/>
          <a:ln>
            <a:noFill/>
          </a:ln>
        </p:spPr>
      </p:pic>
      <p:pic>
        <p:nvPicPr>
          <p:cNvPr id="371" name="Google Shape;371;p22"/>
          <p:cNvPicPr preferRelativeResize="0"/>
          <p:nvPr/>
        </p:nvPicPr>
        <p:blipFill rotWithShape="1">
          <a:blip r:embed="rId4">
            <a:alphaModFix/>
          </a:blip>
          <a:srcRect/>
          <a:stretch/>
        </p:blipFill>
        <p:spPr>
          <a:xfrm>
            <a:off x="5343975" y="1499360"/>
            <a:ext cx="4345463" cy="4345463"/>
          </a:xfrm>
          <a:prstGeom prst="rect">
            <a:avLst/>
          </a:prstGeom>
          <a:noFill/>
          <a:ln>
            <a:no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113572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Attend to the contextual factors that influence implementation:</a:t>
            </a:r>
            <a:endParaRPr/>
          </a:p>
        </p:txBody>
      </p:sp>
      <p:sp>
        <p:nvSpPr>
          <p:cNvPr id="378" name="Google Shape;378;p23"/>
          <p:cNvSpPr txBox="1">
            <a:spLocks noGrp="1"/>
          </p:cNvSpPr>
          <p:nvPr>
            <p:ph type="body" idx="2"/>
          </p:nvPr>
        </p:nvSpPr>
        <p:spPr>
          <a:xfrm>
            <a:off x="4512525" y="2487493"/>
            <a:ext cx="6841275" cy="2475409"/>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“It is all too easy to ‘dream big’ when thinking about implementing a new programme or practice and overlook the structural conditions that make that possible.”</a:t>
            </a:r>
            <a:endParaRPr/>
          </a:p>
        </p:txBody>
      </p:sp>
      <p:sp>
        <p:nvSpPr>
          <p:cNvPr id="379" name="Google Shape;379;p23"/>
          <p:cNvSpPr/>
          <p:nvPr/>
        </p:nvSpPr>
        <p:spPr>
          <a:xfrm>
            <a:off x="1035169" y="2416985"/>
            <a:ext cx="3039613" cy="2858685"/>
          </a:xfrm>
          <a:prstGeom prst="rect">
            <a:avLst/>
          </a:prstGeom>
          <a:solidFill>
            <a:srgbClr val="EB9D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80" name="Google Shape;380;p23"/>
          <p:cNvSpPr/>
          <p:nvPr/>
        </p:nvSpPr>
        <p:spPr>
          <a:xfrm>
            <a:off x="1969818" y="1866658"/>
            <a:ext cx="1170314" cy="1100653"/>
          </a:xfrm>
          <a:prstGeom prst="rect">
            <a:avLst/>
          </a:prstGeom>
          <a:solidFill>
            <a:srgbClr val="D941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81" name="Google Shape;381;p23"/>
          <p:cNvSpPr txBox="1"/>
          <p:nvPr/>
        </p:nvSpPr>
        <p:spPr>
          <a:xfrm>
            <a:off x="1539303" y="3053406"/>
            <a:ext cx="20313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SYSTEMS AND STRUCTURES</a:t>
            </a:r>
            <a:endParaRPr/>
          </a:p>
        </p:txBody>
      </p:sp>
      <p:sp>
        <p:nvSpPr>
          <p:cNvPr id="382" name="Google Shape;382;p23"/>
          <p:cNvSpPr txBox="1"/>
          <p:nvPr/>
        </p:nvSpPr>
        <p:spPr>
          <a:xfrm>
            <a:off x="1161819" y="3725198"/>
            <a:ext cx="276822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Arial"/>
                <a:ea typeface="Arial"/>
                <a:cs typeface="Arial"/>
                <a:sym typeface="Arial"/>
              </a:rPr>
              <a:t>Develop an infrastructure that supports implementation e.g. time, roles, logistics </a:t>
            </a:r>
            <a:endParaRPr/>
          </a:p>
        </p:txBody>
      </p:sp>
      <p:pic>
        <p:nvPicPr>
          <p:cNvPr id="383" name="Google Shape;383;p23" descr="A red square with white ladders&#10;&#10;Description automatically generated"/>
          <p:cNvPicPr preferRelativeResize="0"/>
          <p:nvPr/>
        </p:nvPicPr>
        <p:blipFill rotWithShape="1">
          <a:blip r:embed="rId3">
            <a:alphaModFix/>
          </a:blip>
          <a:srcRect/>
          <a:stretch/>
        </p:blipFill>
        <p:spPr>
          <a:xfrm>
            <a:off x="2005901" y="1866658"/>
            <a:ext cx="1098145" cy="1100653"/>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3806369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4"/>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b="1"/>
              <a:t>Systems and structures </a:t>
            </a:r>
            <a:r>
              <a:rPr lang="en-GB"/>
              <a:t>operate both within the school and externally, including:</a:t>
            </a:r>
            <a:endParaRPr/>
          </a:p>
          <a:p>
            <a:pPr marL="342900" lvl="0" indent="-342900" algn="l" rtl="0">
              <a:lnSpc>
                <a:spcPct val="166666"/>
              </a:lnSpc>
              <a:spcBef>
                <a:spcPts val="1000"/>
              </a:spcBef>
              <a:spcAft>
                <a:spcPts val="0"/>
              </a:spcAft>
              <a:buClr>
                <a:schemeClr val="dk1"/>
              </a:buClr>
              <a:buSzPts val="2400"/>
              <a:buFont typeface="Arial"/>
              <a:buChar char="•"/>
            </a:pPr>
            <a:r>
              <a:rPr lang="en-GB"/>
              <a:t>school structures e.g. timetables;</a:t>
            </a:r>
            <a:endParaRPr/>
          </a:p>
          <a:p>
            <a:pPr marL="342900" lvl="0" indent="-342900" algn="l" rtl="0">
              <a:lnSpc>
                <a:spcPct val="166666"/>
              </a:lnSpc>
              <a:spcBef>
                <a:spcPts val="1000"/>
              </a:spcBef>
              <a:spcAft>
                <a:spcPts val="0"/>
              </a:spcAft>
              <a:buClr>
                <a:schemeClr val="dk1"/>
              </a:buClr>
              <a:buSzPts val="2400"/>
              <a:buFont typeface="Arial"/>
              <a:buChar char="•"/>
            </a:pPr>
            <a:r>
              <a:rPr lang="en-GB"/>
              <a:t>logistics and processes e.g. data monitoring systems;</a:t>
            </a:r>
            <a:endParaRPr/>
          </a:p>
          <a:p>
            <a:pPr marL="342900" lvl="0" indent="-342900" algn="l" rtl="0">
              <a:lnSpc>
                <a:spcPct val="166666"/>
              </a:lnSpc>
              <a:spcBef>
                <a:spcPts val="1000"/>
              </a:spcBef>
              <a:spcAft>
                <a:spcPts val="0"/>
              </a:spcAft>
              <a:buClr>
                <a:schemeClr val="dk1"/>
              </a:buClr>
              <a:buSzPts val="2400"/>
              <a:buFont typeface="Arial"/>
              <a:buChar char="•"/>
            </a:pPr>
            <a:r>
              <a:rPr lang="en-GB"/>
              <a:t>resources e.g. funding and equipment;</a:t>
            </a:r>
            <a:endParaRPr/>
          </a:p>
          <a:p>
            <a:pPr marL="342900" lvl="0" indent="-342900" algn="l" rtl="0">
              <a:lnSpc>
                <a:spcPct val="166666"/>
              </a:lnSpc>
              <a:spcBef>
                <a:spcPts val="1000"/>
              </a:spcBef>
              <a:spcAft>
                <a:spcPts val="0"/>
              </a:spcAft>
              <a:buClr>
                <a:schemeClr val="dk1"/>
              </a:buClr>
              <a:buSzPts val="2400"/>
              <a:buFont typeface="Arial"/>
              <a:buChar char="•"/>
            </a:pPr>
            <a:r>
              <a:rPr lang="en-GB"/>
              <a:t>time e.g. allocating meeting time;</a:t>
            </a:r>
            <a:endParaRPr/>
          </a:p>
          <a:p>
            <a:pPr marL="342900" lvl="0" indent="-342900" algn="l" rtl="0">
              <a:lnSpc>
                <a:spcPct val="166666"/>
              </a:lnSpc>
              <a:spcBef>
                <a:spcPts val="1000"/>
              </a:spcBef>
              <a:spcAft>
                <a:spcPts val="0"/>
              </a:spcAft>
              <a:buClr>
                <a:schemeClr val="dk1"/>
              </a:buClr>
              <a:buSzPts val="2400"/>
              <a:buFont typeface="Arial"/>
              <a:buChar char="•"/>
            </a:pPr>
            <a:r>
              <a:rPr lang="en-GB"/>
              <a:t>policies e.g. MAT, local, or national policies; and</a:t>
            </a:r>
            <a:endParaRPr/>
          </a:p>
          <a:p>
            <a:pPr marL="342900" lvl="0" indent="-342900" algn="l" rtl="0">
              <a:lnSpc>
                <a:spcPct val="166666"/>
              </a:lnSpc>
              <a:spcBef>
                <a:spcPts val="1000"/>
              </a:spcBef>
              <a:spcAft>
                <a:spcPts val="0"/>
              </a:spcAft>
              <a:buClr>
                <a:schemeClr val="dk1"/>
              </a:buClr>
              <a:buSzPts val="2400"/>
              <a:buFont typeface="Arial"/>
              <a:buChar char="•"/>
            </a:pPr>
            <a:r>
              <a:rPr lang="en-GB"/>
              <a:t>roles e.g. implementation teams.</a:t>
            </a:r>
            <a:endParaRPr/>
          </a:p>
          <a:p>
            <a:pPr marL="0" lvl="0" indent="0" algn="l" rtl="0">
              <a:lnSpc>
                <a:spcPct val="166666"/>
              </a:lnSpc>
              <a:spcBef>
                <a:spcPts val="1000"/>
              </a:spcBef>
              <a:spcAft>
                <a:spcPts val="0"/>
              </a:spcAft>
              <a:buClr>
                <a:schemeClr val="dk1"/>
              </a:buClr>
              <a:buSzPts val="2400"/>
              <a:buNone/>
            </a:pPr>
            <a:endParaRPr/>
          </a:p>
          <a:p>
            <a:pPr marL="0" lvl="0" indent="0" algn="l" rtl="0">
              <a:lnSpc>
                <a:spcPct val="166666"/>
              </a:lnSpc>
              <a:spcBef>
                <a:spcPts val="1000"/>
              </a:spcBef>
              <a:spcAft>
                <a:spcPts val="0"/>
              </a:spcAft>
              <a:buClr>
                <a:schemeClr val="dk1"/>
              </a:buClr>
              <a:buSzPts val="2400"/>
              <a:buNone/>
            </a:pPr>
            <a:endParaRPr/>
          </a:p>
          <a:p>
            <a:pPr marL="0" lvl="0" indent="0" algn="l" rtl="0">
              <a:lnSpc>
                <a:spcPct val="166666"/>
              </a:lnSpc>
              <a:spcBef>
                <a:spcPts val="1000"/>
              </a:spcBef>
              <a:spcAft>
                <a:spcPts val="0"/>
              </a:spcAft>
              <a:buClr>
                <a:schemeClr val="dk1"/>
              </a:buClr>
              <a:buSzPts val="2400"/>
              <a:buNone/>
            </a:pPr>
            <a:endParaRPr/>
          </a:p>
          <a:p>
            <a:pPr marL="0" lvl="0" indent="0" algn="l" rtl="0">
              <a:lnSpc>
                <a:spcPct val="166666"/>
              </a:lnSpc>
              <a:spcBef>
                <a:spcPts val="1000"/>
              </a:spcBef>
              <a:spcAft>
                <a:spcPts val="0"/>
              </a:spcAft>
              <a:buClr>
                <a:schemeClr val="dk1"/>
              </a:buClr>
              <a:buSzPts val="2400"/>
              <a:buNone/>
            </a:pPr>
            <a:endParaRPr/>
          </a:p>
        </p:txBody>
      </p:sp>
      <p:pic>
        <p:nvPicPr>
          <p:cNvPr id="390" name="Google Shape;390;p24"/>
          <p:cNvPicPr preferRelativeResize="0"/>
          <p:nvPr/>
        </p:nvPicPr>
        <p:blipFill rotWithShape="1">
          <a:blip r:embed="rId3">
            <a:alphaModFix/>
          </a:blip>
          <a:srcRect/>
          <a:stretch/>
        </p:blipFill>
        <p:spPr>
          <a:xfrm>
            <a:off x="8296507" y="3363037"/>
            <a:ext cx="3441394" cy="2100592"/>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2247484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5"/>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Attend to the contextual factors that influence implementation:</a:t>
            </a:r>
            <a:endParaRPr/>
          </a:p>
        </p:txBody>
      </p:sp>
      <p:sp>
        <p:nvSpPr>
          <p:cNvPr id="397" name="Google Shape;397;p25"/>
          <p:cNvSpPr txBox="1">
            <a:spLocks noGrp="1"/>
          </p:cNvSpPr>
          <p:nvPr>
            <p:ph type="body" idx="2"/>
          </p:nvPr>
        </p:nvSpPr>
        <p:spPr>
          <a:xfrm>
            <a:off x="4512525" y="2487493"/>
            <a:ext cx="6841275" cy="2475409"/>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“The second contextual factor is whether there is a range of people who can lead and support the changes. This can include senior leaders, implementation teams, early adopters, student representatives, and support staff, among others.”</a:t>
            </a:r>
            <a:endParaRPr/>
          </a:p>
        </p:txBody>
      </p:sp>
      <p:sp>
        <p:nvSpPr>
          <p:cNvPr id="398" name="Google Shape;398;p25"/>
          <p:cNvSpPr/>
          <p:nvPr/>
        </p:nvSpPr>
        <p:spPr>
          <a:xfrm>
            <a:off x="1035169" y="2416985"/>
            <a:ext cx="3039613" cy="2858685"/>
          </a:xfrm>
          <a:prstGeom prst="rect">
            <a:avLst/>
          </a:prstGeom>
          <a:solidFill>
            <a:srgbClr val="EB9D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99" name="Google Shape;399;p25"/>
          <p:cNvSpPr/>
          <p:nvPr/>
        </p:nvSpPr>
        <p:spPr>
          <a:xfrm>
            <a:off x="1969818" y="1866658"/>
            <a:ext cx="1170314" cy="1100653"/>
          </a:xfrm>
          <a:prstGeom prst="rect">
            <a:avLst/>
          </a:prstGeom>
          <a:solidFill>
            <a:srgbClr val="D941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0" name="Google Shape;400;p25"/>
          <p:cNvSpPr txBox="1"/>
          <p:nvPr/>
        </p:nvSpPr>
        <p:spPr>
          <a:xfrm>
            <a:off x="1445644" y="3033528"/>
            <a:ext cx="22186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PEOPLE WHO ENABLE CHANGE</a:t>
            </a:r>
            <a:endParaRPr/>
          </a:p>
        </p:txBody>
      </p:sp>
      <p:sp>
        <p:nvSpPr>
          <p:cNvPr id="401" name="Google Shape;401;p25"/>
          <p:cNvSpPr txBox="1"/>
          <p:nvPr/>
        </p:nvSpPr>
        <p:spPr>
          <a:xfrm>
            <a:off x="1161819" y="3725198"/>
            <a:ext cx="276822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Arial"/>
                <a:ea typeface="Arial"/>
                <a:cs typeface="Arial"/>
                <a:sym typeface="Arial"/>
              </a:rPr>
              <a:t>Ensure people are in place who can support, lead, and positively influence implementation</a:t>
            </a:r>
            <a:endParaRPr/>
          </a:p>
        </p:txBody>
      </p:sp>
      <p:pic>
        <p:nvPicPr>
          <p:cNvPr id="402" name="Google Shape;402;p25" descr="Users outline"/>
          <p:cNvPicPr preferRelativeResize="0"/>
          <p:nvPr/>
        </p:nvPicPr>
        <p:blipFill rotWithShape="1">
          <a:blip r:embed="rId3">
            <a:alphaModFix/>
          </a:blip>
          <a:srcRect/>
          <a:stretch/>
        </p:blipFill>
        <p:spPr>
          <a:xfrm>
            <a:off x="2088729" y="1956996"/>
            <a:ext cx="914400" cy="914400"/>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1793908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6"/>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3100"/>
              <a:buFont typeface="Arial"/>
              <a:buNone/>
            </a:pPr>
            <a:r>
              <a:rPr lang="en-GB" sz="3100" b="0"/>
              <a:t>Attend to the contextual factors that influence implementation:</a:t>
            </a:r>
            <a:endParaRPr/>
          </a:p>
        </p:txBody>
      </p:sp>
      <p:sp>
        <p:nvSpPr>
          <p:cNvPr id="409" name="Google Shape;409;p26"/>
          <p:cNvSpPr txBox="1">
            <a:spLocks noGrp="1"/>
          </p:cNvSpPr>
          <p:nvPr>
            <p:ph type="body" idx="2"/>
          </p:nvPr>
        </p:nvSpPr>
        <p:spPr>
          <a:xfrm>
            <a:off x="4512525" y="2487493"/>
            <a:ext cx="6841275" cy="2475409"/>
          </a:xfrm>
          <a:prstGeom prst="rect">
            <a:avLst/>
          </a:prstGeom>
          <a:noFill/>
          <a:ln>
            <a:noFill/>
          </a:ln>
        </p:spPr>
        <p:txBody>
          <a:bodyPr spcFirstLastPara="1" wrap="square" lIns="91425" tIns="45700" rIns="91425" bIns="45700" anchor="t" anchorCtr="0">
            <a:noAutofit/>
          </a:bodyPr>
          <a:lstStyle/>
          <a:p>
            <a:pPr marL="0" lvl="0" indent="0" algn="l" rtl="0">
              <a:lnSpc>
                <a:spcPct val="166666"/>
              </a:lnSpc>
              <a:spcBef>
                <a:spcPts val="0"/>
              </a:spcBef>
              <a:spcAft>
                <a:spcPts val="0"/>
              </a:spcAft>
              <a:buClr>
                <a:schemeClr val="dk1"/>
              </a:buClr>
              <a:buSzPts val="2400"/>
              <a:buNone/>
            </a:pPr>
            <a:r>
              <a:rPr lang="en-GB" i="1"/>
              <a:t>“The features of an intervention impact on how it will be implemented. For example, if an approach is well specified, it will be easier to implement than if it is vaguely defined”</a:t>
            </a:r>
            <a:endParaRPr/>
          </a:p>
        </p:txBody>
      </p:sp>
      <p:sp>
        <p:nvSpPr>
          <p:cNvPr id="410" name="Google Shape;410;p26"/>
          <p:cNvSpPr/>
          <p:nvPr/>
        </p:nvSpPr>
        <p:spPr>
          <a:xfrm>
            <a:off x="1035169" y="2416985"/>
            <a:ext cx="3039613" cy="2858685"/>
          </a:xfrm>
          <a:prstGeom prst="rect">
            <a:avLst/>
          </a:prstGeom>
          <a:solidFill>
            <a:srgbClr val="EB9D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411" name="Google Shape;411;p26"/>
          <p:cNvSpPr/>
          <p:nvPr/>
        </p:nvSpPr>
        <p:spPr>
          <a:xfrm>
            <a:off x="1969818" y="1866658"/>
            <a:ext cx="1170314" cy="1100653"/>
          </a:xfrm>
          <a:prstGeom prst="rect">
            <a:avLst/>
          </a:prstGeom>
          <a:solidFill>
            <a:srgbClr val="D941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2" name="Google Shape;412;p26"/>
          <p:cNvSpPr txBox="1"/>
          <p:nvPr/>
        </p:nvSpPr>
        <p:spPr>
          <a:xfrm>
            <a:off x="1445644" y="3033528"/>
            <a:ext cx="22186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WHAT IS BEING IMPLEMENTED</a:t>
            </a:r>
            <a:endParaRPr/>
          </a:p>
        </p:txBody>
      </p:sp>
      <p:sp>
        <p:nvSpPr>
          <p:cNvPr id="413" name="Google Shape;413;p26"/>
          <p:cNvSpPr txBox="1"/>
          <p:nvPr/>
        </p:nvSpPr>
        <p:spPr>
          <a:xfrm>
            <a:off x="1161819" y="3725198"/>
            <a:ext cx="276822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Arial"/>
                <a:ea typeface="Arial"/>
                <a:cs typeface="Arial"/>
                <a:sym typeface="Arial"/>
              </a:rPr>
              <a:t>Consider whether the approach is:</a:t>
            </a:r>
            <a:endParaRPr/>
          </a:p>
          <a:p>
            <a:pPr marL="285750" marR="0" lvl="0" indent="-285750" algn="ctr"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Arial"/>
                <a:ea typeface="Arial"/>
                <a:cs typeface="Arial"/>
                <a:sym typeface="Arial"/>
              </a:rPr>
              <a:t>evidence-informed</a:t>
            </a:r>
            <a:endParaRPr/>
          </a:p>
          <a:p>
            <a:pPr marL="285750" marR="0" lvl="0" indent="-285750" algn="ctr"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Arial"/>
                <a:ea typeface="Arial"/>
                <a:cs typeface="Arial"/>
                <a:sym typeface="Arial"/>
              </a:rPr>
              <a:t>right for the setting </a:t>
            </a:r>
            <a:endParaRPr/>
          </a:p>
          <a:p>
            <a:pPr marL="285750" marR="0" lvl="0" indent="-285750" algn="ctr"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Arial"/>
                <a:ea typeface="Arial"/>
                <a:cs typeface="Arial"/>
                <a:sym typeface="Arial"/>
              </a:rPr>
              <a:t>feasible to implement</a:t>
            </a:r>
            <a:endParaRPr/>
          </a:p>
        </p:txBody>
      </p:sp>
      <p:pic>
        <p:nvPicPr>
          <p:cNvPr id="414" name="Google Shape;414;p26" descr="Users outline"/>
          <p:cNvPicPr preferRelativeResize="0"/>
          <p:nvPr/>
        </p:nvPicPr>
        <p:blipFill rotWithShape="1">
          <a:blip r:embed="rId3">
            <a:alphaModFix/>
          </a:blip>
          <a:srcRect/>
          <a:stretch/>
        </p:blipFill>
        <p:spPr>
          <a:xfrm>
            <a:off x="2088729" y="1956996"/>
            <a:ext cx="914400" cy="914400"/>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2252267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70;p50"/>
          <p:cNvSpPr txBox="1">
            <a:spLocks/>
          </p:cNvSpPr>
          <p:nvPr/>
        </p:nvSpPr>
        <p:spPr>
          <a:xfrm>
            <a:off x="487680" y="243206"/>
            <a:ext cx="11567160" cy="1325563"/>
          </a:xfrm>
          <a:prstGeom prst="rect">
            <a:avLst/>
          </a:prstGeom>
          <a:noFill/>
          <a:ln>
            <a:noFill/>
          </a:ln>
        </p:spPr>
        <p:txBody>
          <a:bodyPr spcFirstLastPara="1" vert="horz" wrap="square" lIns="91425" tIns="45700" rIns="91425" bIns="45700" rtlCol="0" anchor="ctr"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E94E1D"/>
              </a:buClr>
              <a:buSzPts val="4400"/>
              <a:buFont typeface="Arial"/>
              <a:buNone/>
            </a:pPr>
            <a:r>
              <a:rPr lang="en-GB" b="1" dirty="0" smtClean="0">
                <a:solidFill>
                  <a:schemeClr val="dk1"/>
                </a:solidFill>
                <a:latin typeface="Arial" panose="020B0604020202020204" pitchFamily="34" charset="0"/>
                <a:cs typeface="Arial" panose="020B0604020202020204" pitchFamily="34" charset="0"/>
              </a:rPr>
              <a:t>Reflections and Action Planning</a:t>
            </a:r>
            <a:endParaRPr lang="en-GB"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42664" y="2103120"/>
            <a:ext cx="11729296" cy="2384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pic>
        <p:nvPicPr>
          <p:cNvPr id="7" name="Google Shape;561;p57" descr="A blue and green circle with white text&#10;&#10;Description automatically generated"/>
          <p:cNvPicPr preferRelativeResize="0"/>
          <p:nvPr/>
        </p:nvPicPr>
        <p:blipFill rotWithShape="1">
          <a:blip r:embed="rId4">
            <a:alphaModFix/>
          </a:blip>
          <a:srcRect/>
          <a:stretch/>
        </p:blipFill>
        <p:spPr>
          <a:xfrm>
            <a:off x="3352800" y="4487227"/>
            <a:ext cx="4821936" cy="2075417"/>
          </a:xfrm>
          <a:prstGeom prst="rect">
            <a:avLst/>
          </a:prstGeom>
          <a:noFill/>
          <a:ln>
            <a:noFill/>
          </a:ln>
        </p:spPr>
      </p:pic>
    </p:spTree>
    <p:extLst>
      <p:ext uri="{BB962C8B-B14F-4D97-AF65-F5344CB8AC3E}">
        <p14:creationId xmlns:p14="http://schemas.microsoft.com/office/powerpoint/2010/main" val="2351635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31"/>
          <p:cNvPicPr preferRelativeResize="0"/>
          <p:nvPr/>
        </p:nvPicPr>
        <p:blipFill rotWithShape="1">
          <a:blip r:embed="rId3">
            <a:alphaModFix/>
          </a:blip>
          <a:srcRect/>
          <a:stretch/>
        </p:blipFill>
        <p:spPr>
          <a:xfrm>
            <a:off x="1861283" y="1544625"/>
            <a:ext cx="7772400" cy="4254935"/>
          </a:xfrm>
          <a:prstGeom prst="rect">
            <a:avLst/>
          </a:prstGeom>
          <a:noFill/>
          <a:ln>
            <a:noFill/>
          </a:ln>
        </p:spPr>
      </p:pic>
      <p:pic>
        <p:nvPicPr>
          <p:cNvPr id="450" name="Google Shape;450;p31"/>
          <p:cNvPicPr preferRelativeResize="0"/>
          <p:nvPr/>
        </p:nvPicPr>
        <p:blipFill rotWithShape="1">
          <a:blip r:embed="rId4">
            <a:alphaModFix/>
          </a:blip>
          <a:srcRect/>
          <a:stretch/>
        </p:blipFill>
        <p:spPr>
          <a:xfrm>
            <a:off x="5343975" y="1499360"/>
            <a:ext cx="4345463" cy="4345463"/>
          </a:xfrm>
          <a:prstGeom prst="rect">
            <a:avLst/>
          </a:prstGeom>
          <a:noFill/>
          <a:ln>
            <a:noFill/>
          </a:ln>
        </p:spPr>
      </p:pic>
      <p:sp>
        <p:nvSpPr>
          <p:cNvPr id="451" name="Google Shape;45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b="0">
                <a:solidFill>
                  <a:schemeClr val="dk1"/>
                </a:solidFill>
              </a:rPr>
              <a:t>On their own, these factors can be hard to enact – need a </a:t>
            </a:r>
            <a:r>
              <a:rPr lang="en-GB" sz="3100">
                <a:solidFill>
                  <a:schemeClr val="dk1"/>
                </a:solidFill>
              </a:rPr>
              <a:t>structured process </a:t>
            </a:r>
            <a:r>
              <a:rPr lang="en-GB" sz="3100" b="0">
                <a:solidFill>
                  <a:schemeClr val="dk1"/>
                </a:solidFill>
              </a:rPr>
              <a:t>. . . </a:t>
            </a:r>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718" y="6037145"/>
            <a:ext cx="1720242" cy="820855"/>
          </a:xfrm>
          <a:prstGeom prst="rect">
            <a:avLst/>
          </a:prstGeom>
        </p:spPr>
      </p:pic>
    </p:spTree>
    <p:extLst>
      <p:ext uri="{BB962C8B-B14F-4D97-AF65-F5344CB8AC3E}">
        <p14:creationId xmlns:p14="http://schemas.microsoft.com/office/powerpoint/2010/main" val="23348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
          <p:cNvSpPr txBox="1">
            <a:spLocks noGrp="1"/>
          </p:cNvSpPr>
          <p:nvPr>
            <p:ph type="body" idx="2"/>
          </p:nvPr>
        </p:nvSpPr>
        <p:spPr>
          <a:xfrm>
            <a:off x="452829" y="414338"/>
            <a:ext cx="9410700" cy="742318"/>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405866"/>
              </a:buClr>
              <a:buSzPts val="2400"/>
              <a:buNone/>
            </a:pPr>
            <a:r>
              <a:rPr lang="en-GB" sz="2400" b="1" dirty="0"/>
              <a:t>Session </a:t>
            </a:r>
            <a:r>
              <a:rPr lang="en-GB" sz="2400" b="1" dirty="0" smtClean="0"/>
              <a:t>Overview</a:t>
            </a:r>
            <a:endParaRPr dirty="0"/>
          </a:p>
        </p:txBody>
      </p:sp>
      <p:grpSp>
        <p:nvGrpSpPr>
          <p:cNvPr id="197" name="Google Shape;197;p2"/>
          <p:cNvGrpSpPr/>
          <p:nvPr/>
        </p:nvGrpSpPr>
        <p:grpSpPr>
          <a:xfrm>
            <a:off x="719758" y="1382499"/>
            <a:ext cx="10582910" cy="873819"/>
            <a:chOff x="627511" y="973647"/>
            <a:chExt cx="7946981" cy="656173"/>
          </a:xfrm>
        </p:grpSpPr>
        <p:sp>
          <p:nvSpPr>
            <p:cNvPr id="198" name="Google Shape;198;p2"/>
            <p:cNvSpPr/>
            <p:nvPr/>
          </p:nvSpPr>
          <p:spPr>
            <a:xfrm>
              <a:off x="627511" y="973647"/>
              <a:ext cx="301784" cy="6561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97"/>
                <a:buFont typeface="Trebuchet MS"/>
                <a:buNone/>
              </a:pPr>
              <a:r>
                <a:rPr lang="en-GB" sz="2397" b="0" i="0" u="none" strike="noStrike" cap="none">
                  <a:solidFill>
                    <a:srgbClr val="FFFFFF"/>
                  </a:solidFill>
                  <a:latin typeface="Trebuchet MS"/>
                  <a:ea typeface="Trebuchet MS"/>
                  <a:cs typeface="Trebuchet MS"/>
                  <a:sym typeface="Trebuchet MS"/>
                </a:rPr>
                <a:t>1</a:t>
              </a:r>
              <a:endParaRPr/>
            </a:p>
          </p:txBody>
        </p:sp>
        <p:sp>
          <p:nvSpPr>
            <p:cNvPr id="199" name="Google Shape;199;p2"/>
            <p:cNvSpPr/>
            <p:nvPr/>
          </p:nvSpPr>
          <p:spPr>
            <a:xfrm>
              <a:off x="1042425" y="973647"/>
              <a:ext cx="7532067" cy="656173"/>
            </a:xfrm>
            <a:prstGeom prst="rect">
              <a:avLst/>
            </a:prstGeom>
            <a:solidFill>
              <a:srgbClr val="F2F2F2"/>
            </a:solidFill>
            <a:ln w="952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616E"/>
                </a:buClr>
                <a:buSzPts val="2200"/>
                <a:buFont typeface="Calibri"/>
                <a:buNone/>
              </a:pPr>
              <a:r>
                <a:rPr lang="en-GB" sz="2200" b="1" dirty="0" smtClean="0">
                  <a:solidFill>
                    <a:srgbClr val="4A616E"/>
                  </a:solidFill>
                  <a:latin typeface="Calibri"/>
                  <a:ea typeface="Calibri"/>
                  <a:cs typeface="Calibri"/>
                  <a:sym typeface="Calibri"/>
                </a:rPr>
                <a:t>Introduction to</a:t>
              </a:r>
              <a:r>
                <a:rPr lang="en-GB" sz="2200" b="1" i="0" u="none" strike="noStrike" cap="none" dirty="0" smtClean="0">
                  <a:solidFill>
                    <a:srgbClr val="4A616E"/>
                  </a:solidFill>
                  <a:latin typeface="Calibri"/>
                  <a:ea typeface="Calibri"/>
                  <a:cs typeface="Calibri"/>
                  <a:sym typeface="Calibri"/>
                </a:rPr>
                <a:t> </a:t>
              </a:r>
              <a:r>
                <a:rPr lang="en-GB" sz="2200" b="1" i="0" u="none" strike="noStrike" cap="none" dirty="0">
                  <a:solidFill>
                    <a:srgbClr val="4A616E"/>
                  </a:solidFill>
                  <a:latin typeface="Calibri"/>
                  <a:ea typeface="Calibri"/>
                  <a:cs typeface="Calibri"/>
                  <a:sym typeface="Calibri"/>
                </a:rPr>
                <a:t>the </a:t>
              </a:r>
              <a:r>
                <a:rPr lang="en-GB" sz="2200" b="1" i="0" u="none" strike="noStrike" cap="none" dirty="0" smtClean="0">
                  <a:solidFill>
                    <a:srgbClr val="4A616E"/>
                  </a:solidFill>
                  <a:latin typeface="Calibri"/>
                  <a:ea typeface="Calibri"/>
                  <a:cs typeface="Calibri"/>
                  <a:sym typeface="Calibri"/>
                </a:rPr>
                <a:t>EEF and Staffordshire Research School </a:t>
              </a:r>
              <a:endParaRPr dirty="0"/>
            </a:p>
          </p:txBody>
        </p:sp>
        <p:sp>
          <p:nvSpPr>
            <p:cNvPr id="200" name="Google Shape;200;p2"/>
            <p:cNvSpPr txBox="1"/>
            <p:nvPr/>
          </p:nvSpPr>
          <p:spPr>
            <a:xfrm>
              <a:off x="7167488" y="1194023"/>
              <a:ext cx="1117599" cy="21542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64"/>
                <a:buFont typeface="Calibri"/>
                <a:buNone/>
              </a:pPr>
              <a:endParaRPr sz="1864" b="0" i="0" u="none" strike="noStrike" cap="none">
                <a:solidFill>
                  <a:srgbClr val="000000"/>
                </a:solidFill>
                <a:latin typeface="Trebuchet MS"/>
                <a:ea typeface="Trebuchet MS"/>
                <a:cs typeface="Trebuchet MS"/>
                <a:sym typeface="Trebuchet MS"/>
              </a:endParaRPr>
            </a:p>
          </p:txBody>
        </p:sp>
      </p:grpSp>
      <p:grpSp>
        <p:nvGrpSpPr>
          <p:cNvPr id="201" name="Google Shape;201;p2"/>
          <p:cNvGrpSpPr/>
          <p:nvPr/>
        </p:nvGrpSpPr>
        <p:grpSpPr>
          <a:xfrm>
            <a:off x="719759" y="3601059"/>
            <a:ext cx="10595939" cy="873819"/>
            <a:chOff x="627511" y="1789081"/>
            <a:chExt cx="7956765" cy="656173"/>
          </a:xfrm>
        </p:grpSpPr>
        <p:sp>
          <p:nvSpPr>
            <p:cNvPr id="202" name="Google Shape;202;p2"/>
            <p:cNvSpPr/>
            <p:nvPr/>
          </p:nvSpPr>
          <p:spPr>
            <a:xfrm>
              <a:off x="627511" y="1789081"/>
              <a:ext cx="301784" cy="6561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97"/>
                <a:buFont typeface="Trebuchet MS"/>
                <a:buNone/>
              </a:pPr>
              <a:r>
                <a:rPr lang="en-GB" sz="2397" b="0" i="0" u="none" strike="noStrike" cap="none">
                  <a:solidFill>
                    <a:srgbClr val="FFFFFF"/>
                  </a:solidFill>
                  <a:latin typeface="Trebuchet MS"/>
                  <a:ea typeface="Trebuchet MS"/>
                  <a:cs typeface="Trebuchet MS"/>
                  <a:sym typeface="Trebuchet MS"/>
                </a:rPr>
                <a:t>3</a:t>
              </a:r>
              <a:endParaRPr/>
            </a:p>
          </p:txBody>
        </p:sp>
        <p:sp>
          <p:nvSpPr>
            <p:cNvPr id="203" name="Google Shape;203;p2"/>
            <p:cNvSpPr/>
            <p:nvPr/>
          </p:nvSpPr>
          <p:spPr>
            <a:xfrm>
              <a:off x="1052209" y="1789081"/>
              <a:ext cx="7532067" cy="656173"/>
            </a:xfrm>
            <a:prstGeom prst="rect">
              <a:avLst/>
            </a:prstGeom>
            <a:solidFill>
              <a:srgbClr val="F2F2F2"/>
            </a:solidFill>
            <a:ln w="952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616E"/>
                </a:buClr>
                <a:buSzPts val="2200"/>
                <a:buFont typeface="Calibri"/>
                <a:buNone/>
              </a:pPr>
              <a:r>
                <a:rPr lang="en-GB" sz="2200" b="1" dirty="0" smtClean="0">
                  <a:solidFill>
                    <a:srgbClr val="4A616E"/>
                  </a:solidFill>
                  <a:latin typeface="Calibri"/>
                  <a:ea typeface="Calibri"/>
                  <a:cs typeface="Calibri"/>
                  <a:sym typeface="Calibri"/>
                </a:rPr>
                <a:t>Reflect and Plan  </a:t>
              </a:r>
              <a:endParaRPr sz="2200" b="1" i="0" u="none" strike="noStrike" cap="none" dirty="0">
                <a:solidFill>
                  <a:srgbClr val="4A616E"/>
                </a:solidFill>
                <a:latin typeface="Calibri"/>
                <a:ea typeface="Calibri"/>
                <a:cs typeface="Calibri"/>
                <a:sym typeface="Calibri"/>
              </a:endParaRPr>
            </a:p>
          </p:txBody>
        </p:sp>
      </p:grpSp>
      <p:grpSp>
        <p:nvGrpSpPr>
          <p:cNvPr id="204" name="Google Shape;204;p2"/>
          <p:cNvGrpSpPr/>
          <p:nvPr/>
        </p:nvGrpSpPr>
        <p:grpSpPr>
          <a:xfrm>
            <a:off x="719759" y="2473558"/>
            <a:ext cx="10595939" cy="873819"/>
            <a:chOff x="627511" y="2708764"/>
            <a:chExt cx="7956765" cy="656173"/>
          </a:xfrm>
        </p:grpSpPr>
        <p:sp>
          <p:nvSpPr>
            <p:cNvPr id="205" name="Google Shape;205;p2"/>
            <p:cNvSpPr/>
            <p:nvPr/>
          </p:nvSpPr>
          <p:spPr>
            <a:xfrm>
              <a:off x="627511" y="2708764"/>
              <a:ext cx="301784" cy="6561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97"/>
                <a:buFont typeface="Trebuchet MS"/>
                <a:buNone/>
              </a:pPr>
              <a:r>
                <a:rPr lang="en-GB" sz="2397" b="0" i="0" u="none" strike="noStrike" cap="none">
                  <a:solidFill>
                    <a:srgbClr val="FFFFFF"/>
                  </a:solidFill>
                  <a:latin typeface="Trebuchet MS"/>
                  <a:ea typeface="Trebuchet MS"/>
                  <a:cs typeface="Trebuchet MS"/>
                  <a:sym typeface="Trebuchet MS"/>
                </a:rPr>
                <a:t>2</a:t>
              </a:r>
              <a:endParaRPr/>
            </a:p>
          </p:txBody>
        </p:sp>
        <p:sp>
          <p:nvSpPr>
            <p:cNvPr id="206" name="Google Shape;206;p2"/>
            <p:cNvSpPr/>
            <p:nvPr/>
          </p:nvSpPr>
          <p:spPr>
            <a:xfrm>
              <a:off x="1052209" y="2708764"/>
              <a:ext cx="7532067" cy="656173"/>
            </a:xfrm>
            <a:prstGeom prst="rect">
              <a:avLst/>
            </a:prstGeom>
            <a:solidFill>
              <a:srgbClr val="F2F2F2"/>
            </a:solidFill>
            <a:ln w="952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200" b="1" dirty="0" smtClean="0">
                  <a:solidFill>
                    <a:srgbClr val="4A616E"/>
                  </a:solidFill>
                  <a:latin typeface="Calibri"/>
                  <a:ea typeface="Calibri"/>
                  <a:cs typeface="Calibri"/>
                  <a:sym typeface="Calibri"/>
                </a:rPr>
                <a:t>Introduce the Key Ideas in the New Guidance Report  </a:t>
              </a:r>
              <a:endParaRPr sz="2200" b="1" i="0" u="none" strike="noStrike" cap="none" dirty="0">
                <a:solidFill>
                  <a:srgbClr val="4A616E"/>
                </a:solidFill>
                <a:latin typeface="Calibri"/>
                <a:ea typeface="Calibri"/>
                <a:cs typeface="Calibri"/>
                <a:sym typeface="Calibri"/>
              </a:endParaRPr>
            </a:p>
          </p:txBody>
        </p:sp>
        <p:sp>
          <p:nvSpPr>
            <p:cNvPr id="207" name="Google Shape;207;p2"/>
            <p:cNvSpPr txBox="1"/>
            <p:nvPr/>
          </p:nvSpPr>
          <p:spPr>
            <a:xfrm>
              <a:off x="7231164" y="2929128"/>
              <a:ext cx="1117599" cy="21542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64"/>
                <a:buFont typeface="Calibri"/>
                <a:buNone/>
              </a:pPr>
              <a:endParaRPr sz="1864" b="0" i="0" u="none" strike="noStrike" cap="none">
                <a:solidFill>
                  <a:srgbClr val="000000"/>
                </a:solidFill>
                <a:latin typeface="Trebuchet MS"/>
                <a:ea typeface="Trebuchet MS"/>
                <a:cs typeface="Trebuchet MS"/>
                <a:sym typeface="Trebuchet MS"/>
              </a:endParaRPr>
            </a:p>
          </p:txBody>
        </p:sp>
      </p:grpSp>
      <p:grpSp>
        <p:nvGrpSpPr>
          <p:cNvPr id="208" name="Google Shape;208;p2"/>
          <p:cNvGrpSpPr/>
          <p:nvPr/>
        </p:nvGrpSpPr>
        <p:grpSpPr>
          <a:xfrm>
            <a:off x="719759" y="4728560"/>
            <a:ext cx="10595939" cy="873819"/>
            <a:chOff x="627511" y="1789081"/>
            <a:chExt cx="7956765" cy="656173"/>
          </a:xfrm>
        </p:grpSpPr>
        <p:sp>
          <p:nvSpPr>
            <p:cNvPr id="209" name="Google Shape;209;p2"/>
            <p:cNvSpPr/>
            <p:nvPr/>
          </p:nvSpPr>
          <p:spPr>
            <a:xfrm>
              <a:off x="627511" y="1789081"/>
              <a:ext cx="301784" cy="6561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97"/>
                <a:buFont typeface="Trebuchet MS"/>
                <a:buNone/>
              </a:pPr>
              <a:r>
                <a:rPr lang="en-GB" sz="2397">
                  <a:solidFill>
                    <a:srgbClr val="FFFFFF"/>
                  </a:solidFill>
                  <a:latin typeface="Trebuchet MS"/>
                  <a:ea typeface="Trebuchet MS"/>
                  <a:cs typeface="Trebuchet MS"/>
                  <a:sym typeface="Trebuchet MS"/>
                </a:rPr>
                <a:t>4</a:t>
              </a:r>
              <a:endParaRPr sz="2397" b="0" i="0" u="none" strike="noStrike" cap="none">
                <a:solidFill>
                  <a:srgbClr val="FFFFFF"/>
                </a:solidFill>
                <a:latin typeface="Trebuchet MS"/>
                <a:ea typeface="Trebuchet MS"/>
                <a:cs typeface="Trebuchet MS"/>
                <a:sym typeface="Trebuchet MS"/>
              </a:endParaRPr>
            </a:p>
          </p:txBody>
        </p:sp>
        <p:sp>
          <p:nvSpPr>
            <p:cNvPr id="210" name="Google Shape;210;p2"/>
            <p:cNvSpPr/>
            <p:nvPr/>
          </p:nvSpPr>
          <p:spPr>
            <a:xfrm>
              <a:off x="1052209" y="1789081"/>
              <a:ext cx="7532067" cy="656173"/>
            </a:xfrm>
            <a:prstGeom prst="rect">
              <a:avLst/>
            </a:prstGeom>
            <a:solidFill>
              <a:srgbClr val="F2F2F2"/>
            </a:solidFill>
            <a:ln w="952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616E"/>
                </a:buClr>
                <a:buSzPts val="2200"/>
                <a:buFont typeface="Calibri"/>
                <a:buNone/>
              </a:pPr>
              <a:r>
                <a:rPr lang="en-GB" sz="2200" b="1" dirty="0" smtClean="0">
                  <a:solidFill>
                    <a:srgbClr val="4A616E"/>
                  </a:solidFill>
                  <a:latin typeface="Calibri"/>
                  <a:ea typeface="Calibri"/>
                  <a:cs typeface="Calibri"/>
                  <a:sym typeface="Calibri"/>
                </a:rPr>
                <a:t>Further Opportunities  </a:t>
              </a:r>
              <a:endParaRPr sz="2200" b="1" i="0" u="none" strike="noStrike" cap="none" dirty="0">
                <a:solidFill>
                  <a:srgbClr val="4A616E"/>
                </a:solidFill>
                <a:latin typeface="Calibri"/>
                <a:ea typeface="Calibri"/>
                <a:cs typeface="Calibri"/>
                <a:sym typeface="Calibri"/>
              </a:endParaRPr>
            </a:p>
          </p:txBody>
        </p:sp>
      </p:grpSp>
      <p:pic>
        <p:nvPicPr>
          <p:cNvPr id="17" name="Picture 16" descr="Image 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7920" y="5954113"/>
            <a:ext cx="1894609" cy="90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00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2"/>
          <p:cNvPicPr preferRelativeResize="0"/>
          <p:nvPr/>
        </p:nvPicPr>
        <p:blipFill rotWithShape="1">
          <a:blip r:embed="rId3">
            <a:alphaModFix/>
          </a:blip>
          <a:srcRect/>
          <a:stretch/>
        </p:blipFill>
        <p:spPr>
          <a:xfrm>
            <a:off x="1861283" y="1544625"/>
            <a:ext cx="7772400" cy="4254935"/>
          </a:xfrm>
          <a:prstGeom prst="rect">
            <a:avLst/>
          </a:prstGeom>
          <a:noFill/>
          <a:ln>
            <a:noFill/>
          </a:ln>
        </p:spPr>
      </p:pic>
      <p:sp>
        <p:nvSpPr>
          <p:cNvPr id="458" name="Google Shape;45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b="0">
                <a:solidFill>
                  <a:schemeClr val="dk1"/>
                </a:solidFill>
              </a:rPr>
              <a:t>On their own, these factors can be hard to enact – need a </a:t>
            </a:r>
            <a:r>
              <a:rPr lang="en-GB" sz="3100">
                <a:solidFill>
                  <a:schemeClr val="dk1"/>
                </a:solidFill>
              </a:rPr>
              <a:t>structured process </a:t>
            </a:r>
            <a:r>
              <a:rPr lang="en-GB" sz="3100" b="0">
                <a:solidFill>
                  <a:schemeClr val="dk1"/>
                </a:solidFill>
              </a:rPr>
              <a:t>. . . </a:t>
            </a:r>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478" y="5908583"/>
            <a:ext cx="1720242" cy="820855"/>
          </a:xfrm>
          <a:prstGeom prst="rect">
            <a:avLst/>
          </a:prstGeom>
        </p:spPr>
      </p:pic>
    </p:spTree>
    <p:extLst>
      <p:ext uri="{BB962C8B-B14F-4D97-AF65-F5344CB8AC3E}">
        <p14:creationId xmlns:p14="http://schemas.microsoft.com/office/powerpoint/2010/main" val="10935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9"/>
          <p:cNvSpPr/>
          <p:nvPr/>
        </p:nvSpPr>
        <p:spPr>
          <a:xfrm>
            <a:off x="0" y="0"/>
            <a:ext cx="12192000" cy="6858000"/>
          </a:xfrm>
          <a:prstGeom prst="rect">
            <a:avLst/>
          </a:prstGeom>
          <a:solidFill>
            <a:srgbClr val="546D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6" name="Google Shape;576;p59"/>
          <p:cNvSpPr/>
          <p:nvPr/>
        </p:nvSpPr>
        <p:spPr>
          <a:xfrm>
            <a:off x="8321040" y="-2351209"/>
            <a:ext cx="11201400" cy="11201400"/>
          </a:xfrm>
          <a:prstGeom prst="ellipse">
            <a:avLst/>
          </a:prstGeom>
          <a:solidFill>
            <a:srgbClr val="778A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7" name="Google Shape;577;p59"/>
          <p:cNvSpPr/>
          <p:nvPr/>
        </p:nvSpPr>
        <p:spPr>
          <a:xfrm>
            <a:off x="9313227" y="-2373434"/>
            <a:ext cx="11223625" cy="11223625"/>
          </a:xfrm>
          <a:prstGeom prst="ellipse">
            <a:avLst/>
          </a:prstGeom>
          <a:solidFill>
            <a:srgbClr val="8F9F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8" name="Google Shape;578;p59"/>
          <p:cNvSpPr/>
          <p:nvPr/>
        </p:nvSpPr>
        <p:spPr>
          <a:xfrm>
            <a:off x="10303828" y="-2182813"/>
            <a:ext cx="11223625" cy="11223625"/>
          </a:xfrm>
          <a:prstGeom prst="ellipse">
            <a:avLst/>
          </a:prstGeom>
          <a:solidFill>
            <a:srgbClr val="A8B4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9" name="Google Shape;579;p59"/>
          <p:cNvSpPr txBox="1"/>
          <p:nvPr/>
        </p:nvSpPr>
        <p:spPr>
          <a:xfrm>
            <a:off x="618833" y="1122363"/>
            <a:ext cx="7534567"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None/>
            </a:pPr>
            <a:r>
              <a:rPr lang="en-GB" sz="6000" b="1" i="0" u="none" strike="noStrike" cap="none">
                <a:solidFill>
                  <a:schemeClr val="lt1"/>
                </a:solidFill>
                <a:latin typeface="Arial"/>
                <a:ea typeface="Arial"/>
                <a:cs typeface="Arial"/>
                <a:sym typeface="Arial"/>
              </a:rPr>
              <a:t>Recommendation 3</a:t>
            </a:r>
            <a:endParaRPr/>
          </a:p>
        </p:txBody>
      </p:sp>
      <p:sp>
        <p:nvSpPr>
          <p:cNvPr id="580" name="Google Shape;580;p59"/>
          <p:cNvSpPr txBox="1"/>
          <p:nvPr/>
        </p:nvSpPr>
        <p:spPr>
          <a:xfrm>
            <a:off x="618833" y="3602038"/>
            <a:ext cx="7534567" cy="1655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200" b="0" i="0" u="none" strike="noStrike" cap="none">
                <a:solidFill>
                  <a:schemeClr val="lt1"/>
                </a:solidFill>
                <a:latin typeface="Arial"/>
                <a:ea typeface="Arial"/>
                <a:cs typeface="Arial"/>
                <a:sym typeface="Arial"/>
              </a:rPr>
              <a:t>Adopt a structured but flexible implementation process</a:t>
            </a:r>
            <a:endParaRPr/>
          </a:p>
        </p:txBody>
      </p:sp>
      <p:pic>
        <p:nvPicPr>
          <p:cNvPr id="581" name="Google Shape;581;p59"/>
          <p:cNvPicPr preferRelativeResize="0"/>
          <p:nvPr/>
        </p:nvPicPr>
        <p:blipFill rotWithShape="1">
          <a:blip r:embed="rId3">
            <a:alphaModFix/>
          </a:blip>
          <a:srcRect/>
          <a:stretch/>
        </p:blipFill>
        <p:spPr>
          <a:xfrm>
            <a:off x="-1" y="5872164"/>
            <a:ext cx="12192001" cy="985837"/>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0677" y="5933900"/>
            <a:ext cx="1720242" cy="820855"/>
          </a:xfrm>
          <a:prstGeom prst="rect">
            <a:avLst/>
          </a:prstGeom>
        </p:spPr>
      </p:pic>
    </p:spTree>
    <p:extLst>
      <p:ext uri="{BB962C8B-B14F-4D97-AF65-F5344CB8AC3E}">
        <p14:creationId xmlns:p14="http://schemas.microsoft.com/office/powerpoint/2010/main" val="2428745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35280" y="-193357"/>
            <a:ext cx="13047132" cy="7339012"/>
          </a:xfrm>
          <a:prstGeom prst="rect">
            <a:avLst/>
          </a:prstGeom>
        </p:spPr>
      </p:pic>
      <p:sp>
        <p:nvSpPr>
          <p:cNvPr id="5" name="Rectangle 4"/>
          <p:cNvSpPr/>
          <p:nvPr/>
        </p:nvSpPr>
        <p:spPr>
          <a:xfrm>
            <a:off x="10163724" y="-271811"/>
            <a:ext cx="2548128" cy="1353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2105553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4"/>
          <p:cNvSpPr txBox="1">
            <a:spLocks noGrp="1"/>
          </p:cNvSpPr>
          <p:nvPr>
            <p:ph type="body" idx="1"/>
          </p:nvPr>
        </p:nvSpPr>
        <p:spPr>
          <a:xfrm>
            <a:off x="169129" y="365125"/>
            <a:ext cx="4313663" cy="5324864"/>
          </a:xfrm>
          <a:prstGeom prst="rect">
            <a:avLst/>
          </a:prstGeom>
          <a:noFill/>
          <a:ln>
            <a:noFill/>
          </a:ln>
        </p:spPr>
        <p:txBody>
          <a:bodyPr spcFirstLastPara="1" wrap="square" lIns="91425" tIns="45700" rIns="91425" bIns="45700" anchor="ctr" anchorCtr="0">
            <a:noAutofit/>
          </a:bodyPr>
          <a:lstStyle/>
          <a:p>
            <a:pPr marL="0" lvl="0" indent="0" algn="l" rtl="0">
              <a:lnSpc>
                <a:spcPct val="166666"/>
              </a:lnSpc>
              <a:spcBef>
                <a:spcPts val="0"/>
              </a:spcBef>
              <a:spcAft>
                <a:spcPts val="0"/>
              </a:spcAft>
              <a:buClr>
                <a:schemeClr val="dk1"/>
              </a:buClr>
              <a:buSzPts val="2400"/>
              <a:buNone/>
            </a:pPr>
            <a:r>
              <a:rPr lang="en-GB" i="1"/>
              <a:t>”Implementation doesn't occur in a neat and linear fashion: strategies and phases overlap and are revisited over time. </a:t>
            </a:r>
            <a:endParaRPr/>
          </a:p>
          <a:p>
            <a:pPr marL="0" lvl="0" indent="0" algn="l" rtl="0">
              <a:lnSpc>
                <a:spcPct val="166666"/>
              </a:lnSpc>
              <a:spcBef>
                <a:spcPts val="1000"/>
              </a:spcBef>
              <a:spcAft>
                <a:spcPts val="0"/>
              </a:spcAft>
              <a:buClr>
                <a:schemeClr val="dk1"/>
              </a:buClr>
              <a:buSzPts val="2400"/>
              <a:buNone/>
            </a:pPr>
            <a:r>
              <a:rPr lang="en-GB" i="1"/>
              <a:t>As such, implementation is best treated as a process of ongoing learning that adapts to the changing needs of the school."</a:t>
            </a:r>
            <a:endParaRPr/>
          </a:p>
        </p:txBody>
      </p:sp>
      <p:pic>
        <p:nvPicPr>
          <p:cNvPr id="472" name="Google Shape;472;p34" descr="A diagram of a process&#10;&#10;Description automatically generated"/>
          <p:cNvPicPr preferRelativeResize="0"/>
          <p:nvPr/>
        </p:nvPicPr>
        <p:blipFill rotWithShape="1">
          <a:blip r:embed="rId3">
            <a:alphaModFix/>
          </a:blip>
          <a:srcRect t="4325" b="11033"/>
          <a:stretch/>
        </p:blipFill>
        <p:spPr>
          <a:xfrm>
            <a:off x="4942217" y="1030913"/>
            <a:ext cx="6911223" cy="4189177"/>
          </a:xfrm>
          <a:prstGeom prst="rect">
            <a:avLst/>
          </a:prstGeom>
          <a:noFill/>
          <a:ln>
            <a:noFill/>
          </a:ln>
        </p:spPr>
      </p:pic>
      <p:cxnSp>
        <p:nvCxnSpPr>
          <p:cNvPr id="473" name="Google Shape;473;p34"/>
          <p:cNvCxnSpPr/>
          <p:nvPr/>
        </p:nvCxnSpPr>
        <p:spPr>
          <a:xfrm>
            <a:off x="4691097" y="771897"/>
            <a:ext cx="0" cy="4511320"/>
          </a:xfrm>
          <a:prstGeom prst="straightConnector1">
            <a:avLst/>
          </a:prstGeom>
          <a:noFill/>
          <a:ln w="9525" cap="flat" cmpd="sng">
            <a:solidFill>
              <a:srgbClr val="7F7F7F"/>
            </a:solidFill>
            <a:prstDash val="solid"/>
            <a:miter lim="800000"/>
            <a:headEnd type="none" w="sm" len="sm"/>
            <a:tailEnd type="none" w="sm" len="sm"/>
          </a:ln>
        </p:spPr>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2412550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5"/>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a:solidFill>
                  <a:schemeClr val="dk1"/>
                </a:solidFill>
              </a:rPr>
              <a:t>The Explore phase </a:t>
            </a:r>
            <a:r>
              <a:rPr lang="en-GB" sz="3100" b="0">
                <a:solidFill>
                  <a:schemeClr val="dk1"/>
                </a:solidFill>
              </a:rPr>
              <a:t>- a ‘conversation’, not a sequence</a:t>
            </a:r>
            <a:endParaRPr/>
          </a:p>
        </p:txBody>
      </p:sp>
      <p:pic>
        <p:nvPicPr>
          <p:cNvPr id="480" name="Google Shape;480;p35" descr="A blue and white background with text&#10;&#10;Description automatically generated"/>
          <p:cNvPicPr preferRelativeResize="0"/>
          <p:nvPr/>
        </p:nvPicPr>
        <p:blipFill rotWithShape="1">
          <a:blip r:embed="rId3">
            <a:alphaModFix/>
          </a:blip>
          <a:srcRect b="8130"/>
          <a:stretch/>
        </p:blipFill>
        <p:spPr>
          <a:xfrm>
            <a:off x="1268066" y="2288341"/>
            <a:ext cx="3814945" cy="2817142"/>
          </a:xfrm>
          <a:prstGeom prst="rect">
            <a:avLst/>
          </a:prstGeom>
          <a:noFill/>
          <a:ln>
            <a:noFill/>
          </a:ln>
        </p:spPr>
      </p:pic>
      <p:sp>
        <p:nvSpPr>
          <p:cNvPr id="481" name="Google Shape;481;p35"/>
          <p:cNvSpPr/>
          <p:nvPr/>
        </p:nvSpPr>
        <p:spPr>
          <a:xfrm rot="3094772">
            <a:off x="2144630" y="2276549"/>
            <a:ext cx="3156177" cy="3030344"/>
          </a:xfrm>
          <a:prstGeom prst="rightArrow">
            <a:avLst>
              <a:gd name="adj1" fmla="val 50000"/>
              <a:gd name="adj2" fmla="val 50000"/>
            </a:avLst>
          </a:prstGeom>
          <a:noFill/>
          <a:ln w="28575"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35"/>
          <p:cNvSpPr/>
          <p:nvPr/>
        </p:nvSpPr>
        <p:spPr>
          <a:xfrm>
            <a:off x="6411301" y="2505947"/>
            <a:ext cx="2896005" cy="1778801"/>
          </a:xfrm>
          <a:prstGeom prst="wedgeEllipseCallout">
            <a:avLst>
              <a:gd name="adj1" fmla="val -37237"/>
              <a:gd name="adj2" fmla="val 64492"/>
            </a:avLst>
          </a:prstGeom>
          <a:noFill/>
          <a:ln w="12700" cap="flat" cmpd="sng">
            <a:solidFill>
              <a:srgbClr val="1D70B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35"/>
          <p:cNvSpPr/>
          <p:nvPr/>
        </p:nvSpPr>
        <p:spPr>
          <a:xfrm>
            <a:off x="8046629" y="3063784"/>
            <a:ext cx="2896005" cy="1778801"/>
          </a:xfrm>
          <a:prstGeom prst="wedgeEllipseCallout">
            <a:avLst>
              <a:gd name="adj1" fmla="val 24359"/>
              <a:gd name="adj2" fmla="val 68705"/>
            </a:avLst>
          </a:prstGeom>
          <a:solidFill>
            <a:schemeClr val="lt1"/>
          </a:solidFill>
          <a:ln w="12700" cap="flat" cmpd="sng">
            <a:solidFill>
              <a:srgbClr val="1D70B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3867155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6"/>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a:solidFill>
                  <a:schemeClr val="dk1"/>
                </a:solidFill>
              </a:rPr>
              <a:t>Now centred around two questions</a:t>
            </a:r>
            <a:endParaRPr sz="3100" b="0">
              <a:solidFill>
                <a:schemeClr val="dk1"/>
              </a:solidFill>
            </a:endParaRPr>
          </a:p>
        </p:txBody>
      </p:sp>
      <p:sp>
        <p:nvSpPr>
          <p:cNvPr id="490" name="Google Shape;490;p36"/>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00" b="1">
                <a:solidFill>
                  <a:srgbClr val="50546F"/>
                </a:solidFill>
                <a:latin typeface="Arial"/>
                <a:ea typeface="Arial"/>
                <a:cs typeface="Arial"/>
                <a:sym typeface="Arial"/>
              </a:rPr>
              <a:t>Right for</a:t>
            </a:r>
            <a:r>
              <a:rPr lang="en-GB" sz="1300" b="1" i="0" u="none" strike="noStrike" cap="none">
                <a:solidFill>
                  <a:srgbClr val="50546F"/>
                </a:solidFill>
                <a:latin typeface="Arial"/>
                <a:ea typeface="Arial"/>
                <a:cs typeface="Arial"/>
                <a:sym typeface="Arial"/>
              </a:rPr>
              <a:t> our setting?</a:t>
            </a:r>
            <a:endParaRPr/>
          </a:p>
        </p:txBody>
      </p:sp>
      <p:sp>
        <p:nvSpPr>
          <p:cNvPr id="491" name="Google Shape;491;p36"/>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rPr>
              <a:t>1</a:t>
            </a:r>
            <a:endParaRPr sz="1800" b="1" i="0" u="none" strike="noStrike" cap="none">
              <a:solidFill>
                <a:srgbClr val="FFFFFF"/>
              </a:solidFill>
              <a:latin typeface="Arial"/>
              <a:ea typeface="Arial"/>
              <a:cs typeface="Arial"/>
              <a:sym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30130390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a:solidFill>
                  <a:schemeClr val="dk1"/>
                </a:solidFill>
              </a:rPr>
              <a:t>Now centred around two questions</a:t>
            </a:r>
            <a:endParaRPr sz="3100" b="0">
              <a:solidFill>
                <a:schemeClr val="dk1"/>
              </a:solidFill>
            </a:endParaRPr>
          </a:p>
        </p:txBody>
      </p:sp>
      <p:sp>
        <p:nvSpPr>
          <p:cNvPr id="498" name="Google Shape;498;p37"/>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7"/>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00" name="Google Shape;500;p37" descr="A screenshot of a graph&#10;&#10;Description automatically generated"/>
          <p:cNvPicPr preferRelativeResize="0"/>
          <p:nvPr/>
        </p:nvPicPr>
        <p:blipFill rotWithShape="1">
          <a:blip r:embed="rId3">
            <a:alphaModFix/>
          </a:blip>
          <a:srcRect/>
          <a:stretch/>
        </p:blipFill>
        <p:spPr>
          <a:xfrm rot="-477694">
            <a:off x="6019940" y="3889471"/>
            <a:ext cx="2815562" cy="1435255"/>
          </a:xfrm>
          <a:prstGeom prst="rect">
            <a:avLst/>
          </a:prstGeom>
          <a:noFill/>
          <a:ln>
            <a:noFill/>
          </a:ln>
        </p:spPr>
      </p:pic>
      <p:pic>
        <p:nvPicPr>
          <p:cNvPr id="501" name="Google Shape;501;p37" descr="A group of people sitting in chairs in a classroom&#10;&#10;Description automatically generated"/>
          <p:cNvPicPr preferRelativeResize="0"/>
          <p:nvPr/>
        </p:nvPicPr>
        <p:blipFill rotWithShape="1">
          <a:blip r:embed="rId4">
            <a:alphaModFix/>
          </a:blip>
          <a:srcRect/>
          <a:stretch/>
        </p:blipFill>
        <p:spPr>
          <a:xfrm>
            <a:off x="10554812" y="3765553"/>
            <a:ext cx="1340474" cy="1897245"/>
          </a:xfrm>
          <a:prstGeom prst="rect">
            <a:avLst/>
          </a:prstGeom>
          <a:noFill/>
          <a:ln w="9525" cap="flat" cmpd="sng">
            <a:solidFill>
              <a:srgbClr val="7F7F7F"/>
            </a:solidFill>
            <a:prstDash val="solid"/>
            <a:round/>
            <a:headEnd type="none" w="sm" len="sm"/>
            <a:tailEnd type="none" w="sm" len="sm"/>
          </a:ln>
        </p:spPr>
      </p:pic>
      <p:pic>
        <p:nvPicPr>
          <p:cNvPr id="502" name="Google Shape;502;p37" descr="A book with a magnifying glass&#10;&#10;Description automatically generated"/>
          <p:cNvPicPr preferRelativeResize="0"/>
          <p:nvPr/>
        </p:nvPicPr>
        <p:blipFill rotWithShape="1">
          <a:blip r:embed="rId5">
            <a:alphaModFix/>
          </a:blip>
          <a:srcRect/>
          <a:stretch/>
        </p:blipFill>
        <p:spPr>
          <a:xfrm>
            <a:off x="9003760" y="3765553"/>
            <a:ext cx="1340474" cy="1903632"/>
          </a:xfrm>
          <a:prstGeom prst="rect">
            <a:avLst/>
          </a:prstGeom>
          <a:noFill/>
          <a:ln w="9525" cap="flat" cmpd="sng">
            <a:solidFill>
              <a:srgbClr val="7F7F7F"/>
            </a:solidFill>
            <a:prstDash val="solid"/>
            <a:round/>
            <a:headEnd type="none" w="sm" len="sm"/>
            <a:tailEnd type="none" w="sm" len="sm"/>
          </a:ln>
        </p:spPr>
      </p:pic>
      <p:pic>
        <p:nvPicPr>
          <p:cNvPr id="503" name="Google Shape;503;p37" descr="A table with text on it&#10;&#10;Description automatically generated"/>
          <p:cNvPicPr preferRelativeResize="0"/>
          <p:nvPr/>
        </p:nvPicPr>
        <p:blipFill rotWithShape="1">
          <a:blip r:embed="rId6">
            <a:alphaModFix/>
          </a:blip>
          <a:srcRect/>
          <a:stretch/>
        </p:blipFill>
        <p:spPr>
          <a:xfrm rot="209231">
            <a:off x="821022" y="3869011"/>
            <a:ext cx="3442319" cy="1330886"/>
          </a:xfrm>
          <a:prstGeom prst="rect">
            <a:avLst/>
          </a:prstGeom>
          <a:noFill/>
          <a:ln>
            <a:noFill/>
          </a:ln>
        </p:spPr>
      </p:pic>
      <p:sp>
        <p:nvSpPr>
          <p:cNvPr id="504" name="Google Shape;504;p37"/>
          <p:cNvSpPr txBox="1"/>
          <p:nvPr/>
        </p:nvSpPr>
        <p:spPr>
          <a:xfrm>
            <a:off x="938610" y="2209358"/>
            <a:ext cx="4184153" cy="9777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What’s the problem and what’s already going 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Identify pupil needs and their root causes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Understand current practices and what influences them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7"/>
          <p:cNvSpPr txBox="1"/>
          <p:nvPr/>
        </p:nvSpPr>
        <p:spPr>
          <a:xfrm>
            <a:off x="7390419" y="2194307"/>
            <a:ext cx="3971008" cy="13426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What does the research evidence suggest and how does it relate to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1"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90000"/>
              </a:lnSpc>
              <a:spcBef>
                <a:spcPts val="105"/>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research evidence about what has worked elsewhere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90000"/>
              </a:lnSpc>
              <a:spcBef>
                <a:spcPts val="420"/>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how well the approach addresses the problem and fits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7"/>
          <p:cNvSpPr/>
          <p:nvPr/>
        </p:nvSpPr>
        <p:spPr>
          <a:xfrm rot="5400000">
            <a:off x="5781092" y="1654745"/>
            <a:ext cx="786086" cy="2432570"/>
          </a:xfrm>
          <a:prstGeom prst="upDownArrow">
            <a:avLst>
              <a:gd name="adj1" fmla="val 50000"/>
              <a:gd name="adj2" fmla="val 50000"/>
            </a:avLst>
          </a:prstGeom>
          <a:solidFill>
            <a:srgbClr val="FFA1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Calibri"/>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07" name="Google Shape;507;p37"/>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37"/>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5115" y="5950124"/>
            <a:ext cx="1720242" cy="820855"/>
          </a:xfrm>
          <a:prstGeom prst="rect">
            <a:avLst/>
          </a:prstGeom>
        </p:spPr>
      </p:pic>
    </p:spTree>
    <p:extLst>
      <p:ext uri="{BB962C8B-B14F-4D97-AF65-F5344CB8AC3E}">
        <p14:creationId xmlns:p14="http://schemas.microsoft.com/office/powerpoint/2010/main" val="282945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2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0"/>
                                        </p:tgtEl>
                                        <p:attrNameLst>
                                          <p:attrName>style.visibility</p:attrName>
                                        </p:attrNameLst>
                                      </p:cBhvr>
                                      <p:to>
                                        <p:strVal val="visible"/>
                                      </p:to>
                                    </p:set>
                                    <p:animEffect transition="in" filter="fade">
                                      <p:cBhvr>
                                        <p:cTn id="12" dur="200"/>
                                        <p:tgtEl>
                                          <p:spTgt spid="500"/>
                                        </p:tgtEl>
                                      </p:cBhvr>
                                    </p:animEffect>
                                  </p:childTnLst>
                                </p:cTn>
                              </p:par>
                              <p:par>
                                <p:cTn id="13" presetID="10" presetClass="entr" presetSubtype="0" fill="hold" nodeType="withEffect">
                                  <p:stCondLst>
                                    <p:cond delay="0"/>
                                  </p:stCondLst>
                                  <p:childTnLst>
                                    <p:set>
                                      <p:cBhvr>
                                        <p:cTn id="14" dur="1" fill="hold">
                                          <p:stCondLst>
                                            <p:cond delay="0"/>
                                          </p:stCondLst>
                                        </p:cTn>
                                        <p:tgtEl>
                                          <p:spTgt spid="502"/>
                                        </p:tgtEl>
                                        <p:attrNameLst>
                                          <p:attrName>style.visibility</p:attrName>
                                        </p:attrNameLst>
                                      </p:cBhvr>
                                      <p:to>
                                        <p:strVal val="visible"/>
                                      </p:to>
                                    </p:set>
                                    <p:animEffect transition="in" filter="fade">
                                      <p:cBhvr>
                                        <p:cTn id="15" dur="200"/>
                                        <p:tgtEl>
                                          <p:spTgt spid="502"/>
                                        </p:tgtEl>
                                      </p:cBhvr>
                                    </p:animEffect>
                                  </p:childTnLst>
                                </p:cTn>
                              </p:par>
                              <p:par>
                                <p:cTn id="16" presetID="10" presetClass="entr" presetSubtype="0" fill="hold" nodeType="withEffect">
                                  <p:stCondLst>
                                    <p:cond delay="0"/>
                                  </p:stCondLst>
                                  <p:childTnLst>
                                    <p:set>
                                      <p:cBhvr>
                                        <p:cTn id="17" dur="1" fill="hold">
                                          <p:stCondLst>
                                            <p:cond delay="0"/>
                                          </p:stCondLst>
                                        </p:cTn>
                                        <p:tgtEl>
                                          <p:spTgt spid="501"/>
                                        </p:tgtEl>
                                        <p:attrNameLst>
                                          <p:attrName>style.visibility</p:attrName>
                                        </p:attrNameLst>
                                      </p:cBhvr>
                                      <p:to>
                                        <p:strVal val="visible"/>
                                      </p:to>
                                    </p:set>
                                    <p:animEffect transition="in" filter="fade">
                                      <p:cBhvr>
                                        <p:cTn id="18" dur="2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305167" y="-1149578"/>
            <a:ext cx="15255629" cy="8581291"/>
          </a:xfrm>
          <a:prstGeom prst="rect">
            <a:avLst/>
          </a:prstGeom>
        </p:spPr>
      </p:pic>
      <p:sp>
        <p:nvSpPr>
          <p:cNvPr id="5" name="Rectangle 4"/>
          <p:cNvSpPr/>
          <p:nvPr/>
        </p:nvSpPr>
        <p:spPr>
          <a:xfrm>
            <a:off x="11353800" y="-1197134"/>
            <a:ext cx="3511063" cy="1970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4278081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8"/>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a:solidFill>
                  <a:schemeClr val="dk1"/>
                </a:solidFill>
              </a:rPr>
              <a:t>Now centred around two questions</a:t>
            </a:r>
            <a:endParaRPr sz="3100" b="0">
              <a:solidFill>
                <a:schemeClr val="dk1"/>
              </a:solidFill>
            </a:endParaRPr>
          </a:p>
        </p:txBody>
      </p:sp>
      <p:sp>
        <p:nvSpPr>
          <p:cNvPr id="515" name="Google Shape;515;p38"/>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8"/>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7" name="Google Shape;517;p38"/>
          <p:cNvSpPr txBox="1"/>
          <p:nvPr/>
        </p:nvSpPr>
        <p:spPr>
          <a:xfrm>
            <a:off x="938610" y="2209358"/>
            <a:ext cx="4184153" cy="9777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What’s the problem and what’s already going 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Identify pupil needs and their root causes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Understand current practices and what influences them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8"/>
          <p:cNvSpPr/>
          <p:nvPr/>
        </p:nvSpPr>
        <p:spPr>
          <a:xfrm rot="5400000">
            <a:off x="5781092" y="1654745"/>
            <a:ext cx="786086" cy="2432570"/>
          </a:xfrm>
          <a:prstGeom prst="upDownArrow">
            <a:avLst>
              <a:gd name="adj1" fmla="val 50000"/>
              <a:gd name="adj2" fmla="val 50000"/>
            </a:avLst>
          </a:prstGeom>
          <a:solidFill>
            <a:srgbClr val="FFA1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Calibri"/>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9" name="Google Shape;519;p38"/>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8"/>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1" name="Google Shape;521;p38"/>
          <p:cNvSpPr txBox="1"/>
          <p:nvPr/>
        </p:nvSpPr>
        <p:spPr>
          <a:xfrm>
            <a:off x="938610" y="3981584"/>
            <a:ext cx="3971008" cy="11672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What are the barriers and enablers to change in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1"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105"/>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what will help or hinder implementation in the school e.g. time to engage, existing skills and expertise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38"/>
          <p:cNvSpPr/>
          <p:nvPr/>
        </p:nvSpPr>
        <p:spPr>
          <a:xfrm rot="5400000">
            <a:off x="5781092" y="3389959"/>
            <a:ext cx="786086" cy="2432570"/>
          </a:xfrm>
          <a:prstGeom prst="upDownArrow">
            <a:avLst>
              <a:gd name="adj1" fmla="val 50000"/>
              <a:gd name="adj2" fmla="val 50000"/>
            </a:avLst>
          </a:prstGeom>
          <a:solidFill>
            <a:srgbClr val="FFA1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Calibri"/>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3" name="Google Shape;523;p38"/>
          <p:cNvSpPr txBox="1"/>
          <p:nvPr/>
        </p:nvSpPr>
        <p:spPr>
          <a:xfrm>
            <a:off x="4817707" y="4445029"/>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Feasible </a:t>
            </a:r>
            <a:r>
              <a:rPr kumimoji="0" lang="en-GB" sz="1300" b="1" i="0" u="none" strike="noStrike" kern="0" cap="none" spc="0" normalizeH="0" baseline="0" noProof="0">
                <a:ln>
                  <a:noFill/>
                </a:ln>
                <a:solidFill>
                  <a:srgbClr val="50546F"/>
                </a:solidFill>
                <a:effectLst/>
                <a:uLnTx/>
                <a:uFillTx/>
                <a:latin typeface="Calibri"/>
                <a:ea typeface="Calibri"/>
                <a:cs typeface="Calibri"/>
                <a:sym typeface="Calibri"/>
              </a:rPr>
              <a:t>to implement</a:t>
            </a: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8"/>
          <p:cNvSpPr/>
          <p:nvPr/>
        </p:nvSpPr>
        <p:spPr>
          <a:xfrm>
            <a:off x="6044211" y="4039959"/>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5" name="Google Shape;525;p38"/>
          <p:cNvSpPr txBox="1"/>
          <p:nvPr/>
        </p:nvSpPr>
        <p:spPr>
          <a:xfrm>
            <a:off x="7390419" y="2194307"/>
            <a:ext cx="3971008" cy="13426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What does the research evidence suggest and how does it relate to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1"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90000"/>
              </a:lnSpc>
              <a:spcBef>
                <a:spcPts val="105"/>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research evidence about what has worked elsewhere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90000"/>
              </a:lnSpc>
              <a:spcBef>
                <a:spcPts val="420"/>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how well the approach addresses the problem and fits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8"/>
          <p:cNvSpPr txBox="1"/>
          <p:nvPr/>
        </p:nvSpPr>
        <p:spPr>
          <a:xfrm>
            <a:off x="7390420" y="3981584"/>
            <a:ext cx="3971007" cy="16012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How challenging is the approach to implement?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0" i="0" u="none" strike="noStrike" kern="0" cap="none" spc="0" normalizeH="0" baseline="0" noProof="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105"/>
              </a:spcBef>
              <a:spcAft>
                <a:spcPts val="0"/>
              </a:spcAft>
              <a:buClr>
                <a:srgbClr val="000000"/>
              </a:buClr>
              <a:buSzPts val="1200"/>
              <a:buFont typeface="Arial"/>
              <a:buChar char="•"/>
              <a:tabLst/>
              <a:defRPr/>
            </a:pP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Consider how implementation may be enabled or constrained by the features of the approach e.g. degree of complexity, quality of professional development, availability of resources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469" y="5995384"/>
            <a:ext cx="1720242" cy="820855"/>
          </a:xfrm>
          <a:prstGeom prst="rect">
            <a:avLst/>
          </a:prstGeom>
        </p:spPr>
      </p:pic>
    </p:spTree>
    <p:extLst>
      <p:ext uri="{BB962C8B-B14F-4D97-AF65-F5344CB8AC3E}">
        <p14:creationId xmlns:p14="http://schemas.microsoft.com/office/powerpoint/2010/main" val="34904751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9"/>
          <p:cNvSpPr/>
          <p:nvPr/>
        </p:nvSpPr>
        <p:spPr>
          <a:xfrm rot="-5400000">
            <a:off x="1177860" y="965220"/>
            <a:ext cx="4167357" cy="5162323"/>
          </a:xfrm>
          <a:prstGeom prst="round2SameRect">
            <a:avLst>
              <a:gd name="adj1" fmla="val 4692"/>
              <a:gd name="adj2" fmla="val 0"/>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p39"/>
          <p:cNvSpPr/>
          <p:nvPr/>
        </p:nvSpPr>
        <p:spPr>
          <a:xfrm rot="-5400000">
            <a:off x="2538275" y="2111238"/>
            <a:ext cx="1601206" cy="4994309"/>
          </a:xfrm>
          <a:prstGeom prst="round2SameRect">
            <a:avLst>
              <a:gd name="adj1" fmla="val 13424"/>
              <a:gd name="adj2" fmla="val 0"/>
            </a:avLst>
          </a:prstGeom>
          <a:solidFill>
            <a:srgbClr val="6372C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4" name="Google Shape;534;p39"/>
          <p:cNvSpPr/>
          <p:nvPr/>
        </p:nvSpPr>
        <p:spPr>
          <a:xfrm rot="-5400000">
            <a:off x="2544942" y="333342"/>
            <a:ext cx="1601206" cy="4994309"/>
          </a:xfrm>
          <a:prstGeom prst="round2SameRect">
            <a:avLst>
              <a:gd name="adj1" fmla="val 13424"/>
              <a:gd name="adj2" fmla="val 0"/>
            </a:avLst>
          </a:prstGeom>
          <a:solidFill>
            <a:srgbClr val="6372C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5" name="Google Shape;535;p39"/>
          <p:cNvSpPr/>
          <p:nvPr/>
        </p:nvSpPr>
        <p:spPr>
          <a:xfrm rot="5400000" flipH="1">
            <a:off x="7005121" y="965220"/>
            <a:ext cx="4167358" cy="5162322"/>
          </a:xfrm>
          <a:prstGeom prst="round2SameRect">
            <a:avLst>
              <a:gd name="adj1" fmla="val 4901"/>
              <a:gd name="adj2" fmla="val 0"/>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6" name="Google Shape;536;p39"/>
          <p:cNvSpPr/>
          <p:nvPr/>
        </p:nvSpPr>
        <p:spPr>
          <a:xfrm rot="-5400000">
            <a:off x="8214901" y="2099571"/>
            <a:ext cx="1601206" cy="4992241"/>
          </a:xfrm>
          <a:prstGeom prst="round2SameRect">
            <a:avLst>
              <a:gd name="adj1" fmla="val 2412"/>
              <a:gd name="adj2" fmla="val 7307"/>
            </a:avLst>
          </a:prstGeom>
          <a:solidFill>
            <a:srgbClr val="6372C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7" name="Google Shape;537;p39"/>
          <p:cNvSpPr/>
          <p:nvPr/>
        </p:nvSpPr>
        <p:spPr>
          <a:xfrm rot="-5400000">
            <a:off x="8203156" y="334375"/>
            <a:ext cx="1601208" cy="4992241"/>
          </a:xfrm>
          <a:prstGeom prst="round2SameRect">
            <a:avLst>
              <a:gd name="adj1" fmla="val 2412"/>
              <a:gd name="adj2" fmla="val 8291"/>
            </a:avLst>
          </a:prstGeom>
          <a:solidFill>
            <a:srgbClr val="6372C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8" name="Google Shape;538;p39"/>
          <p:cNvSpPr txBox="1"/>
          <p:nvPr/>
        </p:nvSpPr>
        <p:spPr>
          <a:xfrm>
            <a:off x="1568040" y="1464852"/>
            <a:ext cx="354167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A11A"/>
              </a:buClr>
              <a:buSzPts val="2000"/>
              <a:buFont typeface="Arial"/>
              <a:buNone/>
              <a:tabLst/>
              <a:defRPr/>
            </a:pPr>
            <a:r>
              <a:rPr kumimoji="0" lang="en-GB" sz="2000" b="1" i="0" u="none" strike="noStrike" kern="0" cap="none" spc="0" normalizeH="0" baseline="0" noProof="0">
                <a:ln>
                  <a:noFill/>
                </a:ln>
                <a:solidFill>
                  <a:srgbClr val="FFA11A"/>
                </a:solidFill>
                <a:effectLst/>
                <a:uLnTx/>
                <a:uFillTx/>
                <a:latin typeface="Arial"/>
                <a:ea typeface="Arial"/>
                <a:cs typeface="Arial"/>
                <a:sym typeface="Arial"/>
              </a:rPr>
              <a:t>Assess needs and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9"/>
          <p:cNvSpPr txBox="1"/>
          <p:nvPr/>
        </p:nvSpPr>
        <p:spPr>
          <a:xfrm>
            <a:off x="7422643" y="1464852"/>
            <a:ext cx="33323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A11A"/>
              </a:buClr>
              <a:buSzPts val="2000"/>
              <a:buFont typeface="Arial"/>
              <a:buNone/>
              <a:tabLst/>
              <a:defRPr/>
            </a:pPr>
            <a:r>
              <a:rPr kumimoji="0" lang="en-GB" sz="2000" b="1" i="0" u="none" strike="noStrike" kern="0" cap="none" spc="0" normalizeH="0" baseline="0" noProof="0">
                <a:ln>
                  <a:noFill/>
                </a:ln>
                <a:solidFill>
                  <a:srgbClr val="FFA11A"/>
                </a:solidFill>
                <a:effectLst/>
                <a:uLnTx/>
                <a:uFillTx/>
                <a:latin typeface="Arial"/>
                <a:ea typeface="Arial"/>
                <a:cs typeface="Arial"/>
                <a:sym typeface="Arial"/>
              </a:rPr>
              <a:t>Assess approach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9"/>
          <p:cNvSpPr txBox="1">
            <a:spLocks noGrp="1"/>
          </p:cNvSpPr>
          <p:nvPr>
            <p:ph type="title"/>
          </p:nvPr>
        </p:nvSpPr>
        <p:spPr>
          <a:xfrm>
            <a:off x="838200" y="298217"/>
            <a:ext cx="106252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Arial"/>
              <a:buNone/>
            </a:pPr>
            <a:r>
              <a:rPr lang="en-GB" sz="3100">
                <a:solidFill>
                  <a:schemeClr val="dk1"/>
                </a:solidFill>
              </a:rPr>
              <a:t>The resulting tool </a:t>
            </a:r>
            <a:r>
              <a:rPr lang="en-GB" sz="3100" i="1">
                <a:solidFill>
                  <a:schemeClr val="dk1"/>
                </a:solidFill>
              </a:rPr>
              <a:t>is</a:t>
            </a:r>
            <a:r>
              <a:rPr lang="en-GB" sz="3100">
                <a:solidFill>
                  <a:schemeClr val="dk1"/>
                </a:solidFill>
              </a:rPr>
              <a:t> the Explore phase</a:t>
            </a:r>
            <a:endParaRPr sz="3100" b="0">
              <a:solidFill>
                <a:schemeClr val="dk1"/>
              </a:solidFill>
            </a:endParaRPr>
          </a:p>
        </p:txBody>
      </p:sp>
      <p:sp>
        <p:nvSpPr>
          <p:cNvPr id="541" name="Google Shape;541;p39"/>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9"/>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3" name="Google Shape;543;p39"/>
          <p:cNvSpPr txBox="1"/>
          <p:nvPr/>
        </p:nvSpPr>
        <p:spPr>
          <a:xfrm>
            <a:off x="938610" y="2209358"/>
            <a:ext cx="4184153" cy="9777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What’s the problem and what’s already going 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Identify pupil needs and their root causes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3736" marR="0" lvl="0" indent="-173736" algn="l" defTabSz="914400" rtl="0" eaLnBrk="1" fontAlgn="auto" latinLnBrk="0" hangingPunct="1">
              <a:lnSpc>
                <a:spcPct val="100000"/>
              </a:lnSpc>
              <a:spcBef>
                <a:spcPts val="504"/>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Understand current practices and what influences them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9"/>
          <p:cNvSpPr txBox="1"/>
          <p:nvPr/>
        </p:nvSpPr>
        <p:spPr>
          <a:xfrm>
            <a:off x="7390419" y="2194307"/>
            <a:ext cx="3971008" cy="13426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What does the research evidence suggest and how does it relate to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1" i="0" u="none" strike="noStrike" kern="0" cap="none" spc="0" normalizeH="0" baseline="0" noProof="0">
              <a:ln>
                <a:noFill/>
              </a:ln>
              <a:solidFill>
                <a:srgbClr val="FFFFFF"/>
              </a:solidFill>
              <a:effectLst/>
              <a:uLnTx/>
              <a:uFillTx/>
              <a:latin typeface="Arial"/>
              <a:ea typeface="Arial"/>
              <a:cs typeface="Arial"/>
              <a:sym typeface="Arial"/>
            </a:endParaRPr>
          </a:p>
          <a:p>
            <a:pPr marL="171450" marR="0" lvl="0" indent="-171450" algn="l" defTabSz="914400" rtl="0" eaLnBrk="1" fontAlgn="auto" latinLnBrk="0" hangingPunct="1">
              <a:lnSpc>
                <a:spcPct val="90000"/>
              </a:lnSpc>
              <a:spcBef>
                <a:spcPts val="105"/>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Consider research evidence about what has worked elsewhere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90000"/>
              </a:lnSpc>
              <a:spcBef>
                <a:spcPts val="420"/>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Consider how well the approach addresses the problem and fits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9"/>
          <p:cNvSpPr/>
          <p:nvPr/>
        </p:nvSpPr>
        <p:spPr>
          <a:xfrm rot="5400000">
            <a:off x="5781092" y="1654745"/>
            <a:ext cx="786086" cy="2432570"/>
          </a:xfrm>
          <a:prstGeom prst="upDownArrow">
            <a:avLst>
              <a:gd name="adj1" fmla="val 50000"/>
              <a:gd name="adj2" fmla="val 50000"/>
            </a:avLst>
          </a:prstGeom>
          <a:solidFill>
            <a:srgbClr val="FFA1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Calibri"/>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6" name="Google Shape;546;p39"/>
          <p:cNvSpPr txBox="1"/>
          <p:nvPr/>
        </p:nvSpPr>
        <p:spPr>
          <a:xfrm>
            <a:off x="4817707" y="2713962"/>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Right for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9"/>
          <p:cNvSpPr/>
          <p:nvPr/>
        </p:nvSpPr>
        <p:spPr>
          <a:xfrm>
            <a:off x="6044211" y="2294156"/>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8" name="Google Shape;548;p39"/>
          <p:cNvSpPr txBox="1"/>
          <p:nvPr/>
        </p:nvSpPr>
        <p:spPr>
          <a:xfrm>
            <a:off x="938610" y="3981584"/>
            <a:ext cx="3971008" cy="11672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What are the barriers and enablers to change in our setting?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1" i="0" u="none" strike="noStrike" kern="0" cap="none" spc="0" normalizeH="0" baseline="0" noProof="0">
              <a:ln>
                <a:noFill/>
              </a:ln>
              <a:solidFill>
                <a:srgbClr val="FFFFFF"/>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105"/>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Consider what will help or hinder implementation in the school e.g. time to engage, existing skills and expertise</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9" name="Google Shape;549;p39"/>
          <p:cNvSpPr txBox="1"/>
          <p:nvPr/>
        </p:nvSpPr>
        <p:spPr>
          <a:xfrm>
            <a:off x="7390420" y="3981584"/>
            <a:ext cx="3971007" cy="16012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How challenging is the approach to implement?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90"/>
              </a:spcBef>
              <a:spcAft>
                <a:spcPts val="0"/>
              </a:spcAft>
              <a:buClr>
                <a:srgbClr val="000000"/>
              </a:buClr>
              <a:buSzPts val="300"/>
              <a:buFont typeface="Calibri"/>
              <a:buNone/>
              <a:tabLst/>
              <a:defRPr/>
            </a:pPr>
            <a:endParaRPr kumimoji="0" sz="300" b="0" i="0" u="none" strike="noStrike" kern="0" cap="none" spc="0" normalizeH="0" baseline="0" noProof="0">
              <a:ln>
                <a:noFill/>
              </a:ln>
              <a:solidFill>
                <a:srgbClr val="FFFFFF"/>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105"/>
              </a:spcBef>
              <a:spcAft>
                <a:spcPts val="0"/>
              </a:spcAft>
              <a:buClr>
                <a:srgbClr val="FFFFFF"/>
              </a:buClr>
              <a:buSzPts val="1200"/>
              <a:buFont typeface="Arial"/>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Consider how implementation may be enabled or constrained by the features of the approach e.g. degree of complexity, quality of professional development, availability of resources</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0" name="Google Shape;550;p39"/>
          <p:cNvSpPr/>
          <p:nvPr/>
        </p:nvSpPr>
        <p:spPr>
          <a:xfrm rot="5400000">
            <a:off x="5781092" y="3389959"/>
            <a:ext cx="786086" cy="2432570"/>
          </a:xfrm>
          <a:prstGeom prst="upDownArrow">
            <a:avLst>
              <a:gd name="adj1" fmla="val 50000"/>
              <a:gd name="adj2" fmla="val 50000"/>
            </a:avLst>
          </a:prstGeom>
          <a:solidFill>
            <a:srgbClr val="FFA1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Calibri"/>
              <a:buNone/>
              <a:tabLst/>
              <a:defRPr/>
            </a:pP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1" name="Google Shape;551;p39"/>
          <p:cNvSpPr txBox="1"/>
          <p:nvPr/>
        </p:nvSpPr>
        <p:spPr>
          <a:xfrm>
            <a:off x="4817707" y="4445029"/>
            <a:ext cx="2803767"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Feasible </a:t>
            </a:r>
            <a:r>
              <a:rPr kumimoji="0" lang="en-GB" sz="1300" b="1" i="0" u="none" strike="noStrike" kern="0" cap="none" spc="0" normalizeH="0" baseline="0" noProof="0">
                <a:ln>
                  <a:noFill/>
                </a:ln>
                <a:solidFill>
                  <a:srgbClr val="50546F"/>
                </a:solidFill>
                <a:effectLst/>
                <a:uLnTx/>
                <a:uFillTx/>
                <a:latin typeface="Calibri"/>
                <a:ea typeface="Calibri"/>
                <a:cs typeface="Calibri"/>
                <a:sym typeface="Calibri"/>
              </a:rPr>
              <a:t>to implement</a:t>
            </a:r>
            <a:r>
              <a:rPr kumimoji="0" lang="en-GB" sz="1300" b="1" i="0" u="none" strike="noStrike" kern="0" cap="none" spc="0" normalizeH="0" baseline="0" noProof="0">
                <a:ln>
                  <a:noFill/>
                </a:ln>
                <a:solidFill>
                  <a:srgbClr val="50546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9"/>
          <p:cNvSpPr/>
          <p:nvPr/>
        </p:nvSpPr>
        <p:spPr>
          <a:xfrm>
            <a:off x="6044211" y="4039959"/>
            <a:ext cx="271025" cy="285491"/>
          </a:xfrm>
          <a:prstGeom prst="ellipse">
            <a:avLst/>
          </a:prstGeom>
          <a:solidFill>
            <a:srgbClr val="3E51B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GB" sz="1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5115" y="5934995"/>
            <a:ext cx="1720242" cy="820855"/>
          </a:xfrm>
          <a:prstGeom prst="rect">
            <a:avLst/>
          </a:prstGeom>
        </p:spPr>
      </p:pic>
    </p:spTree>
    <p:extLst>
      <p:ext uri="{BB962C8B-B14F-4D97-AF65-F5344CB8AC3E}">
        <p14:creationId xmlns:p14="http://schemas.microsoft.com/office/powerpoint/2010/main" val="355858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Image 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t="37118" b="41259"/>
          <a:stretch/>
        </p:blipFill>
        <p:spPr bwMode="auto">
          <a:xfrm>
            <a:off x="383177" y="218574"/>
            <a:ext cx="11554096" cy="5407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7653" y="5975133"/>
            <a:ext cx="1894609" cy="90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32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622" y="1117707"/>
            <a:ext cx="12136755" cy="3781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918" y="6037145"/>
            <a:ext cx="1720242" cy="820855"/>
          </a:xfrm>
          <a:prstGeom prst="rect">
            <a:avLst/>
          </a:prstGeom>
        </p:spPr>
      </p:pic>
    </p:spTree>
    <p:extLst>
      <p:ext uri="{BB962C8B-B14F-4D97-AF65-F5344CB8AC3E}">
        <p14:creationId xmlns:p14="http://schemas.microsoft.com/office/powerpoint/2010/main" val="2318457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4400"/>
              <a:buFont typeface="Arial"/>
              <a:buNone/>
            </a:pPr>
            <a:r>
              <a:rPr lang="en-GB"/>
              <a:t>Prepare</a:t>
            </a:r>
            <a:endParaRPr/>
          </a:p>
        </p:txBody>
      </p:sp>
      <p:sp>
        <p:nvSpPr>
          <p:cNvPr id="559" name="Google Shape;559;p40"/>
          <p:cNvSpPr txBox="1"/>
          <p:nvPr/>
        </p:nvSpPr>
        <p:spPr>
          <a:xfrm>
            <a:off x="839396" y="1591737"/>
            <a:ext cx="6001512" cy="399573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Plan and design</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plan implementation (collaboratively)</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monitor implementation (unite on </a:t>
            </a:r>
            <a:r>
              <a:rPr kumimoji="0" lang="en-GB" sz="1800" b="0" i="1" u="none" strike="noStrike" kern="0" cap="none" spc="0" normalizeH="0" baseline="0" noProof="0">
                <a:ln>
                  <a:noFill/>
                </a:ln>
                <a:solidFill>
                  <a:srgbClr val="000000"/>
                </a:solidFill>
                <a:effectLst/>
                <a:uLnTx/>
                <a:uFillTx/>
                <a:latin typeface="Arial"/>
                <a:ea typeface="Arial"/>
                <a:cs typeface="Arial"/>
                <a:sym typeface="Arial"/>
              </a:rPr>
              <a:t>why</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monitoring)</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Practically prepare</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select implementation strategies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including Professional Development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build systems and structures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clear leadership communication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90000"/>
              </a:lnSpc>
              <a:spcBef>
                <a:spcPts val="100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71450" algn="l" defTabSz="914400" rtl="0" eaLnBrk="1" fontAlgn="auto" latinLnBrk="0" hangingPunct="1">
              <a:lnSpc>
                <a:spcPct val="90000"/>
              </a:lnSpc>
              <a:spcBef>
                <a:spcPts val="100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60" name="Google Shape;560;p40"/>
          <p:cNvPicPr preferRelativeResize="0"/>
          <p:nvPr/>
        </p:nvPicPr>
        <p:blipFill rotWithShape="1">
          <a:blip r:embed="rId3">
            <a:alphaModFix/>
          </a:blip>
          <a:srcRect/>
          <a:stretch/>
        </p:blipFill>
        <p:spPr>
          <a:xfrm>
            <a:off x="6602425" y="1337728"/>
            <a:ext cx="2483202" cy="1778663"/>
          </a:xfrm>
          <a:prstGeom prst="rect">
            <a:avLst/>
          </a:prstGeom>
          <a:noFill/>
          <a:ln>
            <a:noFill/>
          </a:ln>
        </p:spPr>
      </p:pic>
      <p:pic>
        <p:nvPicPr>
          <p:cNvPr id="561" name="Google Shape;561;p40" descr="A cover of a book&#10;&#10;Description automatically generated"/>
          <p:cNvPicPr preferRelativeResize="0"/>
          <p:nvPr/>
        </p:nvPicPr>
        <p:blipFill rotWithShape="1">
          <a:blip r:embed="rId4">
            <a:alphaModFix/>
          </a:blip>
          <a:srcRect/>
          <a:stretch/>
        </p:blipFill>
        <p:spPr>
          <a:xfrm>
            <a:off x="9773891" y="1810492"/>
            <a:ext cx="1842776" cy="2611798"/>
          </a:xfrm>
          <a:prstGeom prst="rect">
            <a:avLst/>
          </a:prstGeom>
          <a:noFill/>
          <a:ln w="9525" cap="flat" cmpd="sng">
            <a:solidFill>
              <a:srgbClr val="7F7F7F"/>
            </a:solidFill>
            <a:prstDash val="solid"/>
            <a:round/>
            <a:headEnd type="none" w="sm" len="sm"/>
            <a:tailEnd type="none" w="sm" len="sm"/>
          </a:ln>
        </p:spPr>
      </p:pic>
      <p:pic>
        <p:nvPicPr>
          <p:cNvPr id="562" name="Google Shape;562;p40" descr="A group of people standing in a row&#10;&#10;Description automatically generated"/>
          <p:cNvPicPr preferRelativeResize="0"/>
          <p:nvPr/>
        </p:nvPicPr>
        <p:blipFill rotWithShape="1">
          <a:blip r:embed="rId5">
            <a:alphaModFix/>
          </a:blip>
          <a:srcRect/>
          <a:stretch/>
        </p:blipFill>
        <p:spPr>
          <a:xfrm>
            <a:off x="6840908" y="3741610"/>
            <a:ext cx="2530763" cy="1544472"/>
          </a:xfrm>
          <a:prstGeom prst="rect">
            <a:avLst/>
          </a:prstGeom>
          <a:noFill/>
          <a:ln>
            <a:no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358" y="5911301"/>
            <a:ext cx="1720242" cy="820855"/>
          </a:xfrm>
          <a:prstGeom prst="rect">
            <a:avLst/>
          </a:prstGeom>
        </p:spPr>
      </p:pic>
    </p:spTree>
    <p:extLst>
      <p:ext uri="{BB962C8B-B14F-4D97-AF65-F5344CB8AC3E}">
        <p14:creationId xmlns:p14="http://schemas.microsoft.com/office/powerpoint/2010/main" val="107478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9">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25" y="1368591"/>
            <a:ext cx="12170075" cy="34929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038" y="6037145"/>
            <a:ext cx="1720242" cy="820855"/>
          </a:xfrm>
          <a:prstGeom prst="rect">
            <a:avLst/>
          </a:prstGeom>
        </p:spPr>
      </p:pic>
    </p:spTree>
    <p:extLst>
      <p:ext uri="{BB962C8B-B14F-4D97-AF65-F5344CB8AC3E}">
        <p14:creationId xmlns:p14="http://schemas.microsoft.com/office/powerpoint/2010/main" val="890372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1"/>
          <p:cNvSpPr txBox="1">
            <a:spLocks noGrp="1"/>
          </p:cNvSpPr>
          <p:nvPr>
            <p:ph type="title"/>
          </p:nvPr>
        </p:nvSpPr>
        <p:spPr>
          <a:xfrm>
            <a:off x="849351" y="-697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4400"/>
              <a:buFont typeface="Arial"/>
              <a:buNone/>
            </a:pPr>
            <a:r>
              <a:rPr lang="en-GB"/>
              <a:t>Deliver</a:t>
            </a:r>
            <a:endParaRPr/>
          </a:p>
        </p:txBody>
      </p:sp>
      <p:sp>
        <p:nvSpPr>
          <p:cNvPr id="569" name="Google Shape;569;p41"/>
          <p:cNvSpPr txBox="1">
            <a:spLocks noGrp="1"/>
          </p:cNvSpPr>
          <p:nvPr>
            <p:ph type="body" idx="1"/>
          </p:nvPr>
        </p:nvSpPr>
        <p:spPr>
          <a:xfrm>
            <a:off x="231480" y="2265657"/>
            <a:ext cx="8383856" cy="3437442"/>
          </a:xfrm>
          <a:prstGeom prst="rect">
            <a:avLst/>
          </a:prstGeom>
          <a:noFill/>
          <a:ln>
            <a:noFill/>
          </a:ln>
        </p:spPr>
        <p:txBody>
          <a:bodyPr spcFirstLastPara="1" wrap="square" lIns="91425" tIns="45700" rIns="91425" bIns="45700" anchor="ctr" anchorCtr="0">
            <a:noAutofit/>
          </a:bodyPr>
          <a:lstStyle/>
          <a:p>
            <a:pPr marL="0" lvl="0" indent="0" algn="l" rtl="0">
              <a:lnSpc>
                <a:spcPct val="166666"/>
              </a:lnSpc>
              <a:spcBef>
                <a:spcPts val="0"/>
              </a:spcBef>
              <a:spcAft>
                <a:spcPts val="0"/>
              </a:spcAft>
              <a:buClr>
                <a:schemeClr val="dk1"/>
              </a:buClr>
              <a:buSzPts val="2400"/>
              <a:buNone/>
            </a:pPr>
            <a:r>
              <a:rPr lang="en-GB" b="1"/>
              <a:t>Support and encourage</a:t>
            </a:r>
            <a:endParaRPr/>
          </a:p>
          <a:p>
            <a:pPr marL="342900" lvl="0" indent="-342900" algn="l" rtl="0">
              <a:lnSpc>
                <a:spcPct val="83333"/>
              </a:lnSpc>
              <a:spcBef>
                <a:spcPts val="1000"/>
              </a:spcBef>
              <a:spcAft>
                <a:spcPts val="0"/>
              </a:spcAft>
              <a:buClr>
                <a:schemeClr val="dk1"/>
              </a:buClr>
              <a:buSzPts val="2400"/>
              <a:buFont typeface="Arial"/>
              <a:buChar char="•"/>
            </a:pPr>
            <a:r>
              <a:rPr lang="en-GB"/>
              <a:t>Support staff during initial implementation efforts</a:t>
            </a:r>
            <a:endParaRPr/>
          </a:p>
          <a:p>
            <a:pPr marL="342900" lvl="0" indent="-342900" algn="l" rtl="0">
              <a:lnSpc>
                <a:spcPct val="83333"/>
              </a:lnSpc>
              <a:spcBef>
                <a:spcPts val="1000"/>
              </a:spcBef>
              <a:spcAft>
                <a:spcPts val="0"/>
              </a:spcAft>
              <a:buClr>
                <a:schemeClr val="dk1"/>
              </a:buClr>
              <a:buSzPts val="2400"/>
              <a:buFont typeface="Arial"/>
              <a:buChar char="•"/>
            </a:pPr>
            <a:r>
              <a:rPr lang="en-GB"/>
              <a:t>Provide prompts and reminders</a:t>
            </a:r>
            <a:endParaRPr/>
          </a:p>
          <a:p>
            <a:pPr marL="342900" lvl="0" indent="-342900" algn="l" rtl="0">
              <a:lnSpc>
                <a:spcPct val="83333"/>
              </a:lnSpc>
              <a:spcBef>
                <a:spcPts val="1000"/>
              </a:spcBef>
              <a:spcAft>
                <a:spcPts val="0"/>
              </a:spcAft>
              <a:buClr>
                <a:schemeClr val="dk1"/>
              </a:buClr>
              <a:buSzPts val="2400"/>
              <a:buFont typeface="Arial"/>
              <a:buChar char="•"/>
            </a:pPr>
            <a:r>
              <a:rPr lang="en-GB"/>
              <a:t>Reinforce professional development</a:t>
            </a:r>
            <a:endParaRPr/>
          </a:p>
          <a:p>
            <a:pPr marL="0" lvl="0" indent="0" algn="l" rtl="0">
              <a:lnSpc>
                <a:spcPct val="166666"/>
              </a:lnSpc>
              <a:spcBef>
                <a:spcPts val="1000"/>
              </a:spcBef>
              <a:spcAft>
                <a:spcPts val="0"/>
              </a:spcAft>
              <a:buClr>
                <a:schemeClr val="dk1"/>
              </a:buClr>
              <a:buSzPts val="2400"/>
              <a:buNone/>
            </a:pPr>
            <a:r>
              <a:rPr lang="en-GB" b="1"/>
              <a:t>Monitor and improve</a:t>
            </a:r>
            <a:endParaRPr/>
          </a:p>
          <a:p>
            <a:pPr marL="342900" lvl="0" indent="-342900" algn="l" rtl="0">
              <a:lnSpc>
                <a:spcPct val="83333"/>
              </a:lnSpc>
              <a:spcBef>
                <a:spcPts val="1000"/>
              </a:spcBef>
              <a:spcAft>
                <a:spcPts val="0"/>
              </a:spcAft>
              <a:buClr>
                <a:schemeClr val="dk1"/>
              </a:buClr>
              <a:buSzPts val="2400"/>
              <a:buFont typeface="Arial"/>
              <a:buChar char="•"/>
            </a:pPr>
            <a:r>
              <a:rPr lang="en-GB"/>
              <a:t>Use monitoring data to improve implementation</a:t>
            </a:r>
            <a:endParaRPr/>
          </a:p>
          <a:p>
            <a:pPr marL="342900" lvl="0" indent="-342900" algn="l" rtl="0">
              <a:lnSpc>
                <a:spcPct val="83333"/>
              </a:lnSpc>
              <a:spcBef>
                <a:spcPts val="1000"/>
              </a:spcBef>
              <a:spcAft>
                <a:spcPts val="0"/>
              </a:spcAft>
              <a:buClr>
                <a:schemeClr val="dk1"/>
              </a:buClr>
              <a:buSzPts val="2400"/>
              <a:buFont typeface="Arial"/>
              <a:buChar char="•"/>
            </a:pPr>
            <a:r>
              <a:rPr lang="en-GB"/>
              <a:t>Gather feedback</a:t>
            </a:r>
            <a:endParaRPr/>
          </a:p>
          <a:p>
            <a:pPr marL="342900" lvl="0" indent="-342900" algn="l" rtl="0">
              <a:lnSpc>
                <a:spcPct val="83333"/>
              </a:lnSpc>
              <a:spcBef>
                <a:spcPts val="1000"/>
              </a:spcBef>
              <a:spcAft>
                <a:spcPts val="0"/>
              </a:spcAft>
              <a:buClr>
                <a:schemeClr val="dk1"/>
              </a:buClr>
              <a:buSzPts val="2400"/>
              <a:buFont typeface="Arial"/>
              <a:buChar char="•"/>
            </a:pPr>
            <a:r>
              <a:rPr lang="en-GB"/>
              <a:t>Tailor implementation </a:t>
            </a:r>
            <a:endParaRPr/>
          </a:p>
        </p:txBody>
      </p:sp>
      <p:pic>
        <p:nvPicPr>
          <p:cNvPr id="570" name="Google Shape;570;p41" descr="What Is Mixed Doubles Curling and How To Play?: Winter Olympic Rules,  Scoring and More"/>
          <p:cNvPicPr preferRelativeResize="0"/>
          <p:nvPr/>
        </p:nvPicPr>
        <p:blipFill rotWithShape="1">
          <a:blip r:embed="rId3">
            <a:alphaModFix/>
          </a:blip>
          <a:srcRect r="13005"/>
          <a:stretch/>
        </p:blipFill>
        <p:spPr>
          <a:xfrm>
            <a:off x="7865390" y="875372"/>
            <a:ext cx="4326610" cy="4973444"/>
          </a:xfrm>
          <a:prstGeom prst="rect">
            <a:avLst/>
          </a:prstGeom>
          <a:noFill/>
          <a:ln>
            <a:noFill/>
          </a:ln>
        </p:spPr>
      </p:pic>
      <p:sp>
        <p:nvSpPr>
          <p:cNvPr id="571" name="Google Shape;571;p41"/>
          <p:cNvSpPr/>
          <p:nvPr/>
        </p:nvSpPr>
        <p:spPr>
          <a:xfrm>
            <a:off x="10723800" y="1615445"/>
            <a:ext cx="1260000" cy="829055"/>
          </a:xfrm>
          <a:prstGeom prst="downArrowCallout">
            <a:avLst>
              <a:gd name="adj1" fmla="val 19118"/>
              <a:gd name="adj2" fmla="val 25000"/>
              <a:gd name="adj3" fmla="val 25000"/>
              <a:gd name="adj4" fmla="val 64977"/>
            </a:avLst>
          </a:prstGeom>
          <a:solidFill>
            <a:srgbClr val="E6EBE9"/>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DELIVER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41"/>
          <p:cNvSpPr/>
          <p:nvPr/>
        </p:nvSpPr>
        <p:spPr>
          <a:xfrm>
            <a:off x="8501010" y="4169961"/>
            <a:ext cx="1656000" cy="536448"/>
          </a:xfrm>
          <a:prstGeom prst="rightArrowCallout">
            <a:avLst>
              <a:gd name="adj1" fmla="val 25000"/>
              <a:gd name="adj2" fmla="val 25000"/>
              <a:gd name="adj3" fmla="val 25000"/>
              <a:gd name="adj4" fmla="val 64977"/>
            </a:avLst>
          </a:prstGeom>
          <a:solidFill>
            <a:srgbClr val="E6EBE9"/>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IMPROVE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41"/>
          <p:cNvSpPr/>
          <p:nvPr/>
        </p:nvSpPr>
        <p:spPr>
          <a:xfrm>
            <a:off x="10723800" y="3569851"/>
            <a:ext cx="1260000" cy="829055"/>
          </a:xfrm>
          <a:prstGeom prst="downArrowCallout">
            <a:avLst>
              <a:gd name="adj1" fmla="val 19118"/>
              <a:gd name="adj2" fmla="val 25000"/>
              <a:gd name="adj3" fmla="val 25000"/>
              <a:gd name="adj4" fmla="val 64977"/>
            </a:avLst>
          </a:prstGeom>
          <a:solidFill>
            <a:srgbClr val="E6EBE9"/>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MONITOR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41"/>
          <p:cNvSpPr txBox="1"/>
          <p:nvPr/>
        </p:nvSpPr>
        <p:spPr>
          <a:xfrm>
            <a:off x="165443" y="1067851"/>
            <a:ext cx="8383856" cy="1096684"/>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4166"/>
              </a:lnSpc>
              <a:spcBef>
                <a:spcPts val="0"/>
              </a:spcBef>
              <a:spcAft>
                <a:spcPts val="0"/>
              </a:spcAft>
              <a:buClr>
                <a:srgbClr val="000000"/>
              </a:buClr>
              <a:buSzPts val="2400"/>
              <a:buFont typeface="Arial"/>
              <a:buNone/>
              <a:tabLst/>
              <a:defRPr/>
            </a:pPr>
            <a:r>
              <a:rPr kumimoji="0" lang="en-GB" sz="2400" b="0" i="1" u="none" strike="noStrike" kern="0" cap="none" spc="0" normalizeH="0" baseline="0" noProof="0">
                <a:ln>
                  <a:noFill/>
                </a:ln>
                <a:solidFill>
                  <a:srgbClr val="000000"/>
                </a:solidFill>
                <a:effectLst/>
                <a:uLnTx/>
                <a:uFillTx/>
                <a:latin typeface="Arial"/>
                <a:ea typeface="Arial"/>
                <a:cs typeface="Arial"/>
                <a:sym typeface="Arial"/>
              </a:rPr>
              <a:t>“When delivery is framed as a learning process, monitoring implementation becomes an essential tool in identifying, and acting on, implementation problems.”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038" y="6037145"/>
            <a:ext cx="1720242" cy="820855"/>
          </a:xfrm>
          <a:prstGeom prst="rect">
            <a:avLst/>
          </a:prstGeom>
        </p:spPr>
      </p:pic>
    </p:spTree>
    <p:extLst>
      <p:ext uri="{BB962C8B-B14F-4D97-AF65-F5344CB8AC3E}">
        <p14:creationId xmlns:p14="http://schemas.microsoft.com/office/powerpoint/2010/main" val="2330838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120" y="1547584"/>
            <a:ext cx="11818620" cy="33673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78" y="5908583"/>
            <a:ext cx="1720242" cy="820855"/>
          </a:xfrm>
          <a:prstGeom prst="rect">
            <a:avLst/>
          </a:prstGeom>
        </p:spPr>
      </p:pic>
    </p:spTree>
    <p:extLst>
      <p:ext uri="{BB962C8B-B14F-4D97-AF65-F5344CB8AC3E}">
        <p14:creationId xmlns:p14="http://schemas.microsoft.com/office/powerpoint/2010/main" val="1609274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2"/>
          <p:cNvSpPr txBox="1">
            <a:spLocks noGrp="1"/>
          </p:cNvSpPr>
          <p:nvPr>
            <p:ph type="title"/>
          </p:nvPr>
        </p:nvSpPr>
        <p:spPr>
          <a:xfrm>
            <a:off x="838200" y="14852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4E1D"/>
              </a:buClr>
              <a:buSzPts val="4400"/>
              <a:buFont typeface="Arial"/>
              <a:buNone/>
            </a:pPr>
            <a:r>
              <a:rPr lang="en-GB"/>
              <a:t>Sustain</a:t>
            </a:r>
            <a:endParaRPr/>
          </a:p>
        </p:txBody>
      </p:sp>
      <p:sp>
        <p:nvSpPr>
          <p:cNvPr id="581" name="Google Shape;581;p42"/>
          <p:cNvSpPr txBox="1"/>
          <p:nvPr/>
        </p:nvSpPr>
        <p:spPr>
          <a:xfrm>
            <a:off x="838200" y="2793920"/>
            <a:ext cx="6001512" cy="399573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Maintain the effort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Revisit implementation plans, refresh PD, sustain support from leadership, make outcomes visible.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Review and act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82" name="Google Shape;582;p42"/>
          <p:cNvPicPr preferRelativeResize="0"/>
          <p:nvPr/>
        </p:nvPicPr>
        <p:blipFill rotWithShape="1">
          <a:blip r:embed="rId3">
            <a:alphaModFix/>
          </a:blip>
          <a:srcRect/>
          <a:stretch/>
        </p:blipFill>
        <p:spPr>
          <a:xfrm>
            <a:off x="4490069" y="4444865"/>
            <a:ext cx="1739753" cy="1247976"/>
          </a:xfrm>
          <a:prstGeom prst="rect">
            <a:avLst/>
          </a:prstGeom>
          <a:noFill/>
          <a:ln>
            <a:noFill/>
          </a:ln>
        </p:spPr>
      </p:pic>
      <p:sp>
        <p:nvSpPr>
          <p:cNvPr id="583" name="Google Shape;583;p42"/>
          <p:cNvSpPr/>
          <p:nvPr/>
        </p:nvSpPr>
        <p:spPr>
          <a:xfrm>
            <a:off x="6673756" y="4378314"/>
            <a:ext cx="338048" cy="1314527"/>
          </a:xfrm>
          <a:prstGeom prst="righ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4" name="Google Shape;584;p42"/>
          <p:cNvSpPr txBox="1"/>
          <p:nvPr/>
        </p:nvSpPr>
        <p:spPr>
          <a:xfrm>
            <a:off x="7270509" y="4396386"/>
            <a:ext cx="141478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Sustain?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42"/>
          <p:cNvSpPr txBox="1"/>
          <p:nvPr/>
        </p:nvSpPr>
        <p:spPr>
          <a:xfrm>
            <a:off x="7270509" y="4852295"/>
            <a:ext cx="14147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Scale?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42"/>
          <p:cNvSpPr txBox="1"/>
          <p:nvPr/>
        </p:nvSpPr>
        <p:spPr>
          <a:xfrm>
            <a:off x="7266059" y="5300181"/>
            <a:ext cx="207788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De-implement?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87" name="Google Shape;587;p42" descr="A diagram of a setting&#10;&#10;Description automatically generated"/>
          <p:cNvPicPr preferRelativeResize="0"/>
          <p:nvPr/>
        </p:nvPicPr>
        <p:blipFill rotWithShape="1">
          <a:blip r:embed="rId4">
            <a:alphaModFix/>
          </a:blip>
          <a:srcRect/>
          <a:stretch/>
        </p:blipFill>
        <p:spPr>
          <a:xfrm>
            <a:off x="957729" y="4458846"/>
            <a:ext cx="3170497" cy="1254084"/>
          </a:xfrm>
          <a:prstGeom prst="rect">
            <a:avLst/>
          </a:prstGeom>
          <a:noFill/>
          <a:ln>
            <a:noFill/>
          </a:ln>
        </p:spPr>
      </p:pic>
      <p:sp>
        <p:nvSpPr>
          <p:cNvPr id="588" name="Google Shape;588;p42"/>
          <p:cNvSpPr txBox="1"/>
          <p:nvPr/>
        </p:nvSpPr>
        <p:spPr>
          <a:xfrm>
            <a:off x="176594" y="1382226"/>
            <a:ext cx="8383856" cy="109668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2000"/>
              <a:buFont typeface="Arial"/>
              <a:buNone/>
              <a:tabLst/>
              <a:defRPr/>
            </a:pPr>
            <a:r>
              <a:rPr kumimoji="0" lang="en-GB" sz="2000" b="0" i="1" u="none" strike="noStrike" kern="0" cap="none" spc="0" normalizeH="0" baseline="0" noProof="0">
                <a:ln>
                  <a:noFill/>
                </a:ln>
                <a:solidFill>
                  <a:srgbClr val="000000"/>
                </a:solidFill>
                <a:effectLst/>
                <a:uLnTx/>
                <a:uFillTx/>
                <a:latin typeface="Arial"/>
                <a:ea typeface="Arial"/>
                <a:cs typeface="Arial"/>
                <a:sym typeface="Arial"/>
              </a:rPr>
              <a:t>“The seeds for sustainability are sown throughout an implementation process. This means adopting the right implementation strategies and ensuring they include the behaviours and contextual factors.”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89" name="Google Shape;589;p42" descr="A diagram of a process&#10;&#10;Description automatically generated"/>
          <p:cNvPicPr preferRelativeResize="0"/>
          <p:nvPr/>
        </p:nvPicPr>
        <p:blipFill rotWithShape="1">
          <a:blip r:embed="rId5">
            <a:alphaModFix/>
          </a:blip>
          <a:srcRect t="4325" b="11033"/>
          <a:stretch/>
        </p:blipFill>
        <p:spPr>
          <a:xfrm>
            <a:off x="8427664" y="811303"/>
            <a:ext cx="3438468" cy="2084197"/>
          </a:xfrm>
          <a:prstGeom prst="rect">
            <a:avLst/>
          </a:prstGeom>
          <a:noFill/>
          <a:ln>
            <a:no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3635" y="5901658"/>
            <a:ext cx="1720242" cy="820855"/>
          </a:xfrm>
          <a:prstGeom prst="rect">
            <a:avLst/>
          </a:prstGeom>
        </p:spPr>
      </p:pic>
    </p:spTree>
    <p:extLst>
      <p:ext uri="{BB962C8B-B14F-4D97-AF65-F5344CB8AC3E}">
        <p14:creationId xmlns:p14="http://schemas.microsoft.com/office/powerpoint/2010/main" val="24470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0340"/>
            <a:ext cx="12237720" cy="35217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718" y="6037145"/>
            <a:ext cx="1720242" cy="820855"/>
          </a:xfrm>
          <a:prstGeom prst="rect">
            <a:avLst/>
          </a:prstGeom>
        </p:spPr>
      </p:pic>
    </p:spTree>
    <p:extLst>
      <p:ext uri="{BB962C8B-B14F-4D97-AF65-F5344CB8AC3E}">
        <p14:creationId xmlns:p14="http://schemas.microsoft.com/office/powerpoint/2010/main" val="3378669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3" descr="A blue and orange rectangle with white text&#10;&#10;Description automatically generated"/>
          <p:cNvPicPr preferRelativeResize="0"/>
          <p:nvPr/>
        </p:nvPicPr>
        <p:blipFill rotWithShape="1">
          <a:blip r:embed="rId3">
            <a:alphaModFix/>
          </a:blip>
          <a:srcRect t="1" b="435"/>
          <a:stretch/>
        </p:blipFill>
        <p:spPr>
          <a:xfrm>
            <a:off x="0" y="-27331"/>
            <a:ext cx="2733152" cy="5885520"/>
          </a:xfrm>
          <a:prstGeom prst="rect">
            <a:avLst/>
          </a:prstGeom>
          <a:noFill/>
          <a:ln>
            <a:noFill/>
          </a:ln>
        </p:spPr>
      </p:pic>
      <p:pic>
        <p:nvPicPr>
          <p:cNvPr id="596" name="Google Shape;596;p43"/>
          <p:cNvPicPr preferRelativeResize="0"/>
          <p:nvPr/>
        </p:nvPicPr>
        <p:blipFill rotWithShape="1">
          <a:blip r:embed="rId4">
            <a:alphaModFix/>
          </a:blip>
          <a:srcRect/>
          <a:stretch/>
        </p:blipFill>
        <p:spPr>
          <a:xfrm>
            <a:off x="3596662" y="832299"/>
            <a:ext cx="7772400" cy="4254935"/>
          </a:xfrm>
          <a:prstGeom prst="rect">
            <a:avLst/>
          </a:prstGeom>
          <a:noFill/>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0238" y="6037145"/>
            <a:ext cx="1720242" cy="820855"/>
          </a:xfrm>
          <a:prstGeom prst="rect">
            <a:avLst/>
          </a:prstGeom>
        </p:spPr>
      </p:pic>
    </p:spTree>
    <p:extLst>
      <p:ext uri="{BB962C8B-B14F-4D97-AF65-F5344CB8AC3E}">
        <p14:creationId xmlns:p14="http://schemas.microsoft.com/office/powerpoint/2010/main" val="5640303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70;p50"/>
          <p:cNvSpPr txBox="1">
            <a:spLocks/>
          </p:cNvSpPr>
          <p:nvPr/>
        </p:nvSpPr>
        <p:spPr>
          <a:xfrm>
            <a:off x="487680" y="243206"/>
            <a:ext cx="11567160" cy="1325563"/>
          </a:xfrm>
          <a:prstGeom prst="rect">
            <a:avLst/>
          </a:prstGeom>
          <a:noFill/>
          <a:ln>
            <a:noFill/>
          </a:ln>
        </p:spPr>
        <p:txBody>
          <a:bodyPr spcFirstLastPara="1" vert="horz" wrap="square" lIns="91425" tIns="45700" rIns="91425" bIns="45700" rtlCol="0" anchor="ctr"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E94E1D"/>
              </a:buClr>
              <a:buSzPts val="4400"/>
              <a:buFont typeface="Arial"/>
              <a:buNone/>
            </a:pPr>
            <a:r>
              <a:rPr lang="en-GB" b="1" dirty="0" smtClean="0">
                <a:solidFill>
                  <a:schemeClr val="dk1"/>
                </a:solidFill>
                <a:latin typeface="Arial" panose="020B0604020202020204" pitchFamily="34" charset="0"/>
                <a:cs typeface="Arial" panose="020B0604020202020204" pitchFamily="34" charset="0"/>
              </a:rPr>
              <a:t>Reflections and Action Planning</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45990" y="1889760"/>
            <a:ext cx="12611345" cy="31089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9561" y="6037145"/>
            <a:ext cx="1720242" cy="820855"/>
          </a:xfrm>
          <a:prstGeom prst="rect">
            <a:avLst/>
          </a:prstGeom>
        </p:spPr>
      </p:pic>
    </p:spTree>
    <p:extLst>
      <p:ext uri="{BB962C8B-B14F-4D97-AF65-F5344CB8AC3E}">
        <p14:creationId xmlns:p14="http://schemas.microsoft.com/office/powerpoint/2010/main" val="27927522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ctrTitle"/>
          </p:nvPr>
        </p:nvSpPr>
        <p:spPr>
          <a:xfrm>
            <a:off x="618836" y="1122363"/>
            <a:ext cx="7534564"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Arial"/>
              <a:buNone/>
            </a:pPr>
            <a:r>
              <a:rPr lang="en-GB"/>
              <a:t>To summarise…</a:t>
            </a:r>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3558" y="5908583"/>
            <a:ext cx="1720242" cy="820855"/>
          </a:xfrm>
          <a:prstGeom prst="rect">
            <a:avLst/>
          </a:prstGeom>
        </p:spPr>
      </p:pic>
    </p:spTree>
    <p:extLst>
      <p:ext uri="{BB962C8B-B14F-4D97-AF65-F5344CB8AC3E}">
        <p14:creationId xmlns:p14="http://schemas.microsoft.com/office/powerpoint/2010/main" val="195785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E1995-1CC8-44AE-966E-2550D9C46FE0}"/>
              </a:ext>
            </a:extLst>
          </p:cNvPr>
          <p:cNvSpPr>
            <a:spLocks noGrp="1"/>
          </p:cNvSpPr>
          <p:nvPr>
            <p:ph type="body" idx="1"/>
          </p:nvPr>
        </p:nvSpPr>
        <p:spPr>
          <a:xfrm>
            <a:off x="1390650" y="231610"/>
            <a:ext cx="9410700" cy="873372"/>
          </a:xfrm>
        </p:spPr>
        <p:txBody>
          <a:bodyPr/>
          <a:lstStyle/>
          <a:p>
            <a:pPr algn="ctr"/>
            <a:r>
              <a:rPr lang="en-GB" sz="1600" b="1" dirty="0"/>
              <a:t>Staffordshire Research School </a:t>
            </a:r>
          </a:p>
        </p:txBody>
      </p:sp>
      <p:pic>
        <p:nvPicPr>
          <p:cNvPr id="6" name="Picture 5">
            <a:extLst>
              <a:ext uri="{FF2B5EF4-FFF2-40B4-BE49-F238E27FC236}">
                <a16:creationId xmlns:a16="http://schemas.microsoft.com/office/drawing/2014/main" id="{F1F2CC14-2A83-4FAD-90F7-6B4B457A4424}"/>
              </a:ext>
            </a:extLst>
          </p:cNvPr>
          <p:cNvPicPr>
            <a:picLocks noChangeAspect="1"/>
          </p:cNvPicPr>
          <p:nvPr/>
        </p:nvPicPr>
        <p:blipFill>
          <a:blip r:embed="rId3"/>
          <a:stretch>
            <a:fillRect/>
          </a:stretch>
        </p:blipFill>
        <p:spPr>
          <a:xfrm>
            <a:off x="4202911" y="3612334"/>
            <a:ext cx="1621147" cy="1621147"/>
          </a:xfrm>
          <a:prstGeom prst="rect">
            <a:avLst/>
          </a:prstGeom>
        </p:spPr>
      </p:pic>
      <p:pic>
        <p:nvPicPr>
          <p:cNvPr id="7" name="Picture 6" descr="Image preview">
            <a:extLst>
              <a:ext uri="{FF2B5EF4-FFF2-40B4-BE49-F238E27FC236}">
                <a16:creationId xmlns:a16="http://schemas.microsoft.com/office/drawing/2014/main" id="{C66F9CD5-BAE3-4F21-8409-C69624A9A4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6310" y="3610339"/>
            <a:ext cx="1621146" cy="16211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
            <a:extLst>
              <a:ext uri="{FF2B5EF4-FFF2-40B4-BE49-F238E27FC236}">
                <a16:creationId xmlns:a16="http://schemas.microsoft.com/office/drawing/2014/main" id="{3F291C7D-5EB3-41FC-AEA8-9FA0117A1A03}"/>
              </a:ext>
            </a:extLst>
          </p:cNvPr>
          <p:cNvSpPr txBox="1">
            <a:spLocks/>
          </p:cNvSpPr>
          <p:nvPr/>
        </p:nvSpPr>
        <p:spPr>
          <a:xfrm>
            <a:off x="1390650" y="2779529"/>
            <a:ext cx="9410700" cy="873372"/>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10000"/>
              </a:lnSpc>
              <a:spcBef>
                <a:spcPts val="1000"/>
              </a:spcBef>
              <a:spcAft>
                <a:spcPts val="0"/>
              </a:spcAft>
              <a:buClr>
                <a:srgbClr val="405866"/>
              </a:buClr>
              <a:buSzPts val="1500"/>
              <a:buFont typeface="Arial"/>
              <a:buNone/>
              <a:defRPr sz="1500" b="0" i="0" u="none" strike="noStrike" kern="1200" cap="none">
                <a:solidFill>
                  <a:srgbClr val="405866"/>
                </a:solidFill>
                <a:latin typeface="Arial"/>
                <a:ea typeface="Arial"/>
                <a:cs typeface="Arial"/>
                <a:sym typeface="Arial"/>
              </a:defRPr>
            </a:lvl1pPr>
            <a:lvl2pPr marL="914400" marR="0" lvl="1"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2pPr>
            <a:lvl3pPr marL="1371600" marR="0" lvl="2"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3pPr>
            <a:lvl4pPr marL="1828800" marR="0" lvl="3"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4pPr>
            <a:lvl5pPr marL="2286000" marR="0" lvl="4"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algn="ctr"/>
            <a:r>
              <a:rPr lang="en-GB" sz="1600" b="1" dirty="0"/>
              <a:t>Evidence Leads in Education  </a:t>
            </a:r>
          </a:p>
        </p:txBody>
      </p:sp>
      <p:sp>
        <p:nvSpPr>
          <p:cNvPr id="12" name="Text Placeholder 1">
            <a:extLst>
              <a:ext uri="{FF2B5EF4-FFF2-40B4-BE49-F238E27FC236}">
                <a16:creationId xmlns:a16="http://schemas.microsoft.com/office/drawing/2014/main" id="{BF97E038-656B-40F3-A768-689496053FDD}"/>
              </a:ext>
            </a:extLst>
          </p:cNvPr>
          <p:cNvSpPr txBox="1">
            <a:spLocks/>
          </p:cNvSpPr>
          <p:nvPr/>
        </p:nvSpPr>
        <p:spPr>
          <a:xfrm>
            <a:off x="3769832" y="3185689"/>
            <a:ext cx="4451141" cy="57220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10000"/>
              </a:lnSpc>
              <a:spcBef>
                <a:spcPts val="1000"/>
              </a:spcBef>
              <a:spcAft>
                <a:spcPts val="0"/>
              </a:spcAft>
              <a:buClr>
                <a:srgbClr val="405866"/>
              </a:buClr>
              <a:buSzPts val="1500"/>
              <a:buFont typeface="Arial"/>
              <a:buNone/>
              <a:defRPr sz="1500" b="0" i="0" u="none" strike="noStrike" kern="1200" cap="none">
                <a:solidFill>
                  <a:srgbClr val="405866"/>
                </a:solidFill>
                <a:latin typeface="Arial"/>
                <a:ea typeface="Arial"/>
                <a:cs typeface="Arial"/>
                <a:sym typeface="Arial"/>
              </a:defRPr>
            </a:lvl1pPr>
            <a:lvl2pPr marL="914400" marR="0" lvl="1"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2pPr>
            <a:lvl3pPr marL="1371600" marR="0" lvl="2"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3pPr>
            <a:lvl4pPr marL="1828800" marR="0" lvl="3"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4pPr>
            <a:lvl5pPr marL="2286000" marR="0" lvl="4" indent="-228600" algn="l" defTabSz="914400" rtl="0" eaLnBrk="1" latinLnBrk="0" hangingPunct="1">
              <a:lnSpc>
                <a:spcPct val="90000"/>
              </a:lnSpc>
              <a:spcBef>
                <a:spcPts val="500"/>
              </a:spcBef>
              <a:spcAft>
                <a:spcPts val="0"/>
              </a:spcAft>
              <a:buClr>
                <a:schemeClr val="dk1"/>
              </a:buClr>
              <a:buSzPts val="1500"/>
              <a:buFont typeface="Arial"/>
              <a:buNone/>
              <a:defRPr sz="1500" b="1" i="0" u="none" strike="noStrike" kern="1200" cap="none">
                <a:solidFill>
                  <a:schemeClr val="dk1"/>
                </a:solidFill>
                <a:latin typeface="Montserrat"/>
                <a:ea typeface="Montserrat"/>
                <a:cs typeface="Montserrat"/>
                <a:sym typeface="Montserrat"/>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algn="ctr"/>
            <a:r>
              <a:rPr lang="en-GB" dirty="0" smtClean="0"/>
              <a:t>ELEs  </a:t>
            </a:r>
            <a:endParaRPr lang="en-GB" dirty="0"/>
          </a:p>
        </p:txBody>
      </p:sp>
      <p:sp>
        <p:nvSpPr>
          <p:cNvPr id="14" name="TextBox 13">
            <a:extLst>
              <a:ext uri="{FF2B5EF4-FFF2-40B4-BE49-F238E27FC236}">
                <a16:creationId xmlns:a16="http://schemas.microsoft.com/office/drawing/2014/main" id="{1D08AAE8-564F-4870-ACA0-057C02C8EF5F}"/>
              </a:ext>
            </a:extLst>
          </p:cNvPr>
          <p:cNvSpPr txBox="1"/>
          <p:nvPr/>
        </p:nvSpPr>
        <p:spPr>
          <a:xfrm>
            <a:off x="4019215" y="5316138"/>
            <a:ext cx="1989964" cy="738664"/>
          </a:xfrm>
          <a:prstGeom prst="rect">
            <a:avLst/>
          </a:prstGeom>
          <a:noFill/>
        </p:spPr>
        <p:txBody>
          <a:bodyPr wrap="square" rtlCol="0">
            <a:spAutoFit/>
          </a:bodyPr>
          <a:lstStyle/>
          <a:p>
            <a:pPr algn="ctr"/>
            <a:r>
              <a:rPr lang="en-GB" sz="1400" dirty="0">
                <a:solidFill>
                  <a:schemeClr val="tx2"/>
                </a:solidFill>
              </a:rPr>
              <a:t>Matt Winzor </a:t>
            </a:r>
          </a:p>
          <a:p>
            <a:pPr algn="ctr"/>
            <a:r>
              <a:rPr lang="en-GB" sz="1400" dirty="0">
                <a:solidFill>
                  <a:schemeClr val="tx2"/>
                </a:solidFill>
              </a:rPr>
              <a:t>Behaviour &amp; Disadvantage</a:t>
            </a:r>
          </a:p>
        </p:txBody>
      </p:sp>
      <p:sp>
        <p:nvSpPr>
          <p:cNvPr id="15" name="TextBox 14">
            <a:extLst>
              <a:ext uri="{FF2B5EF4-FFF2-40B4-BE49-F238E27FC236}">
                <a16:creationId xmlns:a16="http://schemas.microsoft.com/office/drawing/2014/main" id="{9BDCC1F1-2C3E-4800-A2D7-B706FD73E1A5}"/>
              </a:ext>
            </a:extLst>
          </p:cNvPr>
          <p:cNvSpPr txBox="1"/>
          <p:nvPr/>
        </p:nvSpPr>
        <p:spPr>
          <a:xfrm>
            <a:off x="5905925" y="5328334"/>
            <a:ext cx="1989964" cy="738664"/>
          </a:xfrm>
          <a:prstGeom prst="rect">
            <a:avLst/>
          </a:prstGeom>
          <a:noFill/>
        </p:spPr>
        <p:txBody>
          <a:bodyPr wrap="square" rtlCol="0">
            <a:spAutoFit/>
          </a:bodyPr>
          <a:lstStyle/>
          <a:p>
            <a:pPr algn="ctr"/>
            <a:r>
              <a:rPr lang="en-GB" sz="1400" dirty="0">
                <a:solidFill>
                  <a:schemeClr val="tx2"/>
                </a:solidFill>
              </a:rPr>
              <a:t>Will Allen </a:t>
            </a:r>
          </a:p>
          <a:p>
            <a:pPr algn="ctr"/>
            <a:r>
              <a:rPr lang="en-GB" sz="1400" dirty="0">
                <a:solidFill>
                  <a:schemeClr val="tx2"/>
                </a:solidFill>
              </a:rPr>
              <a:t>Behaviour &amp; Disadvantage</a:t>
            </a:r>
          </a:p>
        </p:txBody>
      </p:sp>
      <p:sp>
        <p:nvSpPr>
          <p:cNvPr id="16" name="TextBox 15">
            <a:extLst>
              <a:ext uri="{FF2B5EF4-FFF2-40B4-BE49-F238E27FC236}">
                <a16:creationId xmlns:a16="http://schemas.microsoft.com/office/drawing/2014/main" id="{15F8D08C-9798-4C60-9C2B-6576E526E64B}"/>
              </a:ext>
            </a:extLst>
          </p:cNvPr>
          <p:cNvSpPr txBox="1"/>
          <p:nvPr/>
        </p:nvSpPr>
        <p:spPr>
          <a:xfrm>
            <a:off x="2288941" y="5321587"/>
            <a:ext cx="1989964" cy="523220"/>
          </a:xfrm>
          <a:prstGeom prst="rect">
            <a:avLst/>
          </a:prstGeom>
          <a:noFill/>
        </p:spPr>
        <p:txBody>
          <a:bodyPr wrap="square" rtlCol="0">
            <a:spAutoFit/>
          </a:bodyPr>
          <a:lstStyle/>
          <a:p>
            <a:pPr algn="ctr"/>
            <a:r>
              <a:rPr lang="en-GB" sz="1400" dirty="0">
                <a:solidFill>
                  <a:schemeClr val="tx2"/>
                </a:solidFill>
              </a:rPr>
              <a:t>Jade Pearce</a:t>
            </a:r>
          </a:p>
          <a:p>
            <a:pPr algn="ctr"/>
            <a:r>
              <a:rPr lang="en-GB" sz="1400" dirty="0">
                <a:solidFill>
                  <a:schemeClr val="tx2"/>
                </a:solidFill>
              </a:rPr>
              <a:t>Cognitive Science </a:t>
            </a:r>
          </a:p>
        </p:txBody>
      </p:sp>
      <p:sp>
        <p:nvSpPr>
          <p:cNvPr id="17" name="TextBox 16">
            <a:extLst>
              <a:ext uri="{FF2B5EF4-FFF2-40B4-BE49-F238E27FC236}">
                <a16:creationId xmlns:a16="http://schemas.microsoft.com/office/drawing/2014/main" id="{D659E493-0EF8-49F4-BBA4-A075B869734F}"/>
              </a:ext>
            </a:extLst>
          </p:cNvPr>
          <p:cNvSpPr txBox="1"/>
          <p:nvPr/>
        </p:nvSpPr>
        <p:spPr>
          <a:xfrm>
            <a:off x="7659195" y="5328334"/>
            <a:ext cx="1989964" cy="738664"/>
          </a:xfrm>
          <a:prstGeom prst="rect">
            <a:avLst/>
          </a:prstGeom>
          <a:noFill/>
        </p:spPr>
        <p:txBody>
          <a:bodyPr wrap="square" rtlCol="0">
            <a:spAutoFit/>
          </a:bodyPr>
          <a:lstStyle/>
          <a:p>
            <a:pPr algn="ctr"/>
            <a:r>
              <a:rPr lang="en-GB" sz="1400" dirty="0">
                <a:solidFill>
                  <a:schemeClr val="tx2"/>
                </a:solidFill>
              </a:rPr>
              <a:t>Pam Carpenter</a:t>
            </a:r>
          </a:p>
          <a:p>
            <a:pPr algn="ctr"/>
            <a:r>
              <a:rPr lang="en-GB" sz="1400" dirty="0">
                <a:solidFill>
                  <a:schemeClr val="tx2"/>
                </a:solidFill>
              </a:rPr>
              <a:t>Social &amp; Emotional Learning </a:t>
            </a:r>
          </a:p>
        </p:txBody>
      </p:sp>
      <p:sp>
        <p:nvSpPr>
          <p:cNvPr id="18" name="TextBox 17">
            <a:extLst>
              <a:ext uri="{FF2B5EF4-FFF2-40B4-BE49-F238E27FC236}">
                <a16:creationId xmlns:a16="http://schemas.microsoft.com/office/drawing/2014/main" id="{34782129-E663-4C8D-B3C7-FE1A613F8C0B}"/>
              </a:ext>
            </a:extLst>
          </p:cNvPr>
          <p:cNvSpPr txBox="1"/>
          <p:nvPr/>
        </p:nvSpPr>
        <p:spPr>
          <a:xfrm>
            <a:off x="473388" y="5321588"/>
            <a:ext cx="1989964" cy="523220"/>
          </a:xfrm>
          <a:prstGeom prst="rect">
            <a:avLst/>
          </a:prstGeom>
          <a:noFill/>
        </p:spPr>
        <p:txBody>
          <a:bodyPr wrap="square" rtlCol="0">
            <a:spAutoFit/>
          </a:bodyPr>
          <a:lstStyle/>
          <a:p>
            <a:pPr algn="ctr"/>
            <a:r>
              <a:rPr lang="en-GB" sz="1400" dirty="0">
                <a:solidFill>
                  <a:schemeClr val="tx2"/>
                </a:solidFill>
              </a:rPr>
              <a:t>Hannah Hall </a:t>
            </a:r>
          </a:p>
          <a:p>
            <a:pPr algn="ctr"/>
            <a:r>
              <a:rPr lang="en-GB" sz="1400" dirty="0">
                <a:solidFill>
                  <a:schemeClr val="tx2"/>
                </a:solidFill>
              </a:rPr>
              <a:t>Behaviour &amp; SEND</a:t>
            </a:r>
          </a:p>
        </p:txBody>
      </p:sp>
      <p:pic>
        <p:nvPicPr>
          <p:cNvPr id="19" name="Picture 18" descr="/var/folders/mg/fw872vs91f77jxj8l7zf09l40000gp/T/com.microsoft.Word/Content.MSO/F0F1352A.tmp">
            <a:extLst>
              <a:ext uri="{FF2B5EF4-FFF2-40B4-BE49-F238E27FC236}">
                <a16:creationId xmlns:a16="http://schemas.microsoft.com/office/drawing/2014/main" id="{CD10750F-BBBC-42E8-856E-97B73C30EA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673" y="3610685"/>
            <a:ext cx="1482888" cy="1622796"/>
          </a:xfrm>
          <a:prstGeom prst="rect">
            <a:avLst/>
          </a:prstGeom>
          <a:noFill/>
          <a:ln>
            <a:noFill/>
          </a:ln>
        </p:spPr>
      </p:pic>
      <p:pic>
        <p:nvPicPr>
          <p:cNvPr id="20" name="Picture 19">
            <a:extLst>
              <a:ext uri="{FF2B5EF4-FFF2-40B4-BE49-F238E27FC236}">
                <a16:creationId xmlns:a16="http://schemas.microsoft.com/office/drawing/2014/main" id="{C4EC45D3-3FE9-4EB3-81F9-8DE9CBB48B7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val="0"/>
              </a:ext>
            </a:extLst>
          </a:blip>
          <a:srcRect l="6132" t="229" r="9381" b="3482"/>
          <a:stretch/>
        </p:blipFill>
        <p:spPr bwMode="auto">
          <a:xfrm rot="5400000">
            <a:off x="2453163" y="3730128"/>
            <a:ext cx="1621146" cy="1385560"/>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23D354F4-B740-417F-A9F5-1D3E68D41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8196"/>
          <a:stretch/>
        </p:blipFill>
        <p:spPr>
          <a:xfrm>
            <a:off x="7903852" y="3610339"/>
            <a:ext cx="1516576" cy="1621146"/>
          </a:xfrm>
          <a:prstGeom prst="rect">
            <a:avLst/>
          </a:prstGeom>
        </p:spPr>
      </p:pic>
      <p:pic>
        <p:nvPicPr>
          <p:cNvPr id="22" name="Picture 21">
            <a:extLst>
              <a:ext uri="{FF2B5EF4-FFF2-40B4-BE49-F238E27FC236}">
                <a16:creationId xmlns:a16="http://schemas.microsoft.com/office/drawing/2014/main" id="{5591B992-1063-4272-9113-6D44AEF6D8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398"/>
          <a:stretch/>
        </p:blipFill>
        <p:spPr bwMode="auto">
          <a:xfrm>
            <a:off x="9627279" y="3624266"/>
            <a:ext cx="1516575" cy="1607219"/>
          </a:xfrm>
          <a:prstGeom prst="rect">
            <a:avLst/>
          </a:prstGeom>
          <a:noFill/>
          <a:ln>
            <a:noFill/>
          </a:ln>
        </p:spPr>
      </p:pic>
      <p:sp>
        <p:nvSpPr>
          <p:cNvPr id="23" name="TextBox 22">
            <a:extLst>
              <a:ext uri="{FF2B5EF4-FFF2-40B4-BE49-F238E27FC236}">
                <a16:creationId xmlns:a16="http://schemas.microsoft.com/office/drawing/2014/main" id="{F2D6F709-574D-4625-8295-A292CFDE051C}"/>
              </a:ext>
            </a:extLst>
          </p:cNvPr>
          <p:cNvSpPr txBox="1"/>
          <p:nvPr/>
        </p:nvSpPr>
        <p:spPr>
          <a:xfrm>
            <a:off x="9382621" y="5373578"/>
            <a:ext cx="1989964" cy="523220"/>
          </a:xfrm>
          <a:prstGeom prst="rect">
            <a:avLst/>
          </a:prstGeom>
          <a:noFill/>
        </p:spPr>
        <p:txBody>
          <a:bodyPr wrap="square" rtlCol="0">
            <a:spAutoFit/>
          </a:bodyPr>
          <a:lstStyle/>
          <a:p>
            <a:pPr algn="ctr"/>
            <a:r>
              <a:rPr lang="en-GB" sz="1400" dirty="0">
                <a:solidFill>
                  <a:schemeClr val="tx2"/>
                </a:solidFill>
              </a:rPr>
              <a:t>Jez Baker Implementation &amp; PD</a:t>
            </a:r>
          </a:p>
        </p:txBody>
      </p:sp>
      <p:sp>
        <p:nvSpPr>
          <p:cNvPr id="26" name="TextBox 25">
            <a:extLst>
              <a:ext uri="{FF2B5EF4-FFF2-40B4-BE49-F238E27FC236}">
                <a16:creationId xmlns:a16="http://schemas.microsoft.com/office/drawing/2014/main" id="{CB8D44C9-F6D1-4D35-ACA0-6DFABA445114}"/>
              </a:ext>
            </a:extLst>
          </p:cNvPr>
          <p:cNvSpPr txBox="1"/>
          <p:nvPr/>
        </p:nvSpPr>
        <p:spPr>
          <a:xfrm>
            <a:off x="8220973" y="6075945"/>
            <a:ext cx="3295523" cy="738664"/>
          </a:xfrm>
          <a:prstGeom prst="rect">
            <a:avLst/>
          </a:prstGeom>
          <a:noFill/>
        </p:spPr>
        <p:txBody>
          <a:bodyPr wrap="square" rtlCol="0">
            <a:spAutoFit/>
          </a:bodyPr>
          <a:lstStyle/>
          <a:p>
            <a:pPr algn="ctr"/>
            <a:r>
              <a:rPr lang="en-GB" sz="1400" dirty="0">
                <a:solidFill>
                  <a:schemeClr val="tx2"/>
                </a:solidFill>
              </a:rPr>
              <a:t>Amy Husband – Inspire ET</a:t>
            </a:r>
          </a:p>
          <a:p>
            <a:pPr algn="ctr"/>
            <a:r>
              <a:rPr lang="en-GB" sz="1400" dirty="0">
                <a:solidFill>
                  <a:schemeClr val="tx2"/>
                </a:solidFill>
              </a:rPr>
              <a:t>Megan Scullion – Romero MAC</a:t>
            </a:r>
          </a:p>
          <a:p>
            <a:pPr algn="ctr"/>
            <a:r>
              <a:rPr lang="en-GB" sz="1400" dirty="0">
                <a:solidFill>
                  <a:schemeClr val="tx2"/>
                </a:solidFill>
              </a:rPr>
              <a:t>Juliet Stafford – </a:t>
            </a:r>
            <a:r>
              <a:rPr lang="en-GB" sz="1400" dirty="0" err="1">
                <a:solidFill>
                  <a:schemeClr val="tx2"/>
                </a:solidFill>
              </a:rPr>
              <a:t>Etone</a:t>
            </a:r>
            <a:r>
              <a:rPr lang="en-GB" sz="1400" dirty="0">
                <a:solidFill>
                  <a:schemeClr val="tx2"/>
                </a:solidFill>
              </a:rPr>
              <a:t>, Matrix </a:t>
            </a:r>
            <a:r>
              <a:rPr lang="en-GB" sz="1400" dirty="0" smtClean="0">
                <a:solidFill>
                  <a:schemeClr val="tx2"/>
                </a:solidFill>
              </a:rPr>
              <a:t>MAT</a:t>
            </a:r>
            <a:endParaRPr lang="en-GB" sz="1400" dirty="0">
              <a:solidFill>
                <a:schemeClr val="tx2"/>
              </a:solidFill>
            </a:endParaRPr>
          </a:p>
        </p:txBody>
      </p:sp>
      <p:pic>
        <p:nvPicPr>
          <p:cNvPr id="3" name="Picture 2"/>
          <p:cNvPicPr>
            <a:picLocks noChangeAspect="1"/>
          </p:cNvPicPr>
          <p:nvPr/>
        </p:nvPicPr>
        <p:blipFill rotWithShape="1">
          <a:blip r:embed="rId10"/>
          <a:srcRect l="26707" t="30338" r="28871" b="30717"/>
          <a:stretch/>
        </p:blipFill>
        <p:spPr>
          <a:xfrm>
            <a:off x="3368033" y="779693"/>
            <a:ext cx="5069713" cy="2500131"/>
          </a:xfrm>
          <a:prstGeom prst="rect">
            <a:avLst/>
          </a:prstGeom>
        </p:spPr>
      </p:pic>
    </p:spTree>
    <p:extLst>
      <p:ext uri="{BB962C8B-B14F-4D97-AF65-F5344CB8AC3E}">
        <p14:creationId xmlns:p14="http://schemas.microsoft.com/office/powerpoint/2010/main" val="37021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P spid="23"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4"/>
          <p:cNvSpPr txBox="1">
            <a:spLocks noGrp="1"/>
          </p:cNvSpPr>
          <p:nvPr>
            <p:ph type="title"/>
          </p:nvPr>
        </p:nvSpPr>
        <p:spPr>
          <a:xfrm>
            <a:off x="681531" y="22281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GB" sz="2800" b="1" dirty="0">
                <a:solidFill>
                  <a:schemeClr val="dk1"/>
                </a:solidFill>
                <a:latin typeface="Arial"/>
                <a:ea typeface="Arial"/>
                <a:cs typeface="Arial"/>
                <a:sym typeface="Arial"/>
              </a:rPr>
              <a:t>Plot and subplots</a:t>
            </a:r>
            <a:endParaRPr dirty="0"/>
          </a:p>
        </p:txBody>
      </p:sp>
      <p:sp>
        <p:nvSpPr>
          <p:cNvPr id="662" name="Google Shape;662;p64"/>
          <p:cNvSpPr txBox="1"/>
          <p:nvPr/>
        </p:nvSpPr>
        <p:spPr>
          <a:xfrm>
            <a:off x="681531" y="1548375"/>
            <a:ext cx="11617149"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dirty="0">
                <a:solidFill>
                  <a:srgbClr val="000000"/>
                </a:solidFill>
                <a:latin typeface="Arial"/>
                <a:ea typeface="Arial"/>
                <a:cs typeface="Arial"/>
                <a:sym typeface="Arial"/>
              </a:rPr>
              <a:t>Main plot: </a:t>
            </a:r>
            <a:endParaRPr sz="2400" b="1" dirty="0"/>
          </a:p>
          <a:p>
            <a:pPr marL="285750" marR="0" lvl="0" indent="-285750" algn="l" rtl="0">
              <a:lnSpc>
                <a:spcPct val="100000"/>
              </a:lnSpc>
              <a:spcBef>
                <a:spcPts val="600"/>
              </a:spcBef>
              <a:spcAft>
                <a:spcPts val="0"/>
              </a:spcAft>
              <a:buClr>
                <a:srgbClr val="000000"/>
              </a:buClr>
              <a:buSzPts val="2000"/>
              <a:buFont typeface="Arial"/>
              <a:buChar char="•"/>
            </a:pPr>
            <a:r>
              <a:rPr lang="en-GB" sz="2400" b="0" i="0" u="none" strike="noStrike" cap="none" dirty="0">
                <a:solidFill>
                  <a:srgbClr val="000000"/>
                </a:solidFill>
                <a:latin typeface="Arial"/>
                <a:ea typeface="Arial"/>
                <a:cs typeface="Arial"/>
                <a:sym typeface="Arial"/>
              </a:rPr>
              <a:t>Current guidance report focuses on how to </a:t>
            </a:r>
            <a:r>
              <a:rPr lang="en-GB" sz="2400" b="1" i="0" u="none" strike="noStrike" cap="none" dirty="0">
                <a:solidFill>
                  <a:srgbClr val="000000"/>
                </a:solidFill>
                <a:latin typeface="Arial"/>
                <a:ea typeface="Arial"/>
                <a:cs typeface="Arial"/>
                <a:sym typeface="Arial"/>
              </a:rPr>
              <a:t>do</a:t>
            </a:r>
            <a:r>
              <a:rPr lang="en-GB" sz="2400" b="0" i="0" u="none" strike="noStrike" cap="none" dirty="0">
                <a:solidFill>
                  <a:srgbClr val="000000"/>
                </a:solidFill>
                <a:latin typeface="Arial"/>
                <a:ea typeface="Arial"/>
                <a:cs typeface="Arial"/>
                <a:sym typeface="Arial"/>
              </a:rPr>
              <a:t> implementation - the update pinpoints how to </a:t>
            </a:r>
            <a:r>
              <a:rPr lang="en-GB" sz="2400" b="1" i="0" u="none" strike="noStrike" cap="none" dirty="0">
                <a:solidFill>
                  <a:srgbClr val="000000"/>
                </a:solidFill>
                <a:latin typeface="Arial"/>
                <a:ea typeface="Arial"/>
                <a:cs typeface="Arial"/>
                <a:sym typeface="Arial"/>
              </a:rPr>
              <a:t>do implementation well</a:t>
            </a:r>
            <a:r>
              <a:rPr lang="en-GB" sz="2400" b="0" i="0" u="none" strike="noStrike" cap="none" dirty="0">
                <a:solidFill>
                  <a:srgbClr val="000000"/>
                </a:solidFill>
                <a:latin typeface="Arial"/>
                <a:ea typeface="Arial"/>
                <a:cs typeface="Arial"/>
                <a:sym typeface="Arial"/>
              </a:rPr>
              <a:t>. It’s a conversation around quality.</a:t>
            </a:r>
            <a:endParaRPr sz="2400" dirty="0"/>
          </a:p>
          <a:p>
            <a:pPr marL="0" marR="0" lvl="0" indent="0" algn="l" rtl="0">
              <a:lnSpc>
                <a:spcPct val="100000"/>
              </a:lnSpc>
              <a:spcBef>
                <a:spcPts val="600"/>
              </a:spcBef>
              <a:spcAft>
                <a:spcPts val="0"/>
              </a:spcAft>
              <a:buClr>
                <a:srgbClr val="000000"/>
              </a:buClr>
              <a:buSzPts val="2000"/>
              <a:buFont typeface="Arial"/>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400" b="1" i="0" u="none" strike="noStrike" cap="none" dirty="0">
                <a:solidFill>
                  <a:srgbClr val="000000"/>
                </a:solidFill>
                <a:latin typeface="Arial"/>
                <a:ea typeface="Arial"/>
                <a:cs typeface="Arial"/>
                <a:sym typeface="Arial"/>
              </a:rPr>
              <a:t>Sub-plots:</a:t>
            </a:r>
            <a:endParaRPr sz="2400" b="1" dirty="0"/>
          </a:p>
          <a:p>
            <a:pPr marL="285750" marR="0" lvl="0" indent="-285750" algn="l" rtl="0">
              <a:lnSpc>
                <a:spcPct val="100000"/>
              </a:lnSpc>
              <a:spcBef>
                <a:spcPts val="600"/>
              </a:spcBef>
              <a:spcAft>
                <a:spcPts val="0"/>
              </a:spcAft>
              <a:buClr>
                <a:srgbClr val="000000"/>
              </a:buClr>
              <a:buSzPts val="2000"/>
              <a:buFont typeface="Arial"/>
              <a:buChar char="•"/>
            </a:pPr>
            <a:r>
              <a:rPr lang="en-GB" sz="2400" b="0" i="0" u="none" strike="noStrike" cap="none" dirty="0">
                <a:solidFill>
                  <a:srgbClr val="000000"/>
                </a:solidFill>
                <a:latin typeface="Arial"/>
                <a:ea typeface="Arial"/>
                <a:cs typeface="Arial"/>
                <a:sym typeface="Arial"/>
              </a:rPr>
              <a:t>Implementation in schools is </a:t>
            </a:r>
            <a:r>
              <a:rPr lang="en-GB" sz="2400" b="1" i="0" u="none" strike="noStrike" cap="none" dirty="0">
                <a:solidFill>
                  <a:srgbClr val="000000"/>
                </a:solidFill>
                <a:latin typeface="Arial"/>
                <a:ea typeface="Arial"/>
                <a:cs typeface="Arial"/>
                <a:sym typeface="Arial"/>
              </a:rPr>
              <a:t>complex and dynamic </a:t>
            </a:r>
            <a:r>
              <a:rPr lang="en-GB" sz="2400" b="0" i="0" u="none" strike="noStrike" cap="none" dirty="0">
                <a:solidFill>
                  <a:srgbClr val="000000"/>
                </a:solidFill>
                <a:latin typeface="Arial"/>
                <a:ea typeface="Arial"/>
                <a:cs typeface="Arial"/>
                <a:sym typeface="Arial"/>
              </a:rPr>
              <a:t>- a </a:t>
            </a:r>
            <a:r>
              <a:rPr lang="en-GB" sz="2400" b="1" i="0" u="none" strike="noStrike" cap="none" dirty="0">
                <a:solidFill>
                  <a:srgbClr val="000000"/>
                </a:solidFill>
                <a:latin typeface="Arial"/>
                <a:ea typeface="Arial"/>
                <a:cs typeface="Arial"/>
                <a:sym typeface="Arial"/>
              </a:rPr>
              <a:t>process of ongoing enquiry</a:t>
            </a:r>
            <a:endParaRPr sz="2400" dirty="0"/>
          </a:p>
          <a:p>
            <a:pPr marL="285750" marR="0" lvl="0" indent="-285750" algn="l" rtl="0">
              <a:lnSpc>
                <a:spcPct val="100000"/>
              </a:lnSpc>
              <a:spcBef>
                <a:spcPts val="600"/>
              </a:spcBef>
              <a:spcAft>
                <a:spcPts val="0"/>
              </a:spcAft>
              <a:buClr>
                <a:srgbClr val="000000"/>
              </a:buClr>
              <a:buSzPts val="2000"/>
              <a:buFont typeface="Arial"/>
              <a:buChar char="•"/>
            </a:pPr>
            <a:r>
              <a:rPr lang="en-GB" sz="2400" b="1" i="0" u="none" strike="noStrike" cap="none" dirty="0">
                <a:solidFill>
                  <a:srgbClr val="000000"/>
                </a:solidFill>
                <a:latin typeface="Arial"/>
                <a:ea typeface="Arial"/>
                <a:cs typeface="Arial"/>
                <a:sym typeface="Arial"/>
              </a:rPr>
              <a:t>Social nature </a:t>
            </a:r>
            <a:r>
              <a:rPr lang="en-GB" sz="2400" b="0" i="0" u="none" strike="noStrike" cap="none" dirty="0">
                <a:solidFill>
                  <a:srgbClr val="000000"/>
                </a:solidFill>
                <a:latin typeface="Arial"/>
                <a:ea typeface="Arial"/>
                <a:cs typeface="Arial"/>
                <a:sym typeface="Arial"/>
              </a:rPr>
              <a:t>of implementation, yet supported by systems and structures</a:t>
            </a:r>
            <a:endParaRPr sz="2400" dirty="0"/>
          </a:p>
          <a:p>
            <a:pPr marL="285750" marR="0" lvl="0" indent="-285750" algn="l" rtl="0">
              <a:lnSpc>
                <a:spcPct val="100000"/>
              </a:lnSpc>
              <a:spcBef>
                <a:spcPts val="600"/>
              </a:spcBef>
              <a:spcAft>
                <a:spcPts val="0"/>
              </a:spcAft>
              <a:buClr>
                <a:srgbClr val="000000"/>
              </a:buClr>
              <a:buSzPts val="2000"/>
              <a:buFont typeface="Arial"/>
              <a:buChar char="•"/>
            </a:pPr>
            <a:r>
              <a:rPr lang="en-GB" sz="2400" b="1" i="0" u="none" strike="noStrike" cap="none" dirty="0">
                <a:solidFill>
                  <a:srgbClr val="000000"/>
                </a:solidFill>
                <a:latin typeface="Arial"/>
                <a:ea typeface="Arial"/>
                <a:cs typeface="Arial"/>
                <a:sym typeface="Arial"/>
              </a:rPr>
              <a:t>Evidence-informed</a:t>
            </a:r>
            <a:r>
              <a:rPr lang="en-GB" sz="2400" b="0" i="0" u="none" strike="noStrike" cap="none" dirty="0">
                <a:solidFill>
                  <a:srgbClr val="000000"/>
                </a:solidFill>
                <a:latin typeface="Arial"/>
                <a:ea typeface="Arial"/>
                <a:cs typeface="Arial"/>
                <a:sym typeface="Arial"/>
              </a:rPr>
              <a:t> implementation: implementation includes evidence-informed decision making (on what is implemented and how)</a:t>
            </a:r>
            <a:endParaRPr sz="2400" dirty="0"/>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Tree>
    <p:extLst>
      <p:ext uri="{BB962C8B-B14F-4D97-AF65-F5344CB8AC3E}">
        <p14:creationId xmlns:p14="http://schemas.microsoft.com/office/powerpoint/2010/main" val="31211887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5880" y="2951847"/>
            <a:ext cx="10219944" cy="646331"/>
          </a:xfrm>
          <a:prstGeom prst="rect">
            <a:avLst/>
          </a:prstGeom>
          <a:solidFill>
            <a:srgbClr val="00B0F0"/>
          </a:solidFill>
        </p:spPr>
        <p:txBody>
          <a:bodyPr wrap="square" rtlCol="0">
            <a:spAutoFit/>
          </a:bodyPr>
          <a:lstStyle/>
          <a:p>
            <a:r>
              <a:rPr lang="en-GB" sz="3600" dirty="0" smtClean="0"/>
              <a:t>What are you going to do as a result of this session? </a:t>
            </a:r>
            <a:endParaRPr lang="en-GB" sz="3600" dirty="0"/>
          </a:p>
        </p:txBody>
      </p:sp>
      <p:sp>
        <p:nvSpPr>
          <p:cNvPr id="7" name="TextBox 6"/>
          <p:cNvSpPr txBox="1"/>
          <p:nvPr/>
        </p:nvSpPr>
        <p:spPr>
          <a:xfrm>
            <a:off x="1325880" y="4734235"/>
            <a:ext cx="10219944" cy="646331"/>
          </a:xfrm>
          <a:prstGeom prst="rect">
            <a:avLst/>
          </a:prstGeom>
          <a:solidFill>
            <a:srgbClr val="00B0F0"/>
          </a:solidFill>
        </p:spPr>
        <p:txBody>
          <a:bodyPr wrap="square" rtlCol="0">
            <a:spAutoFit/>
          </a:bodyPr>
          <a:lstStyle/>
          <a:p>
            <a:r>
              <a:rPr lang="en-GB" sz="3600" dirty="0" smtClean="0"/>
              <a:t>Who are you going to share this with?  </a:t>
            </a:r>
            <a:endParaRPr lang="en-GB" sz="3600" dirty="0"/>
          </a:p>
        </p:txBody>
      </p:sp>
      <p:sp>
        <p:nvSpPr>
          <p:cNvPr id="8" name="TextBox 7"/>
          <p:cNvSpPr txBox="1"/>
          <p:nvPr/>
        </p:nvSpPr>
        <p:spPr>
          <a:xfrm>
            <a:off x="1325880" y="1169459"/>
            <a:ext cx="10219944" cy="646331"/>
          </a:xfrm>
          <a:prstGeom prst="rect">
            <a:avLst/>
          </a:prstGeom>
          <a:solidFill>
            <a:srgbClr val="00B0F0"/>
          </a:solidFill>
        </p:spPr>
        <p:txBody>
          <a:bodyPr wrap="square" rtlCol="0">
            <a:spAutoFit/>
          </a:bodyPr>
          <a:lstStyle/>
          <a:p>
            <a:r>
              <a:rPr lang="en-GB" sz="3600" dirty="0" smtClean="0"/>
              <a:t>What is your main takeaway from the session? </a:t>
            </a:r>
            <a:endParaRPr lang="en-GB" sz="36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58" y="6030503"/>
            <a:ext cx="1720242" cy="820855"/>
          </a:xfrm>
          <a:prstGeom prst="rect">
            <a:avLst/>
          </a:prstGeom>
        </p:spPr>
      </p:pic>
      <p:sp>
        <p:nvSpPr>
          <p:cNvPr id="10" name="Google Shape;661;p64"/>
          <p:cNvSpPr txBox="1">
            <a:spLocks noGrp="1"/>
          </p:cNvSpPr>
          <p:nvPr>
            <p:ph type="title"/>
          </p:nvPr>
        </p:nvSpPr>
        <p:spPr>
          <a:xfrm>
            <a:off x="437691" y="556376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GB" sz="2800" b="1" dirty="0" smtClean="0">
                <a:solidFill>
                  <a:schemeClr val="dk1"/>
                </a:solidFill>
                <a:latin typeface="Arial"/>
                <a:cs typeface="Arial"/>
                <a:sym typeface="Arial"/>
              </a:rPr>
              <a:t>@</a:t>
            </a:r>
            <a:r>
              <a:rPr lang="en-GB" sz="2800" b="1" dirty="0" err="1" smtClean="0">
                <a:solidFill>
                  <a:schemeClr val="dk1"/>
                </a:solidFill>
                <a:latin typeface="Arial"/>
                <a:cs typeface="Arial"/>
                <a:sym typeface="Arial"/>
              </a:rPr>
              <a:t>JTStaffsRsch</a:t>
            </a:r>
            <a:r>
              <a:rPr lang="en-GB" sz="2800" b="1" dirty="0" smtClean="0">
                <a:solidFill>
                  <a:schemeClr val="dk1"/>
                </a:solidFill>
                <a:latin typeface="Arial"/>
                <a:cs typeface="Arial"/>
                <a:sym typeface="Arial"/>
              </a:rPr>
              <a:t>    @</a:t>
            </a:r>
            <a:r>
              <a:rPr lang="en-GB" sz="2800" b="1" dirty="0" err="1" smtClean="0">
                <a:solidFill>
                  <a:schemeClr val="dk1"/>
                </a:solidFill>
                <a:latin typeface="Arial"/>
                <a:cs typeface="Arial"/>
                <a:sym typeface="Arial"/>
              </a:rPr>
              <a:t>ArkinstallNikki</a:t>
            </a:r>
            <a:endParaRPr dirty="0"/>
          </a:p>
        </p:txBody>
      </p:sp>
    </p:spTree>
    <p:extLst>
      <p:ext uri="{BB962C8B-B14F-4D97-AF65-F5344CB8AC3E}">
        <p14:creationId xmlns:p14="http://schemas.microsoft.com/office/powerpoint/2010/main" val="40381965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9945"/>
          <a:stretch/>
        </p:blipFill>
        <p:spPr>
          <a:xfrm>
            <a:off x="4141528" y="475181"/>
            <a:ext cx="4668603" cy="5398681"/>
          </a:xfrm>
          <a:prstGeom prst="rect">
            <a:avLst/>
          </a:prstGeom>
        </p:spPr>
      </p:pic>
      <p:pic>
        <p:nvPicPr>
          <p:cNvPr id="6" name="Picture 5"/>
          <p:cNvPicPr>
            <a:picLocks noChangeAspect="1"/>
          </p:cNvPicPr>
          <p:nvPr/>
        </p:nvPicPr>
        <p:blipFill rotWithShape="1">
          <a:blip r:embed="rId4"/>
          <a:srcRect t="45571" b="44228"/>
          <a:stretch/>
        </p:blipFill>
        <p:spPr>
          <a:xfrm>
            <a:off x="3142218" y="231228"/>
            <a:ext cx="6429703" cy="487906"/>
          </a:xfrm>
          <a:prstGeom prst="rect">
            <a:avLst/>
          </a:prstGeom>
        </p:spPr>
      </p:pic>
      <p:sp>
        <p:nvSpPr>
          <p:cNvPr id="8" name="Rectangle 7"/>
          <p:cNvSpPr/>
          <p:nvPr/>
        </p:nvSpPr>
        <p:spPr>
          <a:xfrm>
            <a:off x="0" y="6445285"/>
            <a:ext cx="21242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hlinkClick r:id="rId5"/>
              </a:rPr>
              <a:t>https://</a:t>
            </a:r>
            <a:r>
              <a:rPr kumimoji="0" lang="en-GB" sz="1400" b="0" i="0" u="none" strike="noStrike" kern="0" cap="none" spc="0" normalizeH="0" baseline="0" noProof="0" dirty="0" smtClean="0">
                <a:ln>
                  <a:noFill/>
                </a:ln>
                <a:solidFill>
                  <a:srgbClr val="000000"/>
                </a:solidFill>
                <a:effectLst/>
                <a:uLnTx/>
                <a:uFillTx/>
                <a:latin typeface="Arial"/>
                <a:cs typeface="Arial"/>
                <a:sym typeface="Arial"/>
                <a:hlinkClick r:id="rId5"/>
              </a:rPr>
              <a:t>shorturl.at/egxA7</a:t>
            </a:r>
            <a:r>
              <a:rPr kumimoji="0" lang="en-GB"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5588" y="6040766"/>
            <a:ext cx="1720242" cy="820855"/>
          </a:xfrm>
          <a:prstGeom prst="rect">
            <a:avLst/>
          </a:prstGeom>
        </p:spPr>
      </p:pic>
    </p:spTree>
    <p:extLst>
      <p:ext uri="{BB962C8B-B14F-4D97-AF65-F5344CB8AC3E}">
        <p14:creationId xmlns:p14="http://schemas.microsoft.com/office/powerpoint/2010/main" val="2800116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4731" y="0"/>
            <a:ext cx="7009080" cy="6703947"/>
          </a:xfrm>
          <a:prstGeom prst="rect">
            <a:avLst/>
          </a:prstGeom>
        </p:spPr>
      </p:pic>
      <p:sp>
        <p:nvSpPr>
          <p:cNvPr id="7" name="Rectangle 6"/>
          <p:cNvSpPr/>
          <p:nvPr/>
        </p:nvSpPr>
        <p:spPr>
          <a:xfrm>
            <a:off x="6704996" y="6550223"/>
            <a:ext cx="217399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hlinkClick r:id="rId4"/>
              </a:rPr>
              <a:t>https://</a:t>
            </a:r>
            <a:r>
              <a:rPr kumimoji="0" lang="en-GB" sz="1400" b="0" i="0" u="none" strike="noStrike" kern="0" cap="none" spc="0" normalizeH="0" baseline="0" noProof="0" dirty="0" smtClean="0">
                <a:ln>
                  <a:noFill/>
                </a:ln>
                <a:solidFill>
                  <a:srgbClr val="000000"/>
                </a:solidFill>
                <a:effectLst/>
                <a:uLnTx/>
                <a:uFillTx/>
                <a:latin typeface="Arial"/>
                <a:cs typeface="Arial"/>
                <a:sym typeface="Arial"/>
                <a:hlinkClick r:id="rId4"/>
              </a:rPr>
              <a:t>shorturl.at/gpvCQ</a:t>
            </a:r>
            <a:r>
              <a:rPr kumimoji="0" lang="en-GB"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p:cNvSpPr/>
          <p:nvPr/>
        </p:nvSpPr>
        <p:spPr>
          <a:xfrm>
            <a:off x="3149548" y="6550223"/>
            <a:ext cx="20537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hlinkClick r:id="rId5"/>
              </a:rPr>
              <a:t>https://</a:t>
            </a:r>
            <a:r>
              <a:rPr kumimoji="0" lang="en-GB" sz="1400" b="0" i="0" u="none" strike="noStrike" kern="0" cap="none" spc="0" normalizeH="0" baseline="0" noProof="0" dirty="0" smtClean="0">
                <a:ln>
                  <a:noFill/>
                </a:ln>
                <a:solidFill>
                  <a:srgbClr val="000000"/>
                </a:solidFill>
                <a:effectLst/>
                <a:uLnTx/>
                <a:uFillTx/>
                <a:latin typeface="Arial"/>
                <a:cs typeface="Arial"/>
                <a:sym typeface="Arial"/>
                <a:hlinkClick r:id="rId5"/>
              </a:rPr>
              <a:t>shorturl.at/ety35</a:t>
            </a:r>
            <a:r>
              <a:rPr kumimoji="0" lang="en-GB"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1758" y="5883092"/>
            <a:ext cx="1720242" cy="820855"/>
          </a:xfrm>
          <a:prstGeom prst="rect">
            <a:avLst/>
          </a:prstGeom>
        </p:spPr>
      </p:pic>
    </p:spTree>
    <p:extLst>
      <p:ext uri="{BB962C8B-B14F-4D97-AF65-F5344CB8AC3E}">
        <p14:creationId xmlns:p14="http://schemas.microsoft.com/office/powerpoint/2010/main" val="2684147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body" idx="1"/>
          </p:nvPr>
        </p:nvSpPr>
        <p:spPr>
          <a:xfrm>
            <a:off x="1043517" y="778761"/>
            <a:ext cx="10104967" cy="2468431"/>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Bef>
                <a:spcPts val="0"/>
              </a:spcBef>
              <a:spcAft>
                <a:spcPts val="0"/>
              </a:spcAft>
              <a:buClr>
                <a:schemeClr val="lt1"/>
              </a:buClr>
              <a:buSzPts val="3050"/>
              <a:buNone/>
            </a:pPr>
            <a:r>
              <a:rPr lang="en-US" sz="3050" dirty="0" smtClean="0"/>
              <a:t>Further Opportunities</a:t>
            </a:r>
            <a:endParaRP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88" y="6040766"/>
            <a:ext cx="1720242" cy="820855"/>
          </a:xfrm>
          <a:prstGeom prst="rect">
            <a:avLst/>
          </a:prstGeom>
        </p:spPr>
      </p:pic>
    </p:spTree>
    <p:extLst>
      <p:ext uri="{BB962C8B-B14F-4D97-AF65-F5344CB8AC3E}">
        <p14:creationId xmlns:p14="http://schemas.microsoft.com/office/powerpoint/2010/main" val="1522960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745" y="929640"/>
            <a:ext cx="10725150" cy="1828800"/>
          </a:xfrm>
          <a:prstGeom prst="rect">
            <a:avLst/>
          </a:prstGeom>
        </p:spPr>
      </p:pic>
      <p:sp>
        <p:nvSpPr>
          <p:cNvPr id="3" name="Rectangle 2"/>
          <p:cNvSpPr/>
          <p:nvPr/>
        </p:nvSpPr>
        <p:spPr>
          <a:xfrm>
            <a:off x="1584960" y="5300395"/>
            <a:ext cx="9144000" cy="369332"/>
          </a:xfrm>
          <a:prstGeom prst="rect">
            <a:avLst/>
          </a:prstGeom>
        </p:spPr>
        <p:txBody>
          <a:bodyPr wrap="square">
            <a:spAutoFit/>
          </a:bodyPr>
          <a:lstStyle/>
          <a:p>
            <a:r>
              <a:rPr lang="en-GB" dirty="0">
                <a:hlinkClick r:id="rId4"/>
              </a:rPr>
              <a:t>https://</a:t>
            </a:r>
            <a:r>
              <a:rPr lang="en-GB" dirty="0" smtClean="0">
                <a:hlinkClick r:id="rId4"/>
              </a:rPr>
              <a:t>researchschool.org.uk/staffordshire/event/leadership-weekly-email-series</a:t>
            </a:r>
            <a:r>
              <a:rPr lang="en-GB" dirty="0" smtClean="0"/>
              <a:t> </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0678" y="5923823"/>
            <a:ext cx="1720242" cy="820855"/>
          </a:xfrm>
          <a:prstGeom prst="rect">
            <a:avLst/>
          </a:prstGeom>
        </p:spPr>
      </p:pic>
    </p:spTree>
    <p:extLst>
      <p:ext uri="{BB962C8B-B14F-4D97-AF65-F5344CB8AC3E}">
        <p14:creationId xmlns:p14="http://schemas.microsoft.com/office/powerpoint/2010/main" val="2085588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88" y="6040766"/>
            <a:ext cx="1720242" cy="820855"/>
          </a:xfrm>
          <a:prstGeom prst="rect">
            <a:avLst/>
          </a:prstGeom>
        </p:spPr>
      </p:pic>
      <p:pic>
        <p:nvPicPr>
          <p:cNvPr id="6" name="Picture 5"/>
          <p:cNvPicPr>
            <a:picLocks noChangeAspect="1"/>
          </p:cNvPicPr>
          <p:nvPr/>
        </p:nvPicPr>
        <p:blipFill>
          <a:blip r:embed="rId4"/>
          <a:stretch>
            <a:fillRect/>
          </a:stretch>
        </p:blipFill>
        <p:spPr>
          <a:xfrm>
            <a:off x="2624423" y="0"/>
            <a:ext cx="6886300" cy="6858000"/>
          </a:xfrm>
          <a:prstGeom prst="rect">
            <a:avLst/>
          </a:prstGeom>
        </p:spPr>
      </p:pic>
    </p:spTree>
    <p:extLst>
      <p:ext uri="{BB962C8B-B14F-4D97-AF65-F5344CB8AC3E}">
        <p14:creationId xmlns:p14="http://schemas.microsoft.com/office/powerpoint/2010/main" val="36911130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88" y="6040766"/>
            <a:ext cx="1720242" cy="820855"/>
          </a:xfrm>
          <a:prstGeom prst="rect">
            <a:avLst/>
          </a:prstGeom>
        </p:spPr>
      </p:pic>
      <p:pic>
        <p:nvPicPr>
          <p:cNvPr id="4" name="Picture 3"/>
          <p:cNvPicPr>
            <a:picLocks noChangeAspect="1"/>
          </p:cNvPicPr>
          <p:nvPr/>
        </p:nvPicPr>
        <p:blipFill>
          <a:blip r:embed="rId4"/>
          <a:stretch>
            <a:fillRect/>
          </a:stretch>
        </p:blipFill>
        <p:spPr>
          <a:xfrm>
            <a:off x="2992606" y="0"/>
            <a:ext cx="6039111" cy="7093412"/>
          </a:xfrm>
          <a:prstGeom prst="rect">
            <a:avLst/>
          </a:prstGeom>
        </p:spPr>
      </p:pic>
    </p:spTree>
    <p:extLst>
      <p:ext uri="{BB962C8B-B14F-4D97-AF65-F5344CB8AC3E}">
        <p14:creationId xmlns:p14="http://schemas.microsoft.com/office/powerpoint/2010/main" val="3361268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588" y="6040766"/>
            <a:ext cx="1720242" cy="820855"/>
          </a:xfrm>
          <a:prstGeom prst="rect">
            <a:avLst/>
          </a:prstGeom>
        </p:spPr>
      </p:pic>
      <p:pic>
        <p:nvPicPr>
          <p:cNvPr id="5" name="Picture 4"/>
          <p:cNvPicPr>
            <a:picLocks noChangeAspect="1"/>
          </p:cNvPicPr>
          <p:nvPr/>
        </p:nvPicPr>
        <p:blipFill>
          <a:blip r:embed="rId4"/>
          <a:stretch>
            <a:fillRect/>
          </a:stretch>
        </p:blipFill>
        <p:spPr>
          <a:xfrm>
            <a:off x="2946400" y="-32657"/>
            <a:ext cx="6129737" cy="6690972"/>
          </a:xfrm>
          <a:prstGeom prst="rect">
            <a:avLst/>
          </a:prstGeom>
        </p:spPr>
      </p:pic>
    </p:spTree>
    <p:extLst>
      <p:ext uri="{BB962C8B-B14F-4D97-AF65-F5344CB8AC3E}">
        <p14:creationId xmlns:p14="http://schemas.microsoft.com/office/powerpoint/2010/main" val="12494222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564" t="22477" b="6309"/>
          <a:stretch/>
        </p:blipFill>
        <p:spPr>
          <a:xfrm>
            <a:off x="2557669" y="0"/>
            <a:ext cx="6559826" cy="6005473"/>
          </a:xfrm>
          <a:prstGeom prst="rect">
            <a:avLst/>
          </a:prstGeom>
        </p:spPr>
      </p:pic>
      <p:sp>
        <p:nvSpPr>
          <p:cNvPr id="3" name="Rectangle 2"/>
          <p:cNvSpPr/>
          <p:nvPr/>
        </p:nvSpPr>
        <p:spPr>
          <a:xfrm>
            <a:off x="2403186" y="6311185"/>
            <a:ext cx="7838094" cy="307777"/>
          </a:xfrm>
          <a:prstGeom prst="rect">
            <a:avLst/>
          </a:prstGeom>
        </p:spPr>
        <p:txBody>
          <a:bodyPr wrap="square">
            <a:spAutoFit/>
          </a:bodyPr>
          <a:lstStyle/>
          <a:p>
            <a:r>
              <a:rPr lang="en-GB" dirty="0">
                <a:hlinkClick r:id="rId3"/>
              </a:rPr>
              <a:t>https://</a:t>
            </a:r>
            <a:r>
              <a:rPr lang="en-GB" dirty="0" smtClean="0">
                <a:hlinkClick r:id="rId3"/>
              </a:rPr>
              <a:t>educationendowmentfoundation.org.uk/projects-and-evaluation/projects-recruiting</a:t>
            </a:r>
            <a:r>
              <a:rPr lang="en-GB" dirty="0" smtClean="0"/>
              <a:t> </a:t>
            </a:r>
            <a:endParaRPr lang="en-GB" dirty="0"/>
          </a:p>
        </p:txBody>
      </p:sp>
    </p:spTree>
    <p:extLst>
      <p:ext uri="{BB962C8B-B14F-4D97-AF65-F5344CB8AC3E}">
        <p14:creationId xmlns:p14="http://schemas.microsoft.com/office/powerpoint/2010/main" val="39033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GB" sz="3200" b="1" dirty="0"/>
              <a:t>Exemplification </a:t>
            </a:r>
          </a:p>
        </p:txBody>
      </p:sp>
      <p:pic>
        <p:nvPicPr>
          <p:cNvPr id="3" name="Picture 2" descr="Home Page | Staffordshire Research Sch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7040" y="6033173"/>
            <a:ext cx="1584960" cy="82482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YouTube Community Guidelines &amp; Policies - How YouTube Work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669893"/>
            <a:ext cx="4524375"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adges | Podbea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0774" y="1566932"/>
            <a:ext cx="351472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8"/>
          </p:cNvPr>
          <p:cNvPicPr>
            <a:picLocks noChangeAspect="1"/>
          </p:cNvPicPr>
          <p:nvPr/>
        </p:nvPicPr>
        <p:blipFill rotWithShape="1">
          <a:blip r:embed="rId9"/>
          <a:srcRect l="13880" t="27587" r="15691" b="12984"/>
          <a:stretch/>
        </p:blipFill>
        <p:spPr>
          <a:xfrm>
            <a:off x="2056628" y="3041665"/>
            <a:ext cx="7171508" cy="3403921"/>
          </a:xfrm>
          <a:prstGeom prst="rect">
            <a:avLst/>
          </a:prstGeom>
        </p:spPr>
      </p:pic>
      <p:pic>
        <p:nvPicPr>
          <p:cNvPr id="1026" name="Picture 2" descr="Image result for tik t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88843" y="3272609"/>
            <a:ext cx="3003157" cy="1779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97546" y="6065170"/>
            <a:ext cx="1594454" cy="760832"/>
          </a:xfrm>
          <a:prstGeom prst="rect">
            <a:avLst/>
          </a:prstGeom>
        </p:spPr>
      </p:pic>
    </p:spTree>
    <p:extLst>
      <p:ext uri="{BB962C8B-B14F-4D97-AF65-F5344CB8AC3E}">
        <p14:creationId xmlns:p14="http://schemas.microsoft.com/office/powerpoint/2010/main" val="3459704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 Page | Staffordshire Research Sch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7040" y="6070921"/>
            <a:ext cx="1584960" cy="824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7391" y="5991861"/>
            <a:ext cx="1894609" cy="903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7181"/>
            <a:ext cx="12294911" cy="3057988"/>
          </a:xfrm>
          <a:prstGeom prst="rect">
            <a:avLst/>
          </a:prstGeom>
        </p:spPr>
      </p:pic>
      <p:sp>
        <p:nvSpPr>
          <p:cNvPr id="7" name="Rectangle 6"/>
          <p:cNvSpPr/>
          <p:nvPr/>
        </p:nvSpPr>
        <p:spPr>
          <a:xfrm>
            <a:off x="1630018" y="5490666"/>
            <a:ext cx="10336696" cy="307777"/>
          </a:xfrm>
          <a:prstGeom prst="rect">
            <a:avLst/>
          </a:prstGeom>
        </p:spPr>
        <p:txBody>
          <a:bodyPr wrap="square">
            <a:spAutoFit/>
          </a:bodyPr>
          <a:lstStyle/>
          <a:p>
            <a:r>
              <a:rPr lang="en-GB" dirty="0">
                <a:hlinkClick r:id="rId6"/>
              </a:rPr>
              <a:t>https://</a:t>
            </a:r>
            <a:r>
              <a:rPr lang="en-GB" dirty="0" smtClean="0">
                <a:hlinkClick r:id="rId6"/>
              </a:rPr>
              <a:t>researchschool.org.uk/staffordshire/event/improving-the-effectiveness-of-your-cpd-programme</a:t>
            </a:r>
            <a:r>
              <a:rPr lang="en-GB" dirty="0" smtClean="0"/>
              <a:t> </a:t>
            </a:r>
            <a:endParaRPr lang="en-GB" dirty="0"/>
          </a:p>
        </p:txBody>
      </p:sp>
      <p:pic>
        <p:nvPicPr>
          <p:cNvPr id="2" name="Picture 1"/>
          <p:cNvPicPr>
            <a:picLocks noChangeAspect="1"/>
          </p:cNvPicPr>
          <p:nvPr/>
        </p:nvPicPr>
        <p:blipFill>
          <a:blip r:embed="rId7"/>
          <a:stretch>
            <a:fillRect/>
          </a:stretch>
        </p:blipFill>
        <p:spPr>
          <a:xfrm>
            <a:off x="92793" y="2700926"/>
            <a:ext cx="10963275" cy="2343150"/>
          </a:xfrm>
          <a:prstGeom prst="rect">
            <a:avLst/>
          </a:prstGeom>
        </p:spPr>
      </p:pic>
      <p:pic>
        <p:nvPicPr>
          <p:cNvPr id="3" name="Picture 2"/>
          <p:cNvPicPr>
            <a:picLocks noChangeAspect="1"/>
          </p:cNvPicPr>
          <p:nvPr/>
        </p:nvPicPr>
        <p:blipFill>
          <a:blip r:embed="rId8"/>
          <a:stretch>
            <a:fillRect/>
          </a:stretch>
        </p:blipFill>
        <p:spPr>
          <a:xfrm>
            <a:off x="9851135" y="3702314"/>
            <a:ext cx="2013585" cy="1535180"/>
          </a:xfrm>
          <a:prstGeom prst="rect">
            <a:avLst/>
          </a:prstGeom>
        </p:spPr>
      </p:pic>
      <p:sp>
        <p:nvSpPr>
          <p:cNvPr id="8" name="Rectangle 7"/>
          <p:cNvSpPr/>
          <p:nvPr/>
        </p:nvSpPr>
        <p:spPr>
          <a:xfrm>
            <a:off x="5916236" y="6298668"/>
            <a:ext cx="2192460" cy="369332"/>
          </a:xfrm>
          <a:prstGeom prst="rect">
            <a:avLst/>
          </a:prstGeom>
        </p:spPr>
        <p:txBody>
          <a:bodyPr wrap="none">
            <a:spAutoFit/>
          </a:bodyPr>
          <a:lstStyle/>
          <a:p>
            <a:r>
              <a:rPr lang="en-GB" dirty="0">
                <a:hlinkClick r:id="rId9"/>
              </a:rPr>
              <a:t>https://</a:t>
            </a:r>
            <a:r>
              <a:rPr lang="en-GB" dirty="0" smtClean="0">
                <a:hlinkClick r:id="rId9"/>
              </a:rPr>
              <a:t>rb.gy/bzmcqi</a:t>
            </a:r>
            <a:r>
              <a:rPr lang="en-GB" dirty="0" smtClean="0"/>
              <a:t> </a:t>
            </a:r>
            <a:endParaRPr lang="en-GB" dirty="0"/>
          </a:p>
        </p:txBody>
      </p:sp>
    </p:spTree>
    <p:extLst>
      <p:ext uri="{BB962C8B-B14F-4D97-AF65-F5344CB8AC3E}">
        <p14:creationId xmlns:p14="http://schemas.microsoft.com/office/powerpoint/2010/main" val="3440658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50637" t="25294" r="20392" b="7385"/>
          <a:stretch/>
        </p:blipFill>
        <p:spPr>
          <a:xfrm>
            <a:off x="3305282" y="0"/>
            <a:ext cx="5180350" cy="6771269"/>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77804" y="2828544"/>
            <a:ext cx="1558577" cy="743712"/>
          </a:xfrm>
        </p:spPr>
      </p:pic>
    </p:spTree>
    <p:extLst>
      <p:ext uri="{BB962C8B-B14F-4D97-AF65-F5344CB8AC3E}">
        <p14:creationId xmlns:p14="http://schemas.microsoft.com/office/powerpoint/2010/main" val="14649654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158" y="6037145"/>
            <a:ext cx="1720242" cy="820855"/>
          </a:xfrm>
          <a:prstGeom prst="rect">
            <a:avLst/>
          </a:prstGeom>
        </p:spPr>
      </p:pic>
      <p:pic>
        <p:nvPicPr>
          <p:cNvPr id="4098" name="Picture 2" descr="Crystal Sparkly Dreams: Life Lately. . . August 2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135" y="701357"/>
            <a:ext cx="451485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94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3"/>
          <p:cNvSpPr txBox="1">
            <a:spLocks noGrp="1"/>
          </p:cNvSpPr>
          <p:nvPr>
            <p:ph type="body" idx="1"/>
          </p:nvPr>
        </p:nvSpPr>
        <p:spPr>
          <a:xfrm>
            <a:off x="4932858" y="856106"/>
            <a:ext cx="5810093" cy="65502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750"/>
              </a:spcBef>
              <a:spcAft>
                <a:spcPts val="0"/>
              </a:spcAft>
              <a:buSzPts val="1500"/>
              <a:buNone/>
            </a:pPr>
            <a:r>
              <a:rPr lang="en-GB" sz="2100"/>
              <a:t>“Our leaders are more evidence-rich than a decade ago. But leaders face a clear choice about the ways in which they use it.</a:t>
            </a:r>
            <a:endParaRPr/>
          </a:p>
          <a:p>
            <a:pPr marL="0" lvl="0" indent="0" algn="l" rtl="0">
              <a:lnSpc>
                <a:spcPct val="110000"/>
              </a:lnSpc>
              <a:spcBef>
                <a:spcPts val="750"/>
              </a:spcBef>
              <a:spcAft>
                <a:spcPts val="0"/>
              </a:spcAft>
              <a:buSzPts val="1500"/>
              <a:buNone/>
            </a:pPr>
            <a:r>
              <a:rPr lang="en-GB" sz="2100"/>
              <a:t>Ironically, as the language of evidence proliferates, there is a risk that it loses its impact. Surface-level compliance is the biggest threat to any change in education.”</a:t>
            </a:r>
            <a:endParaRPr/>
          </a:p>
          <a:p>
            <a:pPr marL="0" lvl="0" indent="0" algn="l" rtl="0">
              <a:lnSpc>
                <a:spcPct val="110000"/>
              </a:lnSpc>
              <a:spcBef>
                <a:spcPts val="750"/>
              </a:spcBef>
              <a:spcAft>
                <a:spcPts val="0"/>
              </a:spcAft>
              <a:buSzPts val="1500"/>
              <a:buNone/>
            </a:pPr>
            <a:endParaRPr sz="2100"/>
          </a:p>
          <a:p>
            <a:pPr marL="0" lvl="0" indent="0" algn="l" rtl="0">
              <a:lnSpc>
                <a:spcPct val="110000"/>
              </a:lnSpc>
              <a:spcBef>
                <a:spcPts val="750"/>
              </a:spcBef>
              <a:spcAft>
                <a:spcPts val="0"/>
              </a:spcAft>
              <a:buSzPts val="1500"/>
              <a:buNone/>
            </a:pPr>
            <a:r>
              <a:rPr lang="en-GB" sz="2100" b="1"/>
              <a:t>Prof. Becky Francis</a:t>
            </a:r>
            <a:endParaRPr/>
          </a:p>
          <a:p>
            <a:pPr marL="0" lvl="0" indent="0" algn="l" rtl="0">
              <a:lnSpc>
                <a:spcPct val="110000"/>
              </a:lnSpc>
              <a:spcBef>
                <a:spcPts val="750"/>
              </a:spcBef>
              <a:spcAft>
                <a:spcPts val="0"/>
              </a:spcAft>
              <a:buSzPts val="1500"/>
              <a:buNone/>
            </a:pPr>
            <a:r>
              <a:rPr lang="en-GB" sz="2100"/>
              <a:t>Chief Executive</a:t>
            </a:r>
            <a:endParaRPr/>
          </a:p>
          <a:p>
            <a:pPr marL="0" lvl="0" indent="0" algn="l" rtl="0">
              <a:lnSpc>
                <a:spcPct val="110000"/>
              </a:lnSpc>
              <a:spcBef>
                <a:spcPts val="750"/>
              </a:spcBef>
              <a:spcAft>
                <a:spcPts val="0"/>
              </a:spcAft>
              <a:buSzPts val="1500"/>
              <a:buNone/>
            </a:pPr>
            <a:r>
              <a:rPr lang="en-GB" sz="2100"/>
              <a:t>Education Endowment Foundation</a:t>
            </a:r>
            <a:endParaRPr/>
          </a:p>
        </p:txBody>
      </p:sp>
      <p:pic>
        <p:nvPicPr>
          <p:cNvPr id="385" name="Google Shape;385;p43" descr="Prof Becky Francis (@BeckyFrancis7) | Twitter"/>
          <p:cNvPicPr preferRelativeResize="0"/>
          <p:nvPr/>
        </p:nvPicPr>
        <p:blipFill rotWithShape="1">
          <a:blip r:embed="rId3">
            <a:alphaModFix/>
          </a:blip>
          <a:srcRect/>
          <a:stretch/>
        </p:blipFill>
        <p:spPr>
          <a:xfrm>
            <a:off x="0" y="1663074"/>
            <a:ext cx="4205207" cy="4205207"/>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0"/>
            <a:ext cx="12221029" cy="6858000"/>
          </a:xfrm>
          <a:prstGeom prst="rect">
            <a:avLst/>
          </a:prstGeom>
        </p:spPr>
      </p:pic>
    </p:spTree>
    <p:extLst>
      <p:ext uri="{BB962C8B-B14F-4D97-AF65-F5344CB8AC3E}">
        <p14:creationId xmlns:p14="http://schemas.microsoft.com/office/powerpoint/2010/main" val="2179737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5"/>
          <p:cNvSpPr txBox="1"/>
          <p:nvPr/>
        </p:nvSpPr>
        <p:spPr>
          <a:xfrm>
            <a:off x="476693" y="17238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GB" sz="3600" b="1" i="0" u="none" strike="noStrike" cap="none">
                <a:solidFill>
                  <a:srgbClr val="2D4452"/>
                </a:solidFill>
                <a:latin typeface="Helvetica Neue"/>
                <a:ea typeface="Helvetica Neue"/>
                <a:cs typeface="Helvetica Neue"/>
                <a:sym typeface="Helvetica Neue"/>
              </a:rPr>
              <a:t>The quality of implementation matters</a:t>
            </a:r>
            <a:endParaRPr/>
          </a:p>
        </p:txBody>
      </p:sp>
      <p:sp>
        <p:nvSpPr>
          <p:cNvPr id="400" name="Google Shape;400;p45"/>
          <p:cNvSpPr txBox="1"/>
          <p:nvPr/>
        </p:nvSpPr>
        <p:spPr>
          <a:xfrm>
            <a:off x="476693" y="1535951"/>
            <a:ext cx="1126355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rgbClr val="000000"/>
                </a:solidFill>
                <a:latin typeface="Arial"/>
                <a:ea typeface="Arial"/>
                <a:cs typeface="Arial"/>
                <a:sym typeface="Arial"/>
              </a:rPr>
              <a:t>“There is substantial evidence indicating that, </a:t>
            </a:r>
            <a:r>
              <a:rPr lang="en-GB" sz="2400" b="1" i="0" u="none" strike="noStrike" cap="none">
                <a:solidFill>
                  <a:srgbClr val="000000"/>
                </a:solidFill>
                <a:latin typeface="Arial"/>
                <a:ea typeface="Arial"/>
                <a:cs typeface="Arial"/>
                <a:sym typeface="Arial"/>
              </a:rPr>
              <a:t>when implemented well</a:t>
            </a:r>
            <a:r>
              <a:rPr lang="en-GB" sz="2400" b="0" i="0" u="none" strike="noStrike" cap="none">
                <a:solidFill>
                  <a:srgbClr val="000000"/>
                </a:solidFill>
                <a:latin typeface="Arial"/>
                <a:ea typeface="Arial"/>
                <a:cs typeface="Arial"/>
                <a:sym typeface="Arial"/>
              </a:rPr>
              <a:t>, the effectiveness of school-based programmes increases in terms of pupil outcomes”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400" b="0" i="0" u="none" strike="noStrike" cap="none">
                <a:solidFill>
                  <a:srgbClr val="000000"/>
                </a:solidFill>
                <a:latin typeface="Arial"/>
                <a:ea typeface="Arial"/>
                <a:cs typeface="Arial"/>
                <a:sym typeface="Arial"/>
              </a:rPr>
              <a:t>					</a:t>
            </a:r>
            <a:endParaRPr sz="2800" b="0" i="0" u="none" strike="noStrike" cap="none">
              <a:solidFill>
                <a:srgbClr val="000000"/>
              </a:solidFill>
              <a:latin typeface="Arial"/>
              <a:ea typeface="Arial"/>
              <a:cs typeface="Arial"/>
              <a:sym typeface="Arial"/>
            </a:endParaRPr>
          </a:p>
        </p:txBody>
      </p:sp>
      <p:pic>
        <p:nvPicPr>
          <p:cNvPr id="401" name="Google Shape;401;p45"/>
          <p:cNvPicPr preferRelativeResize="0"/>
          <p:nvPr/>
        </p:nvPicPr>
        <p:blipFill rotWithShape="1">
          <a:blip r:embed="rId3">
            <a:alphaModFix/>
          </a:blip>
          <a:srcRect/>
          <a:stretch/>
        </p:blipFill>
        <p:spPr>
          <a:xfrm rot="410070">
            <a:off x="2066187" y="2928347"/>
            <a:ext cx="1190478" cy="1811045"/>
          </a:xfrm>
          <a:prstGeom prst="rect">
            <a:avLst/>
          </a:prstGeom>
          <a:noFill/>
          <a:ln w="9525" cap="flat" cmpd="sng">
            <a:solidFill>
              <a:schemeClr val="dk1"/>
            </a:solidFill>
            <a:prstDash val="solid"/>
            <a:round/>
            <a:headEnd type="none" w="sm" len="sm"/>
            <a:tailEnd type="none" w="sm" len="sm"/>
          </a:ln>
          <a:effectLst>
            <a:outerShdw blurRad="76200" sy="23000" kx="-1200000" algn="bl" rotWithShape="0">
              <a:srgbClr val="000000">
                <a:alpha val="20000"/>
              </a:srgbClr>
            </a:outerShdw>
          </a:effectLst>
        </p:spPr>
      </p:pic>
      <p:sp>
        <p:nvSpPr>
          <p:cNvPr id="402" name="Google Shape;402;p45"/>
          <p:cNvSpPr txBox="1"/>
          <p:nvPr/>
        </p:nvSpPr>
        <p:spPr>
          <a:xfrm>
            <a:off x="3407147" y="3893717"/>
            <a:ext cx="5634171"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alibri"/>
                <a:ea typeface="Calibri"/>
                <a:cs typeface="Calibri"/>
                <a:sym typeface="Calibri"/>
              </a:rPr>
              <a:t>= ‘Treat implementation as a process’</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03" name="Google Shape;403;p45" descr="Home | University of Exeter"/>
          <p:cNvPicPr preferRelativeResize="0"/>
          <p:nvPr/>
        </p:nvPicPr>
        <p:blipFill rotWithShape="1">
          <a:blip r:embed="rId4">
            <a:alphaModFix/>
          </a:blip>
          <a:srcRect/>
          <a:stretch/>
        </p:blipFill>
        <p:spPr>
          <a:xfrm>
            <a:off x="9359839" y="2546698"/>
            <a:ext cx="2328071" cy="792149"/>
          </a:xfrm>
          <a:prstGeom prst="rect">
            <a:avLst/>
          </a:prstGeom>
          <a:noFill/>
          <a:ln>
            <a:noFill/>
          </a:ln>
        </p:spPr>
      </p:pic>
      <p:sp>
        <p:nvSpPr>
          <p:cNvPr id="404" name="Google Shape;404;p45"/>
          <p:cNvSpPr txBox="1"/>
          <p:nvPr/>
        </p:nvSpPr>
        <p:spPr>
          <a:xfrm>
            <a:off x="3360195" y="4931459"/>
            <a:ext cx="793349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alibri"/>
                <a:ea typeface="Calibri"/>
                <a:cs typeface="Calibri"/>
                <a:sym typeface="Calibri"/>
              </a:rPr>
              <a:t>Update = </a:t>
            </a:r>
            <a:r>
              <a:rPr lang="en-GB" sz="2800" b="1" i="1" u="none" strike="noStrike" cap="none">
                <a:solidFill>
                  <a:srgbClr val="000000"/>
                </a:solidFill>
                <a:latin typeface="Calibri"/>
                <a:ea typeface="Calibri"/>
                <a:cs typeface="Calibri"/>
                <a:sym typeface="Calibri"/>
              </a:rPr>
              <a:t>How to do that process well</a:t>
            </a:r>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8840" y="6037145"/>
            <a:ext cx="1919070" cy="820855"/>
          </a:xfrm>
          <a:prstGeom prst="rect">
            <a:avLst/>
          </a:prstGeom>
        </p:spPr>
      </p:pic>
      <p:pic>
        <p:nvPicPr>
          <p:cNvPr id="9" name="Google Shape;227;p7" descr="A group of people standing outside of a school&#10;&#10;Description automatically generated"/>
          <p:cNvPicPr preferRelativeResize="0"/>
          <p:nvPr/>
        </p:nvPicPr>
        <p:blipFill rotWithShape="1">
          <a:blip r:embed="rId6">
            <a:alphaModFix/>
          </a:blip>
          <a:srcRect/>
          <a:stretch/>
        </p:blipFill>
        <p:spPr>
          <a:xfrm rot="391002">
            <a:off x="9328366" y="4303878"/>
            <a:ext cx="880950" cy="1255160"/>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6993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500"/>
                                        <p:tgtEl>
                                          <p:spTgt spid="402"/>
                                        </p:tgtEl>
                                      </p:cBhvr>
                                    </p:animEffect>
                                  </p:childTnLst>
                                </p:cTn>
                              </p:par>
                              <p:par>
                                <p:cTn id="8" presetID="10" presetClass="entr" presetSubtype="0"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Effect transition="in" filter="fade">
                                      <p:cBhvr>
                                        <p:cTn id="10" dur="500"/>
                                        <p:tgtEl>
                                          <p:spTgt spid="401"/>
                                        </p:tgtEl>
                                      </p:cBhvr>
                                    </p:animEffect>
                                  </p:childTnLst>
                                </p:cTn>
                              </p:par>
                              <p:par>
                                <p:cTn id="11" presetID="10" presetClass="entr" presetSubtype="0" fill="hold" nodeType="withEffect">
                                  <p:stCondLst>
                                    <p:cond delay="0"/>
                                  </p:stCondLst>
                                  <p:childTnLst>
                                    <p:set>
                                      <p:cBhvr>
                                        <p:cTn id="12" dur="1" fill="hold">
                                          <p:stCondLst>
                                            <p:cond delay="0"/>
                                          </p:stCondLst>
                                        </p:cTn>
                                        <p:tgtEl>
                                          <p:spTgt spid="404"/>
                                        </p:tgtEl>
                                        <p:attrNameLst>
                                          <p:attrName>style.visibility</p:attrName>
                                        </p:attrNameLst>
                                      </p:cBhvr>
                                      <p:to>
                                        <p:strVal val="visible"/>
                                      </p:to>
                                    </p:set>
                                    <p:animEffect transition="in" filter="fade">
                                      <p:cBhvr>
                                        <p:cTn id="13" dur="500"/>
                                        <p:tgtEl>
                                          <p:spTgt spid="404"/>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6"/>
          <p:cNvSpPr txBox="1"/>
          <p:nvPr/>
        </p:nvSpPr>
        <p:spPr>
          <a:xfrm>
            <a:off x="559490" y="628946"/>
            <a:ext cx="6598055"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3600" b="0" i="0" u="none" strike="noStrike" cap="none">
                <a:solidFill>
                  <a:srgbClr val="000000"/>
                </a:solidFill>
                <a:latin typeface="Calibri"/>
                <a:ea typeface="Calibri"/>
                <a:cs typeface="Calibri"/>
                <a:sym typeface="Calibri"/>
              </a:rPr>
              <a:t>Implementation is fundamentally </a:t>
            </a:r>
            <a:r>
              <a:rPr lang="en-GB" sz="3600" b="1" i="0" u="none" strike="noStrike" cap="none">
                <a:solidFill>
                  <a:srgbClr val="000000"/>
                </a:solidFill>
                <a:latin typeface="Calibri"/>
                <a:ea typeface="Calibri"/>
                <a:cs typeface="Calibri"/>
                <a:sym typeface="Calibri"/>
              </a:rPr>
              <a:t>a collaborative and social process </a:t>
            </a:r>
            <a:r>
              <a:rPr lang="en-GB" sz="3600" b="0" i="0" u="none" strike="noStrike" cap="none">
                <a:solidFill>
                  <a:srgbClr val="000000"/>
                </a:solidFill>
                <a:latin typeface="Calibri"/>
                <a:ea typeface="Calibri"/>
                <a:cs typeface="Calibri"/>
                <a:sym typeface="Calibri"/>
              </a:rPr>
              <a:t>driven by how people think, behave, and interact.</a:t>
            </a:r>
            <a:endParaRPr/>
          </a:p>
          <a:p>
            <a:pPr marL="0" marR="0" lvl="0" indent="0" algn="l" rtl="0">
              <a:lnSpc>
                <a:spcPct val="100000"/>
              </a:lnSpc>
              <a:spcBef>
                <a:spcPts val="0"/>
              </a:spcBef>
              <a:spcAft>
                <a:spcPts val="0"/>
              </a:spcAft>
              <a:buNone/>
            </a:pPr>
            <a:endParaRPr sz="3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3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3600" b="0" i="0" u="none" strike="noStrike" cap="none">
              <a:solidFill>
                <a:srgbClr val="000000"/>
              </a:solidFill>
              <a:latin typeface="Arial"/>
              <a:ea typeface="Arial"/>
              <a:cs typeface="Arial"/>
              <a:sym typeface="Arial"/>
            </a:endParaRPr>
          </a:p>
        </p:txBody>
      </p:sp>
      <p:pic>
        <p:nvPicPr>
          <p:cNvPr id="411" name="Google Shape;411;p46" descr="Code of conduct"/>
          <p:cNvPicPr preferRelativeResize="0"/>
          <p:nvPr/>
        </p:nvPicPr>
        <p:blipFill rotWithShape="1">
          <a:blip r:embed="rId3">
            <a:alphaModFix/>
          </a:blip>
          <a:srcRect/>
          <a:stretch/>
        </p:blipFill>
        <p:spPr>
          <a:xfrm>
            <a:off x="4750646" y="335328"/>
            <a:ext cx="6970300" cy="5464918"/>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8840" y="6037145"/>
            <a:ext cx="1952106" cy="820855"/>
          </a:xfrm>
          <a:prstGeom prst="rect">
            <a:avLst/>
          </a:prstGeom>
        </p:spPr>
      </p:pic>
    </p:spTree>
    <p:extLst>
      <p:ext uri="{BB962C8B-B14F-4D97-AF65-F5344CB8AC3E}">
        <p14:creationId xmlns:p14="http://schemas.microsoft.com/office/powerpoint/2010/main" val="142564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Alternative heading slides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lternative heading slides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Slides with im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13653</TotalTime>
  <Words>6120</Words>
  <Application>Microsoft Office PowerPoint</Application>
  <PresentationFormat>Widescreen</PresentationFormat>
  <Paragraphs>974</Paragraphs>
  <Slides>62</Slides>
  <Notes>53</Notes>
  <HiddenSlides>1</HiddenSlides>
  <MMClips>0</MMClips>
  <ScaleCrop>false</ScaleCrop>
  <HeadingPairs>
    <vt:vector size="6" baseType="variant">
      <vt:variant>
        <vt:lpstr>Fonts Used</vt:lpstr>
      </vt:variant>
      <vt:variant>
        <vt:i4>9</vt:i4>
      </vt:variant>
      <vt:variant>
        <vt:lpstr>Theme</vt:lpstr>
      </vt:variant>
      <vt:variant>
        <vt:i4>19</vt:i4>
      </vt:variant>
      <vt:variant>
        <vt:lpstr>Slide Titles</vt:lpstr>
      </vt:variant>
      <vt:variant>
        <vt:i4>62</vt:i4>
      </vt:variant>
    </vt:vector>
  </HeadingPairs>
  <TitlesOfParts>
    <vt:vector size="90" baseType="lpstr">
      <vt:lpstr>Arial</vt:lpstr>
      <vt:lpstr>Calibri</vt:lpstr>
      <vt:lpstr>Calibri Light</vt:lpstr>
      <vt:lpstr>Helvetica Neue</vt:lpstr>
      <vt:lpstr>Montserrat</vt:lpstr>
      <vt:lpstr>NTR</vt:lpstr>
      <vt:lpstr>Quattrocento Sans</vt:lpstr>
      <vt:lpstr>Roboto Slab</vt:lpstr>
      <vt:lpstr>Trebuchet MS</vt:lpstr>
      <vt:lpstr>Office Theme</vt:lpstr>
      <vt:lpstr>Slides with images</vt:lpstr>
      <vt:lpstr>1_Slides with images</vt:lpstr>
      <vt:lpstr>Alternative heading slides (blue)</vt:lpstr>
      <vt:lpstr>2_Slides with images</vt:lpstr>
      <vt:lpstr>3_Slides with images</vt:lpstr>
      <vt:lpstr>4_Slides with images</vt:lpstr>
      <vt:lpstr>5_Slides with images</vt:lpstr>
      <vt:lpstr>6_Slides with images</vt:lpstr>
      <vt:lpstr>7_Slides with images</vt:lpstr>
      <vt:lpstr>8_Slides with images</vt:lpstr>
      <vt:lpstr>9_Slides with images</vt:lpstr>
      <vt:lpstr>2_Content slides</vt:lpstr>
      <vt:lpstr>3_Content slides</vt:lpstr>
      <vt:lpstr>4_Content slides</vt:lpstr>
      <vt:lpstr>5_Content slides</vt:lpstr>
      <vt:lpstr>1_Alternative heading slides (blue)</vt:lpstr>
      <vt:lpstr>8_Content slides</vt:lpstr>
      <vt:lpstr>1_Office Theme</vt:lpstr>
      <vt:lpstr>The EEF NEW School’s Guide to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 1  Adopt the behaviours that drive effective implementation</vt:lpstr>
      <vt:lpstr>PowerPoint Presentation</vt:lpstr>
      <vt:lpstr>Adopt the behaviours that drive effective implementation</vt:lpstr>
      <vt:lpstr>Adopt the behaviours that drive effective implementation</vt:lpstr>
      <vt:lpstr>PowerPoint Presentation</vt:lpstr>
      <vt:lpstr>Adopt the behaviours that drive effective implementation</vt:lpstr>
      <vt:lpstr>PowerPoint Presentation</vt:lpstr>
      <vt:lpstr>PowerPoint Presentation</vt:lpstr>
      <vt:lpstr>PowerPoint Presentation</vt:lpstr>
      <vt:lpstr>PowerPoint Presentation</vt:lpstr>
      <vt:lpstr>Recommendation 2  Attend to the contextual factors that influence implementation</vt:lpstr>
      <vt:lpstr>Attend to the contextual factors that influence implementation:</vt:lpstr>
      <vt:lpstr>PowerPoint Presentation</vt:lpstr>
      <vt:lpstr>Attend to the contextual factors that influence implementation:</vt:lpstr>
      <vt:lpstr>Attend to the contextual factors that influence implementation:</vt:lpstr>
      <vt:lpstr>PowerPoint Presentation</vt:lpstr>
      <vt:lpstr>On their own, these factors can be hard to enact – need a structured process . . . </vt:lpstr>
      <vt:lpstr>On their own, these factors can be hard to enact – need a structured process . . . </vt:lpstr>
      <vt:lpstr>PowerPoint Presentation</vt:lpstr>
      <vt:lpstr>PowerPoint Presentation</vt:lpstr>
      <vt:lpstr>PowerPoint Presentation</vt:lpstr>
      <vt:lpstr>The Explore phase - a ‘conversation’, not a sequence</vt:lpstr>
      <vt:lpstr>Now centred around two questions</vt:lpstr>
      <vt:lpstr>Now centred around two questions</vt:lpstr>
      <vt:lpstr>PowerPoint Presentation</vt:lpstr>
      <vt:lpstr>Now centred around two questions</vt:lpstr>
      <vt:lpstr>The resulting tool is the Explore phase</vt:lpstr>
      <vt:lpstr>PowerPoint Presentation</vt:lpstr>
      <vt:lpstr>Prepare</vt:lpstr>
      <vt:lpstr>PowerPoint Presentation</vt:lpstr>
      <vt:lpstr>Deliver</vt:lpstr>
      <vt:lpstr>PowerPoint Presentation</vt:lpstr>
      <vt:lpstr>Sustain</vt:lpstr>
      <vt:lpstr>PowerPoint Presentation</vt:lpstr>
      <vt:lpstr>PowerPoint Presentation</vt:lpstr>
      <vt:lpstr>PowerPoint Presentation</vt:lpstr>
      <vt:lpstr>To summarise…</vt:lpstr>
      <vt:lpstr>Plot and subplots</vt:lpstr>
      <vt:lpstr>@JTStaffsRsch    @ArkinstallNikki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Arkinstall</dc:creator>
  <cp:lastModifiedBy>Nicola Arkinstall</cp:lastModifiedBy>
  <cp:revision>92</cp:revision>
  <dcterms:created xsi:type="dcterms:W3CDTF">2024-03-16T19:31:55Z</dcterms:created>
  <dcterms:modified xsi:type="dcterms:W3CDTF">2024-05-08T20:36:47Z</dcterms:modified>
</cp:coreProperties>
</file>