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68" r:id="rId5"/>
    <p:sldId id="264" r:id="rId6"/>
    <p:sldId id="265" r:id="rId7"/>
    <p:sldId id="259" r:id="rId8"/>
    <p:sldId id="266" r:id="rId9"/>
    <p:sldId id="261" r:id="rId10"/>
    <p:sldId id="260" r:id="rId11"/>
    <p:sldId id="262" r:id="rId12"/>
    <p:sldId id="263"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80E6D1-0D73-4943-AF36-0708747AF35E}" v="15" dt="2024-03-19T11:59:22.0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66" autoAdjust="0"/>
    <p:restoredTop sz="85539" autoAdjust="0"/>
  </p:normalViewPr>
  <p:slideViewPr>
    <p:cSldViewPr snapToGrid="0">
      <p:cViewPr varScale="1">
        <p:scale>
          <a:sx n="78" d="100"/>
          <a:sy n="78" d="100"/>
        </p:scale>
        <p:origin x="77" y="1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7D5210-A41D-45D6-AD03-C9C42A61F7AA}" type="datetimeFigureOut">
              <a:rPr lang="en-GB" smtClean="0"/>
              <a:t>19/03/2024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33DF81-5EFF-462F-9D9D-A525D421B69A}" type="slidenum">
              <a:rPr lang="en-GB" smtClean="0"/>
              <a:t>‹#›</a:t>
            </a:fld>
            <a:endParaRPr lang="en-GB"/>
          </a:p>
        </p:txBody>
      </p:sp>
    </p:spTree>
    <p:extLst>
      <p:ext uri="{BB962C8B-B14F-4D97-AF65-F5344CB8AC3E}">
        <p14:creationId xmlns:p14="http://schemas.microsoft.com/office/powerpoint/2010/main" val="128237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 curriculum, English SLE, RSC, community, research EQ and academic achievement, metacognition which I wrote about in The Working Class…also about cultural and social assumptions   now ….LSP…</a:t>
            </a:r>
            <a:r>
              <a:rPr lang="en-US" dirty="0" err="1"/>
              <a:t>somatics</a:t>
            </a:r>
            <a:r>
              <a:rPr lang="en-US" dirty="0"/>
              <a:t>, mindsets….all 4…whole child, whole world…deep learning, not fragmented, learning and life…hence boundless…</a:t>
            </a:r>
          </a:p>
          <a:p>
            <a:r>
              <a:rPr lang="en-US" dirty="0"/>
              <a:t>Work with schools from trainees to school development and resilience projects. </a:t>
            </a:r>
          </a:p>
          <a:p>
            <a:endParaRPr lang="en-US" dirty="0"/>
          </a:p>
          <a:p>
            <a:r>
              <a:rPr lang="en-US" dirty="0"/>
              <a:t>Vision…., resilient leaders elements… all layers  can support children right up to leadership and organization.</a:t>
            </a:r>
          </a:p>
          <a:p>
            <a:endParaRPr lang="en-US" dirty="0"/>
          </a:p>
          <a:p>
            <a:endParaRPr lang="en-GB" dirty="0"/>
          </a:p>
        </p:txBody>
      </p:sp>
      <p:sp>
        <p:nvSpPr>
          <p:cNvPr id="4" name="Slide Number Placeholder 3"/>
          <p:cNvSpPr>
            <a:spLocks noGrp="1"/>
          </p:cNvSpPr>
          <p:nvPr>
            <p:ph type="sldNum" sz="quarter" idx="5"/>
          </p:nvPr>
        </p:nvSpPr>
        <p:spPr/>
        <p:txBody>
          <a:bodyPr/>
          <a:lstStyle/>
          <a:p>
            <a:fld id="{C433DF81-5EFF-462F-9D9D-A525D421B69A}" type="slidenum">
              <a:rPr lang="en-GB" smtClean="0"/>
              <a:t>1</a:t>
            </a:fld>
            <a:endParaRPr lang="en-GB"/>
          </a:p>
        </p:txBody>
      </p:sp>
    </p:spTree>
    <p:extLst>
      <p:ext uri="{BB962C8B-B14F-4D97-AF65-F5344CB8AC3E}">
        <p14:creationId xmlns:p14="http://schemas.microsoft.com/office/powerpoint/2010/main" val="819207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this we can determine what we need to further consider,</a:t>
            </a:r>
          </a:p>
          <a:p>
            <a:r>
              <a:rPr lang="en-US" dirty="0"/>
              <a:t>Rethinking Curriculum, we started with the children-their voices, mapping parental engagement- where are we engaging with them, supporting them and partnering with them. This helps consider a plan, as well as discover hidden beliefs, cultural and community connections.</a:t>
            </a:r>
          </a:p>
          <a:p>
            <a:r>
              <a:rPr lang="en-US" dirty="0"/>
              <a:t>We’ve started to think about the experiences children have and how to </a:t>
            </a:r>
            <a:r>
              <a:rPr lang="en-US" dirty="0" err="1"/>
              <a:t>maximise</a:t>
            </a:r>
            <a:r>
              <a:rPr lang="en-US" dirty="0"/>
              <a:t> their sense of place, and appreciation of their own rich cultures, The school is looking at curriculum planning and considering community members that can enrich the experiences, not just in a class visit, but in expanding this on a concepts and wider world understanding, </a:t>
            </a:r>
            <a:r>
              <a:rPr lang="en-US" dirty="0" err="1"/>
              <a:t>eg</a:t>
            </a:r>
            <a:r>
              <a:rPr lang="en-US" dirty="0"/>
              <a:t> Guide dogs, building from  what we know and expanding the view…</a:t>
            </a:r>
          </a:p>
          <a:p>
            <a:r>
              <a:rPr lang="en-US" dirty="0"/>
              <a:t>Also examining assumptions and views…considering the diverse range of views in the community…and offering the school space for connection.</a:t>
            </a:r>
          </a:p>
          <a:p>
            <a:endParaRPr lang="en-US" dirty="0"/>
          </a:p>
          <a:p>
            <a:r>
              <a:rPr lang="en-US" dirty="0"/>
              <a:t>Pupil leaders…currently as a Chair of </a:t>
            </a:r>
            <a:r>
              <a:rPr lang="en-US" dirty="0" err="1"/>
              <a:t>govs</a:t>
            </a:r>
            <a:r>
              <a:rPr lang="en-US" dirty="0"/>
              <a:t> and in resilience </a:t>
            </a:r>
            <a:r>
              <a:rPr lang="en-US" dirty="0" err="1"/>
              <a:t>programmes</a:t>
            </a:r>
            <a:r>
              <a:rPr lang="en-US" dirty="0"/>
              <a:t> with children, developing leadership, seeking their view</a:t>
            </a:r>
          </a:p>
          <a:p>
            <a:r>
              <a:rPr lang="en-US" dirty="0"/>
              <a:t>Pupil leaders, pupil reflections, where are they leading?</a:t>
            </a:r>
          </a:p>
          <a:p>
            <a:r>
              <a:rPr lang="en-US" dirty="0"/>
              <a:t>What can they see and what opportunities can they see?</a:t>
            </a:r>
          </a:p>
          <a:p>
            <a:r>
              <a:rPr lang="en-US" dirty="0"/>
              <a:t>Pupil leadership teams… pupil SEF, start with reflections, and build….</a:t>
            </a:r>
          </a:p>
          <a:p>
            <a:endParaRPr lang="en-US" dirty="0"/>
          </a:p>
          <a:p>
            <a:endParaRPr lang="en-GB" dirty="0"/>
          </a:p>
        </p:txBody>
      </p:sp>
      <p:sp>
        <p:nvSpPr>
          <p:cNvPr id="4" name="Slide Number Placeholder 3"/>
          <p:cNvSpPr>
            <a:spLocks noGrp="1"/>
          </p:cNvSpPr>
          <p:nvPr>
            <p:ph type="sldNum" sz="quarter" idx="5"/>
          </p:nvPr>
        </p:nvSpPr>
        <p:spPr/>
        <p:txBody>
          <a:bodyPr/>
          <a:lstStyle/>
          <a:p>
            <a:fld id="{C433DF81-5EFF-462F-9D9D-A525D421B69A}" type="slidenum">
              <a:rPr lang="en-GB" smtClean="0"/>
              <a:t>10</a:t>
            </a:fld>
            <a:endParaRPr lang="en-GB"/>
          </a:p>
        </p:txBody>
      </p:sp>
    </p:spTree>
    <p:extLst>
      <p:ext uri="{BB962C8B-B14F-4D97-AF65-F5344CB8AC3E}">
        <p14:creationId xmlns:p14="http://schemas.microsoft.com/office/powerpoint/2010/main" val="567074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model to support theory of change…Boundless inspiration, embodying the vision…support SIP.</a:t>
            </a:r>
          </a:p>
          <a:p>
            <a:r>
              <a:rPr lang="en-US" dirty="0"/>
              <a:t>So then…considering </a:t>
            </a:r>
          </a:p>
          <a:p>
            <a:r>
              <a:rPr lang="en-US" dirty="0"/>
              <a:t>How does our curriculum develop the legacy, enable everyone to thrive?</a:t>
            </a:r>
          </a:p>
          <a:p>
            <a:r>
              <a:rPr lang="en-US" dirty="0"/>
              <a:t>Clear vision that everyone owns and shares…how will you do this?</a:t>
            </a:r>
          </a:p>
          <a:p>
            <a:r>
              <a:rPr lang="en-US" dirty="0"/>
              <a:t>What needs to be celebrates? What really matters and what do we need to tweak/change/start and stop doing?</a:t>
            </a:r>
          </a:p>
          <a:p>
            <a:endParaRPr lang="en-US" dirty="0"/>
          </a:p>
          <a:p>
            <a:r>
              <a:rPr lang="en-GB" dirty="0"/>
              <a:t>This then steers the adjustments, then continuous reflection and what the place where children learn means in terms of their development…true impact, embodying the place we say we are and want to be.</a:t>
            </a:r>
          </a:p>
        </p:txBody>
      </p:sp>
      <p:sp>
        <p:nvSpPr>
          <p:cNvPr id="4" name="Slide Number Placeholder 3"/>
          <p:cNvSpPr>
            <a:spLocks noGrp="1"/>
          </p:cNvSpPr>
          <p:nvPr>
            <p:ph type="sldNum" sz="quarter" idx="5"/>
          </p:nvPr>
        </p:nvSpPr>
        <p:spPr/>
        <p:txBody>
          <a:bodyPr/>
          <a:lstStyle/>
          <a:p>
            <a:fld id="{C433DF81-5EFF-462F-9D9D-A525D421B69A}" type="slidenum">
              <a:rPr lang="en-GB" smtClean="0"/>
              <a:t>11</a:t>
            </a:fld>
            <a:endParaRPr lang="en-GB"/>
          </a:p>
        </p:txBody>
      </p:sp>
    </p:spTree>
    <p:extLst>
      <p:ext uri="{BB962C8B-B14F-4D97-AF65-F5344CB8AC3E}">
        <p14:creationId xmlns:p14="http://schemas.microsoft.com/office/powerpoint/2010/main" val="2468484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key actions can we take and when-who is best placed to take the lead? Then we can consider what it is we need to measure and celebrate, we take ownership of what matters in our community.</a:t>
            </a:r>
          </a:p>
          <a:p>
            <a:r>
              <a:rPr lang="en-US" dirty="0"/>
              <a:t>May be people in wider community…. School really is community…and place that enables everyone to believe anything is possible.</a:t>
            </a:r>
          </a:p>
          <a:p>
            <a:r>
              <a:rPr lang="en-US" dirty="0"/>
              <a:t> The opportunities are truly boundless and beyond any metrics we may traditionally be bound by…we can consider the metrics we want to measure and celebrate.</a:t>
            </a:r>
          </a:p>
          <a:p>
            <a:r>
              <a:rPr lang="en-US" dirty="0"/>
              <a:t>What will we celebrate? How will we celebrate and with whom?</a:t>
            </a:r>
          </a:p>
          <a:p>
            <a:endParaRPr lang="en-GB" dirty="0"/>
          </a:p>
        </p:txBody>
      </p:sp>
      <p:sp>
        <p:nvSpPr>
          <p:cNvPr id="4" name="Slide Number Placeholder 3"/>
          <p:cNvSpPr>
            <a:spLocks noGrp="1"/>
          </p:cNvSpPr>
          <p:nvPr>
            <p:ph type="sldNum" sz="quarter" idx="5"/>
          </p:nvPr>
        </p:nvSpPr>
        <p:spPr/>
        <p:txBody>
          <a:bodyPr/>
          <a:lstStyle/>
          <a:p>
            <a:fld id="{C433DF81-5EFF-462F-9D9D-A525D421B69A}" type="slidenum">
              <a:rPr lang="en-GB" smtClean="0"/>
              <a:t>12</a:t>
            </a:fld>
            <a:endParaRPr lang="en-GB"/>
          </a:p>
        </p:txBody>
      </p:sp>
    </p:spTree>
    <p:extLst>
      <p:ext uri="{BB962C8B-B14F-4D97-AF65-F5344CB8AC3E}">
        <p14:creationId xmlns:p14="http://schemas.microsoft.com/office/powerpoint/2010/main" val="2355029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33DF81-5EFF-462F-9D9D-A525D421B69A}" type="slidenum">
              <a:rPr lang="en-GB" smtClean="0"/>
              <a:t>13</a:t>
            </a:fld>
            <a:endParaRPr lang="en-GB"/>
          </a:p>
        </p:txBody>
      </p:sp>
    </p:spTree>
    <p:extLst>
      <p:ext uri="{BB962C8B-B14F-4D97-AF65-F5344CB8AC3E}">
        <p14:creationId xmlns:p14="http://schemas.microsoft.com/office/powerpoint/2010/main" val="230436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asked you who you are and to introduce yourself, these are just some of the considerations you would make in terms of defining your sense of self. </a:t>
            </a:r>
          </a:p>
          <a:p>
            <a:r>
              <a:rPr lang="en-US" dirty="0"/>
              <a:t>You’d probably tell me where you live and possibly where you are from. You may even have a distinctive accent that may link you to a specific place. For example, I have a Midlands accent, but I’d be clear I’m actually from the North East and I lost my Geordie accent when I was 5…it matters to me. I am proud of my cultural heritage and working class roots. It shaped me.</a:t>
            </a:r>
          </a:p>
          <a:p>
            <a:r>
              <a:rPr lang="en-US" dirty="0"/>
              <a:t>I could share the various roles I’ve had, including my headships, </a:t>
            </a:r>
            <a:r>
              <a:rPr lang="en-US" dirty="0" err="1"/>
              <a:t>Sle</a:t>
            </a:r>
            <a:r>
              <a:rPr lang="en-US" dirty="0"/>
              <a:t> </a:t>
            </a:r>
            <a:r>
              <a:rPr lang="en-US" dirty="0" err="1"/>
              <a:t>etc</a:t>
            </a:r>
            <a:r>
              <a:rPr lang="en-US" dirty="0"/>
              <a:t>, or I could talk about purpose and the impact I have on the world…</a:t>
            </a:r>
          </a:p>
          <a:p>
            <a:r>
              <a:rPr lang="en-US" dirty="0"/>
              <a:t>Ultimately  Our own sense of identity is wrapped up in the relationships we have with people and places. These shape our sense of self, our emotional intelligence and self concept-and our sense of worth.</a:t>
            </a:r>
          </a:p>
          <a:p>
            <a:r>
              <a:rPr lang="en-US" dirty="0"/>
              <a:t>Where we are is important to who we are… and ultimately what we achieve and do. We may be able to </a:t>
            </a:r>
            <a:r>
              <a:rPr lang="en-US" dirty="0" err="1"/>
              <a:t>recognise</a:t>
            </a:r>
            <a:r>
              <a:rPr lang="en-US" dirty="0"/>
              <a:t> this clearly as individuals, but how far we consider this as </a:t>
            </a:r>
            <a:r>
              <a:rPr lang="en-US" dirty="0" err="1"/>
              <a:t>organisations</a:t>
            </a:r>
            <a:r>
              <a:rPr lang="en-US" dirty="0"/>
              <a:t>, schools and teams is sometimes blurred by a host of other pre occupations…or priorities.</a:t>
            </a:r>
          </a:p>
          <a:p>
            <a:endParaRPr lang="en-GB" dirty="0"/>
          </a:p>
          <a:p>
            <a:endParaRPr lang="en-GB" dirty="0"/>
          </a:p>
        </p:txBody>
      </p:sp>
      <p:sp>
        <p:nvSpPr>
          <p:cNvPr id="4" name="Slide Number Placeholder 3"/>
          <p:cNvSpPr>
            <a:spLocks noGrp="1"/>
          </p:cNvSpPr>
          <p:nvPr>
            <p:ph type="sldNum" sz="quarter" idx="5"/>
          </p:nvPr>
        </p:nvSpPr>
        <p:spPr/>
        <p:txBody>
          <a:bodyPr/>
          <a:lstStyle/>
          <a:p>
            <a:fld id="{C433DF81-5EFF-462F-9D9D-A525D421B69A}" type="slidenum">
              <a:rPr lang="en-GB" smtClean="0"/>
              <a:t>2</a:t>
            </a:fld>
            <a:endParaRPr lang="en-GB"/>
          </a:p>
        </p:txBody>
      </p:sp>
    </p:spTree>
    <p:extLst>
      <p:ext uri="{BB962C8B-B14F-4D97-AF65-F5344CB8AC3E}">
        <p14:creationId xmlns:p14="http://schemas.microsoft.com/office/powerpoint/2010/main" val="4247675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of my work is informed by my research into EQ…MA exploration in developing children’s active engagement in learning and metacognition/</a:t>
            </a:r>
            <a:r>
              <a:rPr lang="en-US" dirty="0" err="1"/>
              <a:t>afl</a:t>
            </a:r>
            <a:r>
              <a:rPr lang="en-US" dirty="0"/>
              <a:t>… led to my work with the RSC across </a:t>
            </a:r>
            <a:r>
              <a:rPr lang="en-US" dirty="0" err="1"/>
              <a:t>schools..involved</a:t>
            </a:r>
            <a:r>
              <a:rPr lang="en-US" dirty="0"/>
              <a:t> community projects and National collaborations. For me, leading in a small white working class rural school it was important to value cultural experience, and open up the world , immediate and beyond…creative projects where the whole community from across 7 schools took part in a collaborative performance… all different rooms. Movement coach flew in from Chicago… Polly Bennet who went on to work with Austin Butler on the Elvis movie! That was a huge check in in terms of how globally small things can become, but also how we can reach beyond our known horizons too.</a:t>
            </a:r>
          </a:p>
          <a:p>
            <a:endParaRPr lang="en-US" dirty="0"/>
          </a:p>
          <a:p>
            <a:r>
              <a:rPr lang="en-US" dirty="0"/>
              <a:t>Key to all my work, with </a:t>
            </a:r>
            <a:r>
              <a:rPr lang="en-US" dirty="0" err="1"/>
              <a:t>chn</a:t>
            </a:r>
            <a:r>
              <a:rPr lang="en-US" dirty="0"/>
              <a:t> or adults is developing Emotional Intelligence, Values, interaction with world, sense of place in space and time…Key to developing social awareness , intrapersonal and interpersonal skills.  My own curriculum development expertise was founded in this…EQ at the </a:t>
            </a:r>
            <a:r>
              <a:rPr lang="en-US" dirty="0" err="1"/>
              <a:t>centre</a:t>
            </a:r>
            <a:r>
              <a:rPr lang="en-US" dirty="0"/>
              <a:t>…taught and experienced curriculum with key strands running through and key guiding questions to apply across concepts and community enquiry… Threads running through…</a:t>
            </a:r>
          </a:p>
          <a:p>
            <a:endParaRPr lang="en-US" dirty="0"/>
          </a:p>
          <a:p>
            <a:r>
              <a:rPr lang="en-US" dirty="0"/>
              <a:t>Link to aims of curriculum. If we want to enable our children to thrive in the world, and have a clear vision for this, do we know how they see themselves? How secure is their sense of self, place and identity? Have we considered if they see our school as a place that matters to them, a place that values them and what assumptions do we make about them?  </a:t>
            </a:r>
          </a:p>
          <a:p>
            <a:r>
              <a:rPr lang="en-US" dirty="0"/>
              <a:t>The same goes for all of our stakeholders…parents. Where are they in the midst of this ? Governors? Community members? Our staff? Key consideration in terms of current diverse society and mobility of people</a:t>
            </a:r>
          </a:p>
          <a:p>
            <a:r>
              <a:rPr lang="en-US" dirty="0"/>
              <a:t>Key considerations for educators are</a:t>
            </a:r>
          </a:p>
          <a:p>
            <a:endParaRPr lang="en-US" dirty="0"/>
          </a:p>
          <a:p>
            <a:r>
              <a:rPr lang="en-US" dirty="0"/>
              <a:t>What do we know and what don’t we know? What would  and do they feel and  say?  Do we even know?</a:t>
            </a:r>
          </a:p>
          <a:p>
            <a:endParaRPr lang="en-US" dirty="0"/>
          </a:p>
        </p:txBody>
      </p:sp>
      <p:sp>
        <p:nvSpPr>
          <p:cNvPr id="4" name="Slide Number Placeholder 3"/>
          <p:cNvSpPr>
            <a:spLocks noGrp="1"/>
          </p:cNvSpPr>
          <p:nvPr>
            <p:ph type="sldNum" sz="quarter" idx="5"/>
          </p:nvPr>
        </p:nvSpPr>
        <p:spPr/>
        <p:txBody>
          <a:bodyPr/>
          <a:lstStyle/>
          <a:p>
            <a:fld id="{C433DF81-5EFF-462F-9D9D-A525D421B69A}" type="slidenum">
              <a:rPr lang="en-GB" smtClean="0"/>
              <a:t>3</a:t>
            </a:fld>
            <a:endParaRPr lang="en-GB"/>
          </a:p>
        </p:txBody>
      </p:sp>
    </p:spTree>
    <p:extLst>
      <p:ext uri="{BB962C8B-B14F-4D97-AF65-F5344CB8AC3E}">
        <p14:creationId xmlns:p14="http://schemas.microsoft.com/office/powerpoint/2010/main" val="2268481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experience of curriculum development, informed by research with IOE, Leading On NPQH Curriculum </a:t>
            </a:r>
            <a:r>
              <a:rPr lang="en-US" dirty="0" err="1"/>
              <a:t>evelopment</a:t>
            </a:r>
            <a:r>
              <a:rPr lang="en-US" dirty="0"/>
              <a:t>, work with Gareth Mils from NFER, Specialist leadership, as well as Network leadership work.. Consideration of cohesion from vision, TOC…what this looks like, and ensuring coherence and meaningful, relevant, rich experiences. Important leaners see themselves in the world. Examples of my work…</a:t>
            </a:r>
          </a:p>
          <a:p>
            <a:r>
              <a:rPr lang="en-US" dirty="0"/>
              <a:t>  What matters, who we are ,at the </a:t>
            </a:r>
            <a:r>
              <a:rPr lang="en-US" dirty="0" err="1"/>
              <a:t>centre</a:t>
            </a:r>
            <a:r>
              <a:rPr lang="en-US" dirty="0"/>
              <a:t>, before considering what we do…then what we need, want to be, and how that is </a:t>
            </a:r>
            <a:r>
              <a:rPr lang="en-US" dirty="0" err="1"/>
              <a:t>organised</a:t>
            </a:r>
            <a:r>
              <a:rPr lang="en-US" dirty="0"/>
              <a:t>….</a:t>
            </a:r>
          </a:p>
          <a:p>
            <a:r>
              <a:rPr lang="en-US" dirty="0"/>
              <a:t>Personal development and characteristics we want to embed, development needs and priorities</a:t>
            </a:r>
          </a:p>
          <a:p>
            <a:r>
              <a:rPr lang="en-US" dirty="0"/>
              <a:t>Taught and experienced curriculum…mapping Taught and experienced curriculum : Year group maps rooted in key skills, Oracy, literacy and mathematics, with immersive approach to </a:t>
            </a:r>
            <a:r>
              <a:rPr lang="en-US" dirty="0" err="1"/>
              <a:t>acquistion</a:t>
            </a:r>
            <a:r>
              <a:rPr lang="en-US" dirty="0"/>
              <a:t> of skills, knowledge and understanding of concepts focused on lifelong learning</a:t>
            </a:r>
          </a:p>
          <a:p>
            <a:r>
              <a:rPr lang="en-GB" dirty="0"/>
              <a:t>Meaningful connections linked to intent, engagements and collaborations : </a:t>
            </a:r>
            <a:r>
              <a:rPr lang="en-US" dirty="0"/>
              <a:t>Wider opportunities and Networks: Trust/LA, Champions, RRSA, </a:t>
            </a:r>
            <a:r>
              <a:rPr lang="en-US" dirty="0" err="1"/>
              <a:t>Unicef</a:t>
            </a:r>
            <a:r>
              <a:rPr lang="en-US" dirty="0"/>
              <a:t>, Wider world questions, GLP, partnerships, British Values</a:t>
            </a:r>
          </a:p>
          <a:p>
            <a:r>
              <a:rPr lang="en-US" dirty="0"/>
              <a:t>Ultimate consideration…How do we make this relevant? </a:t>
            </a:r>
          </a:p>
          <a:p>
            <a:r>
              <a:rPr lang="en-US" dirty="0"/>
              <a:t>Running threads to fuel and support…partnerships that share and enhance learning, community engagement and culture, Enterprise and agency, Wider experiences bringing learning to life…not fragmented experience ..</a:t>
            </a:r>
          </a:p>
          <a:p>
            <a:r>
              <a:rPr lang="en-US" dirty="0"/>
              <a:t>Purposeful, informed by learning, rooted in learning for the person they are and want to be, and for the world they live in…</a:t>
            </a:r>
          </a:p>
          <a:p>
            <a:endParaRPr lang="en-US" dirty="0"/>
          </a:p>
          <a:p>
            <a:r>
              <a:rPr lang="en-US" dirty="0"/>
              <a:t>Using International Primary curriculum aims, designed a set of questions to support coherence and review across all year groups…informed assemblies, producing for audience, and reflection… Also crucial to thriving and wellbeing. </a:t>
            </a:r>
          </a:p>
          <a:p>
            <a:r>
              <a:rPr lang="en-US" dirty="0"/>
              <a:t>If we consider this in terms of developing resilience learners, I’ve found the  RLE model useful</a:t>
            </a:r>
          </a:p>
          <a:p>
            <a:r>
              <a:rPr lang="en-US" dirty="0"/>
              <a:t>In a school everyone contributes to our sense of self….  So </a:t>
            </a:r>
          </a:p>
          <a:p>
            <a:r>
              <a:rPr lang="en-US" dirty="0"/>
              <a:t>Everyone needs to share an understanding of who are we and what are we doing…</a:t>
            </a:r>
          </a:p>
          <a:p>
            <a:endParaRPr lang="en-US" dirty="0"/>
          </a:p>
          <a:p>
            <a:endParaRPr lang="en-US" dirty="0"/>
          </a:p>
          <a:p>
            <a:endParaRPr lang="en-GB" dirty="0"/>
          </a:p>
        </p:txBody>
      </p:sp>
      <p:sp>
        <p:nvSpPr>
          <p:cNvPr id="4" name="Slide Number Placeholder 3"/>
          <p:cNvSpPr>
            <a:spLocks noGrp="1"/>
          </p:cNvSpPr>
          <p:nvPr>
            <p:ph type="sldNum" sz="quarter" idx="5"/>
          </p:nvPr>
        </p:nvSpPr>
        <p:spPr/>
        <p:txBody>
          <a:bodyPr/>
          <a:lstStyle/>
          <a:p>
            <a:fld id="{C433DF81-5EFF-462F-9D9D-A525D421B69A}" type="slidenum">
              <a:rPr lang="en-GB" smtClean="0"/>
              <a:t>4</a:t>
            </a:fld>
            <a:endParaRPr lang="en-GB"/>
          </a:p>
        </p:txBody>
      </p:sp>
    </p:spTree>
    <p:extLst>
      <p:ext uri="{BB962C8B-B14F-4D97-AF65-F5344CB8AC3E}">
        <p14:creationId xmlns:p14="http://schemas.microsoft.com/office/powerpoint/2010/main" val="717378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crucial to thriving and wellbeing. </a:t>
            </a:r>
          </a:p>
          <a:p>
            <a:r>
              <a:rPr lang="en-US" dirty="0"/>
              <a:t> RLE model</a:t>
            </a:r>
          </a:p>
          <a:p>
            <a:r>
              <a:rPr lang="en-US" dirty="0"/>
              <a:t>In a school everyone contributes to our sense of self….  So </a:t>
            </a:r>
          </a:p>
          <a:p>
            <a:r>
              <a:rPr lang="en-GB" dirty="0"/>
              <a:t>Everyone needs to share an understanding of who are we and what are we doing…Clarity of direction…. What is it we want for our school community? What does that look like, feel like, sound like? Informs much of the coaching approaches and facilitation with staff…Integration of LSP to support this…build concrete visualisations to consider where stakeholders are and their perspectives…views.</a:t>
            </a:r>
          </a:p>
          <a:p>
            <a:r>
              <a:rPr lang="en-GB" dirty="0"/>
              <a:t>I use this with teams… to reflect , organisational or individual to see where everyone fits in…also model and approaches with children…key questions to develop their own awareness and metacognitive processes… in the RC project, we used reflective journalling approaches…</a:t>
            </a:r>
          </a:p>
        </p:txBody>
      </p:sp>
      <p:sp>
        <p:nvSpPr>
          <p:cNvPr id="4" name="Slide Number Placeholder 3"/>
          <p:cNvSpPr>
            <a:spLocks noGrp="1"/>
          </p:cNvSpPr>
          <p:nvPr>
            <p:ph type="sldNum" sz="quarter" idx="5"/>
          </p:nvPr>
        </p:nvSpPr>
        <p:spPr/>
        <p:txBody>
          <a:bodyPr/>
          <a:lstStyle/>
          <a:p>
            <a:fld id="{C433DF81-5EFF-462F-9D9D-A525D421B69A}" type="slidenum">
              <a:rPr lang="en-GB" smtClean="0"/>
              <a:t>5</a:t>
            </a:fld>
            <a:endParaRPr lang="en-GB"/>
          </a:p>
        </p:txBody>
      </p:sp>
    </p:spTree>
    <p:extLst>
      <p:ext uri="{BB962C8B-B14F-4D97-AF65-F5344CB8AC3E}">
        <p14:creationId xmlns:p14="http://schemas.microsoft.com/office/powerpoint/2010/main" val="184348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my work in schools we Open up perspectives and consider the wider world,. How do we fit in, what does this mean for our children and staff. Since Covid, this has been even more crucial-the world changed… many families endured prolonged trauma and grief, significant mental health issues, financial challenge and anxiety.</a:t>
            </a:r>
          </a:p>
          <a:p>
            <a:r>
              <a:rPr lang="en-US" dirty="0"/>
              <a:t> Also crucial to thriving and wellbeing.  Wider consideration of environment…place and people. </a:t>
            </a:r>
          </a:p>
          <a:p>
            <a:r>
              <a:rPr lang="en-US" dirty="0"/>
              <a:t>Key areas of research have informed some of my own approaches…Valerie Hannon suggests if we start with the levels of thriving as our premise, we start to consider some different answers in relation to what we should be doing.</a:t>
            </a:r>
          </a:p>
          <a:p>
            <a:r>
              <a:rPr lang="en-US" dirty="0"/>
              <a:t>Parents are integral to this…link with current and past places…also community. They should be involved in the conversation</a:t>
            </a:r>
          </a:p>
          <a:p>
            <a:endParaRPr lang="en-US" dirty="0"/>
          </a:p>
          <a:p>
            <a:r>
              <a:rPr lang="en-US" dirty="0"/>
              <a:t>In school community </a:t>
            </a:r>
            <a:r>
              <a:rPr lang="en-GB" dirty="0"/>
              <a:t>Everyone needs to share an understanding of who are we and what are we doing…Clarity of direction….</a:t>
            </a:r>
          </a:p>
          <a:p>
            <a:r>
              <a:rPr lang="en-US" dirty="0"/>
              <a:t>In a school everyone contributes to our sense of self….  So everyone needs to be united in their ambitions…parents, communities and wider..</a:t>
            </a:r>
          </a:p>
          <a:p>
            <a:r>
              <a:rPr lang="en-US" dirty="0"/>
              <a:t>In exploration we can identify what next…</a:t>
            </a:r>
          </a:p>
          <a:p>
            <a:endParaRPr lang="en-GB" dirty="0"/>
          </a:p>
        </p:txBody>
      </p:sp>
      <p:sp>
        <p:nvSpPr>
          <p:cNvPr id="4" name="Slide Number Placeholder 3"/>
          <p:cNvSpPr>
            <a:spLocks noGrp="1"/>
          </p:cNvSpPr>
          <p:nvPr>
            <p:ph type="sldNum" sz="quarter" idx="5"/>
          </p:nvPr>
        </p:nvSpPr>
        <p:spPr/>
        <p:txBody>
          <a:bodyPr/>
          <a:lstStyle/>
          <a:p>
            <a:fld id="{C433DF81-5EFF-462F-9D9D-A525D421B69A}" type="slidenum">
              <a:rPr lang="en-GB" smtClean="0"/>
              <a:t>6</a:t>
            </a:fld>
            <a:endParaRPr lang="en-GB"/>
          </a:p>
        </p:txBody>
      </p:sp>
    </p:spTree>
    <p:extLst>
      <p:ext uri="{BB962C8B-B14F-4D97-AF65-F5344CB8AC3E}">
        <p14:creationId xmlns:p14="http://schemas.microsoft.com/office/powerpoint/2010/main" val="1349998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Leicestershire..crisp</a:t>
            </a:r>
            <a:r>
              <a:rPr lang="en-US" dirty="0"/>
              <a:t> packets…</a:t>
            </a:r>
            <a:r>
              <a:rPr lang="en-US" dirty="0" err="1"/>
              <a:t>flavour</a:t>
            </a:r>
            <a:r>
              <a:rPr lang="en-US" dirty="0"/>
              <a:t>…what’s in the packet? What are our children tasting and how does this represent who and where we are? </a:t>
            </a:r>
          </a:p>
          <a:p>
            <a:r>
              <a:rPr lang="en-US" dirty="0"/>
              <a:t>Whether I work with teams or individuals, or in leading curriculum projects, key aspect…belonging, identity.</a:t>
            </a:r>
          </a:p>
          <a:p>
            <a:endParaRPr lang="en-US" dirty="0"/>
          </a:p>
          <a:p>
            <a:r>
              <a:rPr lang="en-US" dirty="0"/>
              <a:t>Models in relation to functioning…Barrett values,   Valerie Hannon, EEF working with parents</a:t>
            </a:r>
          </a:p>
          <a:p>
            <a:r>
              <a:rPr lang="en-US" dirty="0"/>
              <a:t>What do we stand for ? What are the outcomes we want to see for our community?</a:t>
            </a:r>
          </a:p>
          <a:p>
            <a:r>
              <a:rPr lang="en-US" dirty="0"/>
              <a:t>What is the current view? Whose view is obscured?</a:t>
            </a:r>
          </a:p>
          <a:p>
            <a:endParaRPr lang="en-US" dirty="0"/>
          </a:p>
          <a:p>
            <a:r>
              <a:rPr lang="en-US" dirty="0"/>
              <a:t>Formed the basis for staring to work together… what do we say we do? Who do we want to be?</a:t>
            </a:r>
          </a:p>
          <a:p>
            <a:r>
              <a:rPr lang="en-US" dirty="0"/>
              <a:t>Explore where they are…where do we want them and why? How do they contribute to our vision?</a:t>
            </a:r>
          </a:p>
          <a:p>
            <a:endParaRPr lang="en-US" dirty="0"/>
          </a:p>
          <a:p>
            <a:r>
              <a:rPr lang="en-US" dirty="0"/>
              <a:t>Recently, considering Parent mapping, how and what are we doing to engage, support and partner with our families? Are there any that feel excluded?</a:t>
            </a:r>
          </a:p>
          <a:p>
            <a:endParaRPr lang="en-US" dirty="0"/>
          </a:p>
          <a:p>
            <a:r>
              <a:rPr lang="en-US" dirty="0"/>
              <a:t>Curriculum review…local, National global…how does it serve our vision? Where are the opportunities? Who are the opportunities? Whose voices are heard?</a:t>
            </a:r>
          </a:p>
          <a:p>
            <a:endParaRPr lang="en-GB" dirty="0"/>
          </a:p>
        </p:txBody>
      </p:sp>
      <p:sp>
        <p:nvSpPr>
          <p:cNvPr id="4" name="Slide Number Placeholder 3"/>
          <p:cNvSpPr>
            <a:spLocks noGrp="1"/>
          </p:cNvSpPr>
          <p:nvPr>
            <p:ph type="sldNum" sz="quarter" idx="5"/>
          </p:nvPr>
        </p:nvSpPr>
        <p:spPr/>
        <p:txBody>
          <a:bodyPr/>
          <a:lstStyle/>
          <a:p>
            <a:fld id="{C433DF81-5EFF-462F-9D9D-A525D421B69A}" type="slidenum">
              <a:rPr lang="en-GB" smtClean="0"/>
              <a:t>7</a:t>
            </a:fld>
            <a:endParaRPr lang="en-GB"/>
          </a:p>
        </p:txBody>
      </p:sp>
    </p:spTree>
    <p:extLst>
      <p:ext uri="{BB962C8B-B14F-4D97-AF65-F5344CB8AC3E}">
        <p14:creationId xmlns:p14="http://schemas.microsoft.com/office/powerpoint/2010/main" val="1125522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consider model  in terms  of considering our whole school shared values, and how these impact on the decisions we make, their impact on motivation and our vision for our children to be able to lead meaningful lives in society, then this model enables us to reflect on what we and our community can use to support our curriculum.</a:t>
            </a:r>
          </a:p>
          <a:p>
            <a:r>
              <a:rPr lang="en-US" dirty="0"/>
              <a:t>We begin to get a sense of what matters and who matters, and what may be currently working well, or what we need to tweak or start doing. </a:t>
            </a:r>
          </a:p>
          <a:p>
            <a:r>
              <a:rPr lang="en-US" dirty="0"/>
              <a:t>When I work with leaders, we examine strengths, areas less well developed and opportunities…can’t just stay safe at the bottom. </a:t>
            </a:r>
          </a:p>
          <a:p>
            <a:endParaRPr lang="en-US" dirty="0"/>
          </a:p>
        </p:txBody>
      </p:sp>
      <p:sp>
        <p:nvSpPr>
          <p:cNvPr id="4" name="Slide Number Placeholder 3"/>
          <p:cNvSpPr>
            <a:spLocks noGrp="1"/>
          </p:cNvSpPr>
          <p:nvPr>
            <p:ph type="sldNum" sz="quarter" idx="5"/>
          </p:nvPr>
        </p:nvSpPr>
        <p:spPr/>
        <p:txBody>
          <a:bodyPr/>
          <a:lstStyle/>
          <a:p>
            <a:fld id="{C433DF81-5EFF-462F-9D9D-A525D421B69A}" type="slidenum">
              <a:rPr lang="en-GB" smtClean="0"/>
              <a:t>8</a:t>
            </a:fld>
            <a:endParaRPr lang="en-GB"/>
          </a:p>
        </p:txBody>
      </p:sp>
    </p:spTree>
    <p:extLst>
      <p:ext uri="{BB962C8B-B14F-4D97-AF65-F5344CB8AC3E}">
        <p14:creationId xmlns:p14="http://schemas.microsoft.com/office/powerpoint/2010/main" val="2803258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have to consider How does our curriculum develop the legacy, enable everyone to thrive?</a:t>
            </a:r>
          </a:p>
          <a:p>
            <a:r>
              <a:rPr lang="en-US" dirty="0"/>
              <a:t>Clear vision that everyone owns and shares…how will you do this?</a:t>
            </a:r>
          </a:p>
          <a:p>
            <a:r>
              <a:rPr lang="en-US" dirty="0"/>
              <a:t>What needs to be celebrates? What really matters and what do we need to tweak/change/start and stop doing?</a:t>
            </a:r>
          </a:p>
          <a:p>
            <a:endParaRPr lang="en-US" dirty="0"/>
          </a:p>
          <a:p>
            <a:r>
              <a:rPr lang="en-US" dirty="0"/>
              <a:t>Hearing the voices….who is active/ passive? Where are the gaps in our map? Explorers… Using  LSP, this gives me the chance to explore this with teams and schools, offering concrete models to explore, offer new perspectives. Memorable …interaction with each other and stimulates reflective analysis, as well as creative solutions.</a:t>
            </a:r>
          </a:p>
          <a:p>
            <a:endParaRPr lang="en-GB" dirty="0"/>
          </a:p>
        </p:txBody>
      </p:sp>
      <p:sp>
        <p:nvSpPr>
          <p:cNvPr id="4" name="Slide Number Placeholder 3"/>
          <p:cNvSpPr>
            <a:spLocks noGrp="1"/>
          </p:cNvSpPr>
          <p:nvPr>
            <p:ph type="sldNum" sz="quarter" idx="5"/>
          </p:nvPr>
        </p:nvSpPr>
        <p:spPr/>
        <p:txBody>
          <a:bodyPr/>
          <a:lstStyle/>
          <a:p>
            <a:fld id="{C433DF81-5EFF-462F-9D9D-A525D421B69A}" type="slidenum">
              <a:rPr lang="en-GB" smtClean="0"/>
              <a:t>9</a:t>
            </a:fld>
            <a:endParaRPr lang="en-GB"/>
          </a:p>
        </p:txBody>
      </p:sp>
    </p:spTree>
    <p:extLst>
      <p:ext uri="{BB962C8B-B14F-4D97-AF65-F5344CB8AC3E}">
        <p14:creationId xmlns:p14="http://schemas.microsoft.com/office/powerpoint/2010/main" val="478527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2EE31-D9DB-0517-C735-6D8F8B24D7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525D22C-61C0-E2AC-9463-731A18B39B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BB32FB5-804C-23A5-9A2A-5B4C476735D6}"/>
              </a:ext>
            </a:extLst>
          </p:cNvPr>
          <p:cNvSpPr>
            <a:spLocks noGrp="1"/>
          </p:cNvSpPr>
          <p:nvPr>
            <p:ph type="dt" sz="half" idx="10"/>
          </p:nvPr>
        </p:nvSpPr>
        <p:spPr/>
        <p:txBody>
          <a:bodyPr/>
          <a:lstStyle/>
          <a:p>
            <a:fld id="{B6BDECCC-1EB9-4D4A-9924-A0643DE4D594}" type="datetimeFigureOut">
              <a:rPr lang="en-GB" smtClean="0"/>
              <a:t>19/03/2024</a:t>
            </a:fld>
            <a:endParaRPr lang="en-GB"/>
          </a:p>
        </p:txBody>
      </p:sp>
      <p:sp>
        <p:nvSpPr>
          <p:cNvPr id="5" name="Footer Placeholder 4">
            <a:extLst>
              <a:ext uri="{FF2B5EF4-FFF2-40B4-BE49-F238E27FC236}">
                <a16:creationId xmlns:a16="http://schemas.microsoft.com/office/drawing/2014/main" id="{491E71BD-9D7C-1B5E-92C0-8A5F6598A9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97F329-5C26-9BC3-2E4B-C0ED60C46879}"/>
              </a:ext>
            </a:extLst>
          </p:cNvPr>
          <p:cNvSpPr>
            <a:spLocks noGrp="1"/>
          </p:cNvSpPr>
          <p:nvPr>
            <p:ph type="sldNum" sz="quarter" idx="12"/>
          </p:nvPr>
        </p:nvSpPr>
        <p:spPr/>
        <p:txBody>
          <a:bodyPr/>
          <a:lstStyle/>
          <a:p>
            <a:fld id="{82AFECD0-91F9-4C83-BDD4-156CBFFE4D2E}" type="slidenum">
              <a:rPr lang="en-GB" smtClean="0"/>
              <a:t>‹#›</a:t>
            </a:fld>
            <a:endParaRPr lang="en-GB"/>
          </a:p>
        </p:txBody>
      </p:sp>
    </p:spTree>
    <p:extLst>
      <p:ext uri="{BB962C8B-B14F-4D97-AF65-F5344CB8AC3E}">
        <p14:creationId xmlns:p14="http://schemas.microsoft.com/office/powerpoint/2010/main" val="2724744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F5849-4B84-62E0-5B2E-E4EC1403EE6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3EA63F8-CFCA-1643-CE8A-3ACE339D4B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1EC54E-BEDF-8652-ACD2-6EA375B3B6DA}"/>
              </a:ext>
            </a:extLst>
          </p:cNvPr>
          <p:cNvSpPr>
            <a:spLocks noGrp="1"/>
          </p:cNvSpPr>
          <p:nvPr>
            <p:ph type="dt" sz="half" idx="10"/>
          </p:nvPr>
        </p:nvSpPr>
        <p:spPr/>
        <p:txBody>
          <a:bodyPr/>
          <a:lstStyle/>
          <a:p>
            <a:fld id="{B6BDECCC-1EB9-4D4A-9924-A0643DE4D594}" type="datetimeFigureOut">
              <a:rPr lang="en-GB" smtClean="0"/>
              <a:t>19/03/2024</a:t>
            </a:fld>
            <a:endParaRPr lang="en-GB"/>
          </a:p>
        </p:txBody>
      </p:sp>
      <p:sp>
        <p:nvSpPr>
          <p:cNvPr id="5" name="Footer Placeholder 4">
            <a:extLst>
              <a:ext uri="{FF2B5EF4-FFF2-40B4-BE49-F238E27FC236}">
                <a16:creationId xmlns:a16="http://schemas.microsoft.com/office/drawing/2014/main" id="{7F07D00D-4AC1-FE5D-76D5-C51C626CA6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988A8-B6BE-ABE0-4A90-8ABCEA5B8E5B}"/>
              </a:ext>
            </a:extLst>
          </p:cNvPr>
          <p:cNvSpPr>
            <a:spLocks noGrp="1"/>
          </p:cNvSpPr>
          <p:nvPr>
            <p:ph type="sldNum" sz="quarter" idx="12"/>
          </p:nvPr>
        </p:nvSpPr>
        <p:spPr/>
        <p:txBody>
          <a:bodyPr/>
          <a:lstStyle/>
          <a:p>
            <a:fld id="{82AFECD0-91F9-4C83-BDD4-156CBFFE4D2E}" type="slidenum">
              <a:rPr lang="en-GB" smtClean="0"/>
              <a:t>‹#›</a:t>
            </a:fld>
            <a:endParaRPr lang="en-GB"/>
          </a:p>
        </p:txBody>
      </p:sp>
    </p:spTree>
    <p:extLst>
      <p:ext uri="{BB962C8B-B14F-4D97-AF65-F5344CB8AC3E}">
        <p14:creationId xmlns:p14="http://schemas.microsoft.com/office/powerpoint/2010/main" val="1543611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B35B4F-2F76-0C70-EDFE-EC56B95162A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3A6571-A3D4-220A-DC9F-B01F910C1C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CEEBA7-1A33-01A1-8D6C-B95AC70406CA}"/>
              </a:ext>
            </a:extLst>
          </p:cNvPr>
          <p:cNvSpPr>
            <a:spLocks noGrp="1"/>
          </p:cNvSpPr>
          <p:nvPr>
            <p:ph type="dt" sz="half" idx="10"/>
          </p:nvPr>
        </p:nvSpPr>
        <p:spPr/>
        <p:txBody>
          <a:bodyPr/>
          <a:lstStyle/>
          <a:p>
            <a:fld id="{B6BDECCC-1EB9-4D4A-9924-A0643DE4D594}" type="datetimeFigureOut">
              <a:rPr lang="en-GB" smtClean="0"/>
              <a:t>19/03/2024</a:t>
            </a:fld>
            <a:endParaRPr lang="en-GB"/>
          </a:p>
        </p:txBody>
      </p:sp>
      <p:sp>
        <p:nvSpPr>
          <p:cNvPr id="5" name="Footer Placeholder 4">
            <a:extLst>
              <a:ext uri="{FF2B5EF4-FFF2-40B4-BE49-F238E27FC236}">
                <a16:creationId xmlns:a16="http://schemas.microsoft.com/office/drawing/2014/main" id="{FC349516-E1C5-9CEF-2802-47286266FD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E1C348-3F7E-87F6-D70C-5AD246A61C54}"/>
              </a:ext>
            </a:extLst>
          </p:cNvPr>
          <p:cNvSpPr>
            <a:spLocks noGrp="1"/>
          </p:cNvSpPr>
          <p:nvPr>
            <p:ph type="sldNum" sz="quarter" idx="12"/>
          </p:nvPr>
        </p:nvSpPr>
        <p:spPr/>
        <p:txBody>
          <a:bodyPr/>
          <a:lstStyle/>
          <a:p>
            <a:fld id="{82AFECD0-91F9-4C83-BDD4-156CBFFE4D2E}" type="slidenum">
              <a:rPr lang="en-GB" smtClean="0"/>
              <a:t>‹#›</a:t>
            </a:fld>
            <a:endParaRPr lang="en-GB"/>
          </a:p>
        </p:txBody>
      </p:sp>
    </p:spTree>
    <p:extLst>
      <p:ext uri="{BB962C8B-B14F-4D97-AF65-F5344CB8AC3E}">
        <p14:creationId xmlns:p14="http://schemas.microsoft.com/office/powerpoint/2010/main" val="1309463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56010-7F36-DF92-33E6-C42E53A37A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B8B432-6656-054B-71C1-0006C45177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42C144-B85A-6139-2B6A-35DA2D512A62}"/>
              </a:ext>
            </a:extLst>
          </p:cNvPr>
          <p:cNvSpPr>
            <a:spLocks noGrp="1"/>
          </p:cNvSpPr>
          <p:nvPr>
            <p:ph type="dt" sz="half" idx="10"/>
          </p:nvPr>
        </p:nvSpPr>
        <p:spPr/>
        <p:txBody>
          <a:bodyPr/>
          <a:lstStyle/>
          <a:p>
            <a:fld id="{B6BDECCC-1EB9-4D4A-9924-A0643DE4D594}" type="datetimeFigureOut">
              <a:rPr lang="en-GB" smtClean="0"/>
              <a:t>19/03/2024</a:t>
            </a:fld>
            <a:endParaRPr lang="en-GB"/>
          </a:p>
        </p:txBody>
      </p:sp>
      <p:sp>
        <p:nvSpPr>
          <p:cNvPr id="5" name="Footer Placeholder 4">
            <a:extLst>
              <a:ext uri="{FF2B5EF4-FFF2-40B4-BE49-F238E27FC236}">
                <a16:creationId xmlns:a16="http://schemas.microsoft.com/office/drawing/2014/main" id="{47B54F92-AC20-4C34-19A8-E0D41998C4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A44ACE-FFEF-1514-A39B-2AF6EDCD00F4}"/>
              </a:ext>
            </a:extLst>
          </p:cNvPr>
          <p:cNvSpPr>
            <a:spLocks noGrp="1"/>
          </p:cNvSpPr>
          <p:nvPr>
            <p:ph type="sldNum" sz="quarter" idx="12"/>
          </p:nvPr>
        </p:nvSpPr>
        <p:spPr/>
        <p:txBody>
          <a:bodyPr/>
          <a:lstStyle/>
          <a:p>
            <a:fld id="{82AFECD0-91F9-4C83-BDD4-156CBFFE4D2E}" type="slidenum">
              <a:rPr lang="en-GB" smtClean="0"/>
              <a:t>‹#›</a:t>
            </a:fld>
            <a:endParaRPr lang="en-GB"/>
          </a:p>
        </p:txBody>
      </p:sp>
    </p:spTree>
    <p:extLst>
      <p:ext uri="{BB962C8B-B14F-4D97-AF65-F5344CB8AC3E}">
        <p14:creationId xmlns:p14="http://schemas.microsoft.com/office/powerpoint/2010/main" val="994925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4DE01-FF96-CBC4-7195-C19569CEC4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BE3315B-168E-90E4-F74D-1A5530636B8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9A4F6F-ACC6-AE79-44D8-7E08A6FDB5D1}"/>
              </a:ext>
            </a:extLst>
          </p:cNvPr>
          <p:cNvSpPr>
            <a:spLocks noGrp="1"/>
          </p:cNvSpPr>
          <p:nvPr>
            <p:ph type="dt" sz="half" idx="10"/>
          </p:nvPr>
        </p:nvSpPr>
        <p:spPr/>
        <p:txBody>
          <a:bodyPr/>
          <a:lstStyle/>
          <a:p>
            <a:fld id="{B6BDECCC-1EB9-4D4A-9924-A0643DE4D594}" type="datetimeFigureOut">
              <a:rPr lang="en-GB" smtClean="0"/>
              <a:t>19/03/2024</a:t>
            </a:fld>
            <a:endParaRPr lang="en-GB"/>
          </a:p>
        </p:txBody>
      </p:sp>
      <p:sp>
        <p:nvSpPr>
          <p:cNvPr id="5" name="Footer Placeholder 4">
            <a:extLst>
              <a:ext uri="{FF2B5EF4-FFF2-40B4-BE49-F238E27FC236}">
                <a16:creationId xmlns:a16="http://schemas.microsoft.com/office/drawing/2014/main" id="{63853C2D-33D0-8331-B732-A5C5821372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7913ED-4869-A3A3-C90E-4F157206C6CA}"/>
              </a:ext>
            </a:extLst>
          </p:cNvPr>
          <p:cNvSpPr>
            <a:spLocks noGrp="1"/>
          </p:cNvSpPr>
          <p:nvPr>
            <p:ph type="sldNum" sz="quarter" idx="12"/>
          </p:nvPr>
        </p:nvSpPr>
        <p:spPr/>
        <p:txBody>
          <a:bodyPr/>
          <a:lstStyle/>
          <a:p>
            <a:fld id="{82AFECD0-91F9-4C83-BDD4-156CBFFE4D2E}" type="slidenum">
              <a:rPr lang="en-GB" smtClean="0"/>
              <a:t>‹#›</a:t>
            </a:fld>
            <a:endParaRPr lang="en-GB"/>
          </a:p>
        </p:txBody>
      </p:sp>
    </p:spTree>
    <p:extLst>
      <p:ext uri="{BB962C8B-B14F-4D97-AF65-F5344CB8AC3E}">
        <p14:creationId xmlns:p14="http://schemas.microsoft.com/office/powerpoint/2010/main" val="567962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8CC05-3DD6-CB8D-C506-FF11E22307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C04262A-0D6A-DF1A-4453-5C9EA93F89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F031BA7-75E7-83A8-D25A-E9E73CA59A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32E4315-965D-8625-EBBC-1EB2565DB9F9}"/>
              </a:ext>
            </a:extLst>
          </p:cNvPr>
          <p:cNvSpPr>
            <a:spLocks noGrp="1"/>
          </p:cNvSpPr>
          <p:nvPr>
            <p:ph type="dt" sz="half" idx="10"/>
          </p:nvPr>
        </p:nvSpPr>
        <p:spPr/>
        <p:txBody>
          <a:bodyPr/>
          <a:lstStyle/>
          <a:p>
            <a:fld id="{B6BDECCC-1EB9-4D4A-9924-A0643DE4D594}" type="datetimeFigureOut">
              <a:rPr lang="en-GB" smtClean="0"/>
              <a:t>19/03/2024</a:t>
            </a:fld>
            <a:endParaRPr lang="en-GB"/>
          </a:p>
        </p:txBody>
      </p:sp>
      <p:sp>
        <p:nvSpPr>
          <p:cNvPr id="6" name="Footer Placeholder 5">
            <a:extLst>
              <a:ext uri="{FF2B5EF4-FFF2-40B4-BE49-F238E27FC236}">
                <a16:creationId xmlns:a16="http://schemas.microsoft.com/office/drawing/2014/main" id="{55021BD4-DA87-6032-86EB-D698FEEF13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3DE5AB-F6C6-E8DF-A580-1E499938E55A}"/>
              </a:ext>
            </a:extLst>
          </p:cNvPr>
          <p:cNvSpPr>
            <a:spLocks noGrp="1"/>
          </p:cNvSpPr>
          <p:nvPr>
            <p:ph type="sldNum" sz="quarter" idx="12"/>
          </p:nvPr>
        </p:nvSpPr>
        <p:spPr/>
        <p:txBody>
          <a:bodyPr/>
          <a:lstStyle/>
          <a:p>
            <a:fld id="{82AFECD0-91F9-4C83-BDD4-156CBFFE4D2E}" type="slidenum">
              <a:rPr lang="en-GB" smtClean="0"/>
              <a:t>‹#›</a:t>
            </a:fld>
            <a:endParaRPr lang="en-GB"/>
          </a:p>
        </p:txBody>
      </p:sp>
    </p:spTree>
    <p:extLst>
      <p:ext uri="{BB962C8B-B14F-4D97-AF65-F5344CB8AC3E}">
        <p14:creationId xmlns:p14="http://schemas.microsoft.com/office/powerpoint/2010/main" val="1661080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54F94-E6E3-1BD3-4077-3DEFFE2329D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BB1898-A5A0-BDF5-91E1-147896B61A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7E5C31-D071-B7E4-00B4-416B32741A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918596E-9D97-3533-DC5B-7DD4FC2D92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17B364-8965-8F24-C091-EECCA1E38C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163D1D9-54A7-640C-4705-8F94607B0746}"/>
              </a:ext>
            </a:extLst>
          </p:cNvPr>
          <p:cNvSpPr>
            <a:spLocks noGrp="1"/>
          </p:cNvSpPr>
          <p:nvPr>
            <p:ph type="dt" sz="half" idx="10"/>
          </p:nvPr>
        </p:nvSpPr>
        <p:spPr/>
        <p:txBody>
          <a:bodyPr/>
          <a:lstStyle/>
          <a:p>
            <a:fld id="{B6BDECCC-1EB9-4D4A-9924-A0643DE4D594}" type="datetimeFigureOut">
              <a:rPr lang="en-GB" smtClean="0"/>
              <a:t>19/03/2024</a:t>
            </a:fld>
            <a:endParaRPr lang="en-GB"/>
          </a:p>
        </p:txBody>
      </p:sp>
      <p:sp>
        <p:nvSpPr>
          <p:cNvPr id="8" name="Footer Placeholder 7">
            <a:extLst>
              <a:ext uri="{FF2B5EF4-FFF2-40B4-BE49-F238E27FC236}">
                <a16:creationId xmlns:a16="http://schemas.microsoft.com/office/drawing/2014/main" id="{F6947605-E7F2-376C-2B2D-C6F93E8537F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43C36BB-8660-C14B-C54A-C1A5125451DF}"/>
              </a:ext>
            </a:extLst>
          </p:cNvPr>
          <p:cNvSpPr>
            <a:spLocks noGrp="1"/>
          </p:cNvSpPr>
          <p:nvPr>
            <p:ph type="sldNum" sz="quarter" idx="12"/>
          </p:nvPr>
        </p:nvSpPr>
        <p:spPr/>
        <p:txBody>
          <a:bodyPr/>
          <a:lstStyle/>
          <a:p>
            <a:fld id="{82AFECD0-91F9-4C83-BDD4-156CBFFE4D2E}" type="slidenum">
              <a:rPr lang="en-GB" smtClean="0"/>
              <a:t>‹#›</a:t>
            </a:fld>
            <a:endParaRPr lang="en-GB"/>
          </a:p>
        </p:txBody>
      </p:sp>
    </p:spTree>
    <p:extLst>
      <p:ext uri="{BB962C8B-B14F-4D97-AF65-F5344CB8AC3E}">
        <p14:creationId xmlns:p14="http://schemas.microsoft.com/office/powerpoint/2010/main" val="2254639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A754-135B-79D3-275A-C1F6A4AA16C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C5BC667-9757-5F40-7D8F-353C51CFE3FD}"/>
              </a:ext>
            </a:extLst>
          </p:cNvPr>
          <p:cNvSpPr>
            <a:spLocks noGrp="1"/>
          </p:cNvSpPr>
          <p:nvPr>
            <p:ph type="dt" sz="half" idx="10"/>
          </p:nvPr>
        </p:nvSpPr>
        <p:spPr/>
        <p:txBody>
          <a:bodyPr/>
          <a:lstStyle/>
          <a:p>
            <a:fld id="{B6BDECCC-1EB9-4D4A-9924-A0643DE4D594}" type="datetimeFigureOut">
              <a:rPr lang="en-GB" smtClean="0"/>
              <a:t>19/03/2024</a:t>
            </a:fld>
            <a:endParaRPr lang="en-GB"/>
          </a:p>
        </p:txBody>
      </p:sp>
      <p:sp>
        <p:nvSpPr>
          <p:cNvPr id="4" name="Footer Placeholder 3">
            <a:extLst>
              <a:ext uri="{FF2B5EF4-FFF2-40B4-BE49-F238E27FC236}">
                <a16:creationId xmlns:a16="http://schemas.microsoft.com/office/drawing/2014/main" id="{93133B94-E9BB-CAC3-90F3-6F4170F626B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BC7D67-7434-FB13-289A-2B2180E6EDE5}"/>
              </a:ext>
            </a:extLst>
          </p:cNvPr>
          <p:cNvSpPr>
            <a:spLocks noGrp="1"/>
          </p:cNvSpPr>
          <p:nvPr>
            <p:ph type="sldNum" sz="quarter" idx="12"/>
          </p:nvPr>
        </p:nvSpPr>
        <p:spPr/>
        <p:txBody>
          <a:bodyPr/>
          <a:lstStyle/>
          <a:p>
            <a:fld id="{82AFECD0-91F9-4C83-BDD4-156CBFFE4D2E}" type="slidenum">
              <a:rPr lang="en-GB" smtClean="0"/>
              <a:t>‹#›</a:t>
            </a:fld>
            <a:endParaRPr lang="en-GB"/>
          </a:p>
        </p:txBody>
      </p:sp>
    </p:spTree>
    <p:extLst>
      <p:ext uri="{BB962C8B-B14F-4D97-AF65-F5344CB8AC3E}">
        <p14:creationId xmlns:p14="http://schemas.microsoft.com/office/powerpoint/2010/main" val="244834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CCB3D0-9389-D759-CDB3-F79728018B17}"/>
              </a:ext>
            </a:extLst>
          </p:cNvPr>
          <p:cNvSpPr>
            <a:spLocks noGrp="1"/>
          </p:cNvSpPr>
          <p:nvPr>
            <p:ph type="dt" sz="half" idx="10"/>
          </p:nvPr>
        </p:nvSpPr>
        <p:spPr/>
        <p:txBody>
          <a:bodyPr/>
          <a:lstStyle/>
          <a:p>
            <a:fld id="{B6BDECCC-1EB9-4D4A-9924-A0643DE4D594}" type="datetimeFigureOut">
              <a:rPr lang="en-GB" smtClean="0"/>
              <a:t>19/03/2024</a:t>
            </a:fld>
            <a:endParaRPr lang="en-GB"/>
          </a:p>
        </p:txBody>
      </p:sp>
      <p:sp>
        <p:nvSpPr>
          <p:cNvPr id="3" name="Footer Placeholder 2">
            <a:extLst>
              <a:ext uri="{FF2B5EF4-FFF2-40B4-BE49-F238E27FC236}">
                <a16:creationId xmlns:a16="http://schemas.microsoft.com/office/drawing/2014/main" id="{95647A55-ECC7-0814-9B83-5E7BDC2FBA7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E1E4A18-61E8-971B-9157-29D49C887DF7}"/>
              </a:ext>
            </a:extLst>
          </p:cNvPr>
          <p:cNvSpPr>
            <a:spLocks noGrp="1"/>
          </p:cNvSpPr>
          <p:nvPr>
            <p:ph type="sldNum" sz="quarter" idx="12"/>
          </p:nvPr>
        </p:nvSpPr>
        <p:spPr/>
        <p:txBody>
          <a:bodyPr/>
          <a:lstStyle/>
          <a:p>
            <a:fld id="{82AFECD0-91F9-4C83-BDD4-156CBFFE4D2E}" type="slidenum">
              <a:rPr lang="en-GB" smtClean="0"/>
              <a:t>‹#›</a:t>
            </a:fld>
            <a:endParaRPr lang="en-GB"/>
          </a:p>
        </p:txBody>
      </p:sp>
    </p:spTree>
    <p:extLst>
      <p:ext uri="{BB962C8B-B14F-4D97-AF65-F5344CB8AC3E}">
        <p14:creationId xmlns:p14="http://schemas.microsoft.com/office/powerpoint/2010/main" val="370040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4624B-F286-4850-284D-C6AEB81572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38646B9-66E5-E67C-C2E1-94F3780410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64A27F7-600E-8B8B-1419-0D0267BAD4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E6D672-17C4-5B4F-F468-0E9968C50739}"/>
              </a:ext>
            </a:extLst>
          </p:cNvPr>
          <p:cNvSpPr>
            <a:spLocks noGrp="1"/>
          </p:cNvSpPr>
          <p:nvPr>
            <p:ph type="dt" sz="half" idx="10"/>
          </p:nvPr>
        </p:nvSpPr>
        <p:spPr/>
        <p:txBody>
          <a:bodyPr/>
          <a:lstStyle/>
          <a:p>
            <a:fld id="{B6BDECCC-1EB9-4D4A-9924-A0643DE4D594}" type="datetimeFigureOut">
              <a:rPr lang="en-GB" smtClean="0"/>
              <a:t>19/03/2024</a:t>
            </a:fld>
            <a:endParaRPr lang="en-GB"/>
          </a:p>
        </p:txBody>
      </p:sp>
      <p:sp>
        <p:nvSpPr>
          <p:cNvPr id="6" name="Footer Placeholder 5">
            <a:extLst>
              <a:ext uri="{FF2B5EF4-FFF2-40B4-BE49-F238E27FC236}">
                <a16:creationId xmlns:a16="http://schemas.microsoft.com/office/drawing/2014/main" id="{96FCF226-8328-6CA5-A4D1-769D1F70CE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74376B-5BC7-2340-B3B9-D025BADBBECD}"/>
              </a:ext>
            </a:extLst>
          </p:cNvPr>
          <p:cNvSpPr>
            <a:spLocks noGrp="1"/>
          </p:cNvSpPr>
          <p:nvPr>
            <p:ph type="sldNum" sz="quarter" idx="12"/>
          </p:nvPr>
        </p:nvSpPr>
        <p:spPr/>
        <p:txBody>
          <a:bodyPr/>
          <a:lstStyle/>
          <a:p>
            <a:fld id="{82AFECD0-91F9-4C83-BDD4-156CBFFE4D2E}" type="slidenum">
              <a:rPr lang="en-GB" smtClean="0"/>
              <a:t>‹#›</a:t>
            </a:fld>
            <a:endParaRPr lang="en-GB"/>
          </a:p>
        </p:txBody>
      </p:sp>
    </p:spTree>
    <p:extLst>
      <p:ext uri="{BB962C8B-B14F-4D97-AF65-F5344CB8AC3E}">
        <p14:creationId xmlns:p14="http://schemas.microsoft.com/office/powerpoint/2010/main" val="1718086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C8DE-B3B5-3489-94AC-B611A9927D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F8F11A7-A7E3-7D13-5155-DC9931CCAF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7ECB7A2-4B47-9E02-67D0-9082782DC6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54CA4E-121F-C078-FFF9-1767E4DC9C2A}"/>
              </a:ext>
            </a:extLst>
          </p:cNvPr>
          <p:cNvSpPr>
            <a:spLocks noGrp="1"/>
          </p:cNvSpPr>
          <p:nvPr>
            <p:ph type="dt" sz="half" idx="10"/>
          </p:nvPr>
        </p:nvSpPr>
        <p:spPr/>
        <p:txBody>
          <a:bodyPr/>
          <a:lstStyle/>
          <a:p>
            <a:fld id="{B6BDECCC-1EB9-4D4A-9924-A0643DE4D594}" type="datetimeFigureOut">
              <a:rPr lang="en-GB" smtClean="0"/>
              <a:t>19/03/2024</a:t>
            </a:fld>
            <a:endParaRPr lang="en-GB"/>
          </a:p>
        </p:txBody>
      </p:sp>
      <p:sp>
        <p:nvSpPr>
          <p:cNvPr id="6" name="Footer Placeholder 5">
            <a:extLst>
              <a:ext uri="{FF2B5EF4-FFF2-40B4-BE49-F238E27FC236}">
                <a16:creationId xmlns:a16="http://schemas.microsoft.com/office/drawing/2014/main" id="{19F077A6-6D3A-823F-25E7-F90B334405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5F65F3-F877-153D-E746-84E48C3C97FA}"/>
              </a:ext>
            </a:extLst>
          </p:cNvPr>
          <p:cNvSpPr>
            <a:spLocks noGrp="1"/>
          </p:cNvSpPr>
          <p:nvPr>
            <p:ph type="sldNum" sz="quarter" idx="12"/>
          </p:nvPr>
        </p:nvSpPr>
        <p:spPr/>
        <p:txBody>
          <a:bodyPr/>
          <a:lstStyle/>
          <a:p>
            <a:fld id="{82AFECD0-91F9-4C83-BDD4-156CBFFE4D2E}" type="slidenum">
              <a:rPr lang="en-GB" smtClean="0"/>
              <a:t>‹#›</a:t>
            </a:fld>
            <a:endParaRPr lang="en-GB"/>
          </a:p>
        </p:txBody>
      </p:sp>
    </p:spTree>
    <p:extLst>
      <p:ext uri="{BB962C8B-B14F-4D97-AF65-F5344CB8AC3E}">
        <p14:creationId xmlns:p14="http://schemas.microsoft.com/office/powerpoint/2010/main" val="900944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6F0BAF-39E4-59C7-EA90-EDE69204E3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DB5DB3-FD3C-9A84-F9B9-99730DDD82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74FD53-CBDF-521F-271F-5B230948A2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6BDECCC-1EB9-4D4A-9924-A0643DE4D594}" type="datetimeFigureOut">
              <a:rPr lang="en-GB" smtClean="0"/>
              <a:t>19/03/2024</a:t>
            </a:fld>
            <a:endParaRPr lang="en-GB"/>
          </a:p>
        </p:txBody>
      </p:sp>
      <p:sp>
        <p:nvSpPr>
          <p:cNvPr id="5" name="Footer Placeholder 4">
            <a:extLst>
              <a:ext uri="{FF2B5EF4-FFF2-40B4-BE49-F238E27FC236}">
                <a16:creationId xmlns:a16="http://schemas.microsoft.com/office/drawing/2014/main" id="{ACBFD686-F56A-B0DA-8FD1-A77E629EF7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A7B43CE-F409-A67D-507D-8512971B6D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2AFECD0-91F9-4C83-BDD4-156CBFFE4D2E}" type="slidenum">
              <a:rPr lang="en-GB" smtClean="0"/>
              <a:t>‹#›</a:t>
            </a:fld>
            <a:endParaRPr lang="en-GB"/>
          </a:p>
        </p:txBody>
      </p:sp>
    </p:spTree>
    <p:extLst>
      <p:ext uri="{BB962C8B-B14F-4D97-AF65-F5344CB8AC3E}">
        <p14:creationId xmlns:p14="http://schemas.microsoft.com/office/powerpoint/2010/main" val="2528736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www.pexels.com/photo/kids-lookout-telescope-1047955/" TargetMode="External"/><Relationship Id="rId3" Type="http://schemas.openxmlformats.org/officeDocument/2006/relationships/image" Target="../media/image15.png"/><Relationship Id="rId7"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www.publicdomainpictures.net/view-image.php?image=193377&amp;picture=boy-looks-through-binoculars" TargetMode="External"/><Relationship Id="rId5" Type="http://schemas.openxmlformats.org/officeDocument/2006/relationships/image" Target="../media/image16.jpg"/><Relationship Id="rId10" Type="http://schemas.openxmlformats.org/officeDocument/2006/relationships/hyperlink" Target="https://www.rawpixel.com/search/kindergarten?sort=curated&amp;page=2" TargetMode="External"/><Relationship Id="rId4" Type="http://schemas.openxmlformats.org/officeDocument/2006/relationships/hyperlink" Target="https://openclipart.org/detail/227767/cia-world-fact-book-political-world-map-2013" TargetMode="External"/><Relationship Id="rId9" Type="http://schemas.openxmlformats.org/officeDocument/2006/relationships/image" Target="../media/image18.1"/></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s://www.publicdomainpictures.net/view-image.php?image=70765&amp;picture=silhouette-kids-holding-hands" TargetMode="Externa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www.flickr.com/photos/130729854@N07/1649193958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hyperlink" Target="https://creativecommons.org/licenses/by-nc/3.0/"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bachilleratocinefilo.com/2017/05/the-miracle-worker-1962-arthur-penn.html" TargetMode="External"/><Relationship Id="rId5" Type="http://schemas.openxmlformats.org/officeDocument/2006/relationships/image" Target="../media/image7.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www.publicdomainpictures.net/view-image.php?image=179879&amp;picture=space-station-window" TargetMode="Externa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76FB-EF17-86A9-CEE1-469313092D02}"/>
              </a:ext>
            </a:extLst>
          </p:cNvPr>
          <p:cNvSpPr>
            <a:spLocks noGrp="1"/>
          </p:cNvSpPr>
          <p:nvPr>
            <p:ph type="ctrTitle"/>
          </p:nvPr>
        </p:nvSpPr>
        <p:spPr/>
        <p:txBody>
          <a:bodyPr>
            <a:normAutofit/>
          </a:bodyPr>
          <a:lstStyle/>
          <a:p>
            <a:r>
              <a:rPr lang="en-US" sz="4000" dirty="0">
                <a:latin typeface="Calibri" panose="020F0502020204030204" pitchFamily="34" charset="0"/>
                <a:cs typeface="Calibri" panose="020F0502020204030204" pitchFamily="34" charset="0"/>
              </a:rPr>
              <a:t>Embodying a sense of place and community in the  curriculum</a:t>
            </a:r>
            <a:endParaRPr lang="en-GB" sz="4000"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03FE8122-162D-77CD-E10A-185CA27D21E0}"/>
              </a:ext>
            </a:extLst>
          </p:cNvPr>
          <p:cNvSpPr>
            <a:spLocks noGrp="1"/>
          </p:cNvSpPr>
          <p:nvPr>
            <p:ph type="subTitle" idx="1"/>
          </p:nvPr>
        </p:nvSpPr>
        <p:spPr>
          <a:xfrm>
            <a:off x="1524000" y="3602038"/>
            <a:ext cx="9144000" cy="1154788"/>
          </a:xfrm>
        </p:spPr>
        <p:txBody>
          <a:bodyPr>
            <a:normAutofit fontScale="92500" lnSpcReduction="20000"/>
          </a:bodyPr>
          <a:lstStyle/>
          <a:p>
            <a:r>
              <a:rPr lang="en-US" dirty="0"/>
              <a:t>Julia Hancock</a:t>
            </a:r>
          </a:p>
          <a:p>
            <a:r>
              <a:rPr lang="en-US" dirty="0"/>
              <a:t>Boundless Learning Ltd</a:t>
            </a:r>
          </a:p>
          <a:p>
            <a:r>
              <a:rPr lang="en-GB" dirty="0"/>
              <a:t>Rethinking Curriculum Chartered College</a:t>
            </a:r>
            <a:endParaRPr lang="en-US" dirty="0"/>
          </a:p>
        </p:txBody>
      </p:sp>
      <p:pic>
        <p:nvPicPr>
          <p:cNvPr id="7" name="Picture 6" descr="A sandy beach with the sun in the sky&#10;&#10;Description automatically generated">
            <a:extLst>
              <a:ext uri="{FF2B5EF4-FFF2-40B4-BE49-F238E27FC236}">
                <a16:creationId xmlns:a16="http://schemas.microsoft.com/office/drawing/2014/main" id="{42288963-F71E-C2D8-13D6-3F951A887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3304" y="3924464"/>
            <a:ext cx="1789392" cy="2385856"/>
          </a:xfrm>
          <a:prstGeom prst="rect">
            <a:avLst/>
          </a:prstGeom>
        </p:spPr>
      </p:pic>
      <p:pic>
        <p:nvPicPr>
          <p:cNvPr id="11" name="Picture 10" descr="A cartoon of a person holding a globe&#10;&#10;Description automatically generated">
            <a:extLst>
              <a:ext uri="{FF2B5EF4-FFF2-40B4-BE49-F238E27FC236}">
                <a16:creationId xmlns:a16="http://schemas.microsoft.com/office/drawing/2014/main" id="{72CE3243-8FBE-4EC1-E5B7-05764339B9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22" y="4178608"/>
            <a:ext cx="2030196" cy="2030196"/>
          </a:xfrm>
          <a:prstGeom prst="rect">
            <a:avLst/>
          </a:prstGeom>
        </p:spPr>
      </p:pic>
      <p:sp>
        <p:nvSpPr>
          <p:cNvPr id="12" name="TextBox 11">
            <a:extLst>
              <a:ext uri="{FF2B5EF4-FFF2-40B4-BE49-F238E27FC236}">
                <a16:creationId xmlns:a16="http://schemas.microsoft.com/office/drawing/2014/main" id="{C9CDF756-E950-DA13-378C-17A08F7A0B61}"/>
              </a:ext>
            </a:extLst>
          </p:cNvPr>
          <p:cNvSpPr txBox="1"/>
          <p:nvPr/>
        </p:nvSpPr>
        <p:spPr>
          <a:xfrm>
            <a:off x="3754956" y="453719"/>
            <a:ext cx="5522115" cy="923330"/>
          </a:xfrm>
          <a:prstGeom prst="rect">
            <a:avLst/>
          </a:prstGeom>
          <a:noFill/>
        </p:spPr>
        <p:txBody>
          <a:bodyPr wrap="square" rtlCol="0">
            <a:spAutoFit/>
          </a:bodyPr>
          <a:lstStyle/>
          <a:p>
            <a:r>
              <a:rPr lang="en-US" i="1" dirty="0"/>
              <a:t>There is no power for change greater than a community discovering what it cares about.” </a:t>
            </a:r>
          </a:p>
          <a:p>
            <a:r>
              <a:rPr lang="en-US" dirty="0"/>
              <a:t> Margaret J. Wheatley</a:t>
            </a:r>
            <a:endParaRPr lang="en-GB" dirty="0"/>
          </a:p>
        </p:txBody>
      </p:sp>
    </p:spTree>
    <p:extLst>
      <p:ext uri="{BB962C8B-B14F-4D97-AF65-F5344CB8AC3E}">
        <p14:creationId xmlns:p14="http://schemas.microsoft.com/office/powerpoint/2010/main" val="3353977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76FB-EF17-86A9-CEE1-469313092D02}"/>
              </a:ext>
            </a:extLst>
          </p:cNvPr>
          <p:cNvSpPr>
            <a:spLocks noGrp="1"/>
          </p:cNvSpPr>
          <p:nvPr>
            <p:ph type="ctrTitle"/>
          </p:nvPr>
        </p:nvSpPr>
        <p:spPr>
          <a:xfrm>
            <a:off x="1663429" y="440549"/>
            <a:ext cx="7146587" cy="657799"/>
          </a:xfrm>
        </p:spPr>
        <p:txBody>
          <a:bodyPr>
            <a:normAutofit/>
          </a:bodyPr>
          <a:lstStyle/>
          <a:p>
            <a:r>
              <a:rPr lang="en-GB" sz="4000" dirty="0">
                <a:latin typeface="Calibri" panose="020F0502020204030204" pitchFamily="34" charset="0"/>
                <a:cs typeface="Calibri" panose="020F0502020204030204" pitchFamily="34" charset="0"/>
              </a:rPr>
              <a:t>Who and where matters?</a:t>
            </a:r>
          </a:p>
        </p:txBody>
      </p:sp>
      <p:sp>
        <p:nvSpPr>
          <p:cNvPr id="3" name="Subtitle 2">
            <a:extLst>
              <a:ext uri="{FF2B5EF4-FFF2-40B4-BE49-F238E27FC236}">
                <a16:creationId xmlns:a16="http://schemas.microsoft.com/office/drawing/2014/main" id="{03FE8122-162D-77CD-E10A-185CA27D21E0}"/>
              </a:ext>
            </a:extLst>
          </p:cNvPr>
          <p:cNvSpPr>
            <a:spLocks noGrp="1"/>
          </p:cNvSpPr>
          <p:nvPr>
            <p:ph type="subTitle" idx="1"/>
          </p:nvPr>
        </p:nvSpPr>
        <p:spPr>
          <a:xfrm>
            <a:off x="477724" y="2756883"/>
            <a:ext cx="4985479" cy="3985749"/>
          </a:xfrm>
        </p:spPr>
        <p:txBody>
          <a:bodyPr>
            <a:normAutofit/>
          </a:bodyPr>
          <a:lstStyle/>
          <a:p>
            <a:r>
              <a:rPr lang="en-US" dirty="0"/>
              <a:t>How does the curriculum reflect who, where and what matters?</a:t>
            </a:r>
          </a:p>
          <a:p>
            <a:r>
              <a:rPr lang="en-US" dirty="0"/>
              <a:t>What does our school voice say and where from?</a:t>
            </a:r>
          </a:p>
          <a:p>
            <a:r>
              <a:rPr lang="en-US" dirty="0"/>
              <a:t>How do we know whose voices are heard?</a:t>
            </a:r>
          </a:p>
          <a:p>
            <a:r>
              <a:rPr lang="en-US" dirty="0"/>
              <a:t>Where are the others and who can’t we see or hear?</a:t>
            </a:r>
          </a:p>
          <a:p>
            <a:endParaRPr lang="en-US" dirty="0"/>
          </a:p>
          <a:p>
            <a:endParaRPr lang="en-GB" dirty="0"/>
          </a:p>
        </p:txBody>
      </p:sp>
      <p:pic>
        <p:nvPicPr>
          <p:cNvPr id="6" name="Picture 5" descr="A map of the world&#10;&#10;Description automatically generated">
            <a:extLst>
              <a:ext uri="{FF2B5EF4-FFF2-40B4-BE49-F238E27FC236}">
                <a16:creationId xmlns:a16="http://schemas.microsoft.com/office/drawing/2014/main" id="{34B3ECDA-8194-E3C2-AE8F-CF79283AAE9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47773" y="1945692"/>
            <a:ext cx="5012632" cy="2731447"/>
          </a:xfrm>
          <a:prstGeom prst="rect">
            <a:avLst/>
          </a:prstGeom>
        </p:spPr>
      </p:pic>
      <p:pic>
        <p:nvPicPr>
          <p:cNvPr id="8" name="Picture 7" descr="A young child looking through binoculars&#10;&#10;Description automatically generated">
            <a:extLst>
              <a:ext uri="{FF2B5EF4-FFF2-40B4-BE49-F238E27FC236}">
                <a16:creationId xmlns:a16="http://schemas.microsoft.com/office/drawing/2014/main" id="{5D82BB46-40CD-6681-585B-77F34944449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742715" y="4818586"/>
            <a:ext cx="2117690" cy="1411793"/>
          </a:xfrm>
          <a:prstGeom prst="rect">
            <a:avLst/>
          </a:prstGeom>
        </p:spPr>
      </p:pic>
      <p:pic>
        <p:nvPicPr>
          <p:cNvPr id="10" name="Picture 9" descr="A child looking through a telescope&#10;&#10;Description automatically generated">
            <a:extLst>
              <a:ext uri="{FF2B5EF4-FFF2-40B4-BE49-F238E27FC236}">
                <a16:creationId xmlns:a16="http://schemas.microsoft.com/office/drawing/2014/main" id="{5AA4045B-69E5-789E-6373-E22512319B8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551617" y="3670562"/>
            <a:ext cx="1296156" cy="2296048"/>
          </a:xfrm>
          <a:prstGeom prst="rect">
            <a:avLst/>
          </a:prstGeom>
        </p:spPr>
      </p:pic>
      <p:pic>
        <p:nvPicPr>
          <p:cNvPr id="12" name="Picture 11" descr="A group of kids looking through magnifying glass&#10;&#10;Description automatically generated">
            <a:extLst>
              <a:ext uri="{FF2B5EF4-FFF2-40B4-BE49-F238E27FC236}">
                <a16:creationId xmlns:a16="http://schemas.microsoft.com/office/drawing/2014/main" id="{25392D13-E964-3714-F605-FFEE037176D1}"/>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7076044" y="4833711"/>
            <a:ext cx="2438400" cy="1609344"/>
          </a:xfrm>
          <a:prstGeom prst="rect">
            <a:avLst/>
          </a:prstGeom>
        </p:spPr>
      </p:pic>
    </p:spTree>
    <p:extLst>
      <p:ext uri="{BB962C8B-B14F-4D97-AF65-F5344CB8AC3E}">
        <p14:creationId xmlns:p14="http://schemas.microsoft.com/office/powerpoint/2010/main" val="994369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76FB-EF17-86A9-CEE1-469313092D02}"/>
              </a:ext>
            </a:extLst>
          </p:cNvPr>
          <p:cNvSpPr>
            <a:spLocks noGrp="1"/>
          </p:cNvSpPr>
          <p:nvPr>
            <p:ph type="ctrTitle"/>
          </p:nvPr>
        </p:nvSpPr>
        <p:spPr>
          <a:xfrm>
            <a:off x="1663429" y="440549"/>
            <a:ext cx="7146587" cy="657799"/>
          </a:xfrm>
        </p:spPr>
        <p:txBody>
          <a:bodyPr>
            <a:normAutofit/>
          </a:bodyPr>
          <a:lstStyle/>
          <a:p>
            <a:r>
              <a:rPr lang="en-US" sz="4000" dirty="0">
                <a:latin typeface="Calibri" panose="020F0502020204030204" pitchFamily="34" charset="0"/>
                <a:cs typeface="Calibri" panose="020F0502020204030204" pitchFamily="34" charset="0"/>
              </a:rPr>
              <a:t>        What matters to us? Why?</a:t>
            </a:r>
            <a:endParaRPr lang="en-GB" sz="4000"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03FE8122-162D-77CD-E10A-185CA27D21E0}"/>
              </a:ext>
            </a:extLst>
          </p:cNvPr>
          <p:cNvSpPr>
            <a:spLocks noGrp="1"/>
          </p:cNvSpPr>
          <p:nvPr>
            <p:ph type="subTitle" idx="1"/>
          </p:nvPr>
        </p:nvSpPr>
        <p:spPr>
          <a:xfrm>
            <a:off x="1907690" y="2562330"/>
            <a:ext cx="4985479" cy="3985749"/>
          </a:xfrm>
        </p:spPr>
        <p:txBody>
          <a:bodyPr>
            <a:normAutofit/>
          </a:bodyPr>
          <a:lstStyle/>
          <a:p>
            <a:endParaRPr lang="en-GB" dirty="0"/>
          </a:p>
        </p:txBody>
      </p:sp>
      <p:pic>
        <p:nvPicPr>
          <p:cNvPr id="5" name="Picture 4">
            <a:extLst>
              <a:ext uri="{FF2B5EF4-FFF2-40B4-BE49-F238E27FC236}">
                <a16:creationId xmlns:a16="http://schemas.microsoft.com/office/drawing/2014/main" id="{B63D3CDB-7326-E962-DD69-7EE93258812E}"/>
              </a:ext>
            </a:extLst>
          </p:cNvPr>
          <p:cNvPicPr>
            <a:picLocks noChangeAspect="1"/>
          </p:cNvPicPr>
          <p:nvPr/>
        </p:nvPicPr>
        <p:blipFill>
          <a:blip r:embed="rId3"/>
          <a:stretch>
            <a:fillRect/>
          </a:stretch>
        </p:blipFill>
        <p:spPr>
          <a:xfrm>
            <a:off x="3326860" y="2562330"/>
            <a:ext cx="8184506" cy="4002350"/>
          </a:xfrm>
          <a:prstGeom prst="rect">
            <a:avLst/>
          </a:prstGeom>
        </p:spPr>
      </p:pic>
    </p:spTree>
    <p:extLst>
      <p:ext uri="{BB962C8B-B14F-4D97-AF65-F5344CB8AC3E}">
        <p14:creationId xmlns:p14="http://schemas.microsoft.com/office/powerpoint/2010/main" val="3754004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76FB-EF17-86A9-CEE1-469313092D02}"/>
              </a:ext>
            </a:extLst>
          </p:cNvPr>
          <p:cNvSpPr>
            <a:spLocks noGrp="1"/>
          </p:cNvSpPr>
          <p:nvPr>
            <p:ph type="ctrTitle"/>
          </p:nvPr>
        </p:nvSpPr>
        <p:spPr>
          <a:xfrm>
            <a:off x="1663429" y="440549"/>
            <a:ext cx="7146587" cy="657799"/>
          </a:xfrm>
        </p:spPr>
        <p:txBody>
          <a:bodyPr>
            <a:normAutofit/>
          </a:bodyPr>
          <a:lstStyle/>
          <a:p>
            <a:r>
              <a:rPr lang="en-US" sz="4000" dirty="0">
                <a:latin typeface="Calibri" panose="020F0502020204030204" pitchFamily="34" charset="0"/>
                <a:cs typeface="Calibri" panose="020F0502020204030204" pitchFamily="34" charset="0"/>
              </a:rPr>
              <a:t>        Who, what and when?</a:t>
            </a:r>
            <a:endParaRPr lang="en-GB" sz="4000"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03FE8122-162D-77CD-E10A-185CA27D21E0}"/>
              </a:ext>
            </a:extLst>
          </p:cNvPr>
          <p:cNvSpPr>
            <a:spLocks noGrp="1"/>
          </p:cNvSpPr>
          <p:nvPr>
            <p:ph type="subTitle" idx="1"/>
          </p:nvPr>
        </p:nvSpPr>
        <p:spPr>
          <a:xfrm>
            <a:off x="1907690" y="2562330"/>
            <a:ext cx="8121527" cy="3985749"/>
          </a:xfrm>
        </p:spPr>
        <p:txBody>
          <a:bodyPr>
            <a:normAutofit/>
          </a:bodyPr>
          <a:lstStyle/>
          <a:p>
            <a:endParaRPr lang="en-GB" dirty="0"/>
          </a:p>
        </p:txBody>
      </p:sp>
      <p:pic>
        <p:nvPicPr>
          <p:cNvPr id="5" name="Picture 4">
            <a:extLst>
              <a:ext uri="{FF2B5EF4-FFF2-40B4-BE49-F238E27FC236}">
                <a16:creationId xmlns:a16="http://schemas.microsoft.com/office/drawing/2014/main" id="{F3E087FD-BB08-1130-EC54-455974B604F8}"/>
              </a:ext>
            </a:extLst>
          </p:cNvPr>
          <p:cNvPicPr>
            <a:picLocks noChangeAspect="1"/>
          </p:cNvPicPr>
          <p:nvPr/>
        </p:nvPicPr>
        <p:blipFill>
          <a:blip r:embed="rId3"/>
          <a:stretch>
            <a:fillRect/>
          </a:stretch>
        </p:blipFill>
        <p:spPr>
          <a:xfrm>
            <a:off x="5716809" y="2129212"/>
            <a:ext cx="6186414" cy="4418867"/>
          </a:xfrm>
          <a:prstGeom prst="rect">
            <a:avLst/>
          </a:prstGeom>
        </p:spPr>
      </p:pic>
      <p:pic>
        <p:nvPicPr>
          <p:cNvPr id="7" name="Picture 6" descr="A group of children holding hands around the earth&#10;&#10;Description automatically generated">
            <a:extLst>
              <a:ext uri="{FF2B5EF4-FFF2-40B4-BE49-F238E27FC236}">
                <a16:creationId xmlns:a16="http://schemas.microsoft.com/office/drawing/2014/main" id="{BFF4D609-3694-500D-2EFF-26D6D248280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522721" y="3429000"/>
            <a:ext cx="2380873" cy="2436242"/>
          </a:xfrm>
          <a:prstGeom prst="rect">
            <a:avLst/>
          </a:prstGeom>
        </p:spPr>
      </p:pic>
    </p:spTree>
    <p:extLst>
      <p:ext uri="{BB962C8B-B14F-4D97-AF65-F5344CB8AC3E}">
        <p14:creationId xmlns:p14="http://schemas.microsoft.com/office/powerpoint/2010/main" val="3227761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76FB-EF17-86A9-CEE1-469313092D02}"/>
              </a:ext>
            </a:extLst>
          </p:cNvPr>
          <p:cNvSpPr>
            <a:spLocks noGrp="1"/>
          </p:cNvSpPr>
          <p:nvPr>
            <p:ph type="ctrTitle"/>
          </p:nvPr>
        </p:nvSpPr>
        <p:spPr>
          <a:xfrm>
            <a:off x="1663429" y="440549"/>
            <a:ext cx="7146587" cy="657799"/>
          </a:xfrm>
        </p:spPr>
        <p:txBody>
          <a:bodyPr>
            <a:normAutofit/>
          </a:bodyPr>
          <a:lstStyle/>
          <a:p>
            <a:r>
              <a:rPr lang="en-US" sz="4000" dirty="0">
                <a:latin typeface="Calibri" panose="020F0502020204030204" pitchFamily="34" charset="0"/>
                <a:cs typeface="Calibri" panose="020F0502020204030204" pitchFamily="34" charset="0"/>
              </a:rPr>
              <a:t>        Over to you</a:t>
            </a:r>
            <a:endParaRPr lang="en-GB" sz="4000" dirty="0">
              <a:latin typeface="Calibri" panose="020F0502020204030204" pitchFamily="34" charset="0"/>
              <a:cs typeface="Calibri" panose="020F0502020204030204" pitchFamily="34" charset="0"/>
            </a:endParaRPr>
          </a:p>
        </p:txBody>
      </p:sp>
      <p:pic>
        <p:nvPicPr>
          <p:cNvPr id="6" name="Picture 5" descr="A compass on a map&#10;&#10;Description automatically generated">
            <a:extLst>
              <a:ext uri="{FF2B5EF4-FFF2-40B4-BE49-F238E27FC236}">
                <a16:creationId xmlns:a16="http://schemas.microsoft.com/office/drawing/2014/main" id="{8AD80747-F5A4-AB9C-2D21-C785F4592A3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706865" y="2602522"/>
            <a:ext cx="6918233" cy="3412995"/>
          </a:xfrm>
          <a:prstGeom prst="rect">
            <a:avLst/>
          </a:prstGeom>
        </p:spPr>
      </p:pic>
      <p:sp>
        <p:nvSpPr>
          <p:cNvPr id="8" name="TextBox 7">
            <a:extLst>
              <a:ext uri="{FF2B5EF4-FFF2-40B4-BE49-F238E27FC236}">
                <a16:creationId xmlns:a16="http://schemas.microsoft.com/office/drawing/2014/main" id="{6B8F825B-D15A-A7E5-B874-1A75E934B046}"/>
              </a:ext>
            </a:extLst>
          </p:cNvPr>
          <p:cNvSpPr txBox="1"/>
          <p:nvPr/>
        </p:nvSpPr>
        <p:spPr>
          <a:xfrm>
            <a:off x="542611" y="2793442"/>
            <a:ext cx="3386294" cy="2308324"/>
          </a:xfrm>
          <a:prstGeom prst="rect">
            <a:avLst/>
          </a:prstGeom>
          <a:noFill/>
        </p:spPr>
        <p:txBody>
          <a:bodyPr wrap="square" rtlCol="0">
            <a:spAutoFit/>
          </a:bodyPr>
          <a:lstStyle/>
          <a:p>
            <a:r>
              <a:rPr lang="en-US" dirty="0"/>
              <a:t>What matters?</a:t>
            </a:r>
          </a:p>
          <a:p>
            <a:r>
              <a:rPr lang="en-US" dirty="0"/>
              <a:t>Who matters?</a:t>
            </a:r>
          </a:p>
          <a:p>
            <a:r>
              <a:rPr lang="en-US" dirty="0"/>
              <a:t>Who is missing?</a:t>
            </a:r>
          </a:p>
          <a:p>
            <a:r>
              <a:rPr lang="en-US" dirty="0"/>
              <a:t>Whose voice steers your course?</a:t>
            </a:r>
          </a:p>
          <a:p>
            <a:r>
              <a:rPr lang="en-US" dirty="0"/>
              <a:t>Who is lost at sea?</a:t>
            </a:r>
          </a:p>
          <a:p>
            <a:r>
              <a:rPr lang="en-US" dirty="0"/>
              <a:t>How can you make sure everyone knows the way?</a:t>
            </a:r>
            <a:endParaRPr lang="en-GB" dirty="0"/>
          </a:p>
        </p:txBody>
      </p:sp>
    </p:spTree>
    <p:extLst>
      <p:ext uri="{BB962C8B-B14F-4D97-AF65-F5344CB8AC3E}">
        <p14:creationId xmlns:p14="http://schemas.microsoft.com/office/powerpoint/2010/main" val="1354424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76FB-EF17-86A9-CEE1-469313092D02}"/>
              </a:ext>
            </a:extLst>
          </p:cNvPr>
          <p:cNvSpPr>
            <a:spLocks noGrp="1"/>
          </p:cNvSpPr>
          <p:nvPr>
            <p:ph type="ctrTitle"/>
          </p:nvPr>
        </p:nvSpPr>
        <p:spPr>
          <a:xfrm>
            <a:off x="1663429" y="440549"/>
            <a:ext cx="7146587" cy="657799"/>
          </a:xfrm>
        </p:spPr>
        <p:txBody>
          <a:bodyPr>
            <a:normAutofit/>
          </a:bodyPr>
          <a:lstStyle/>
          <a:p>
            <a:r>
              <a:rPr lang="en-GB" sz="4000">
                <a:latin typeface="Calibri" panose="020F0502020204030204" pitchFamily="34" charset="0"/>
                <a:cs typeface="Calibri" panose="020F0502020204030204" pitchFamily="34" charset="0"/>
              </a:rPr>
              <a:t>Who are you?</a:t>
            </a:r>
            <a:endParaRPr lang="en-GB" sz="4000"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03FE8122-162D-77CD-E10A-185CA27D21E0}"/>
              </a:ext>
            </a:extLst>
          </p:cNvPr>
          <p:cNvSpPr>
            <a:spLocks noGrp="1"/>
          </p:cNvSpPr>
          <p:nvPr>
            <p:ph type="subTitle" idx="1"/>
          </p:nvPr>
        </p:nvSpPr>
        <p:spPr>
          <a:xfrm>
            <a:off x="1907690" y="2562330"/>
            <a:ext cx="4985479" cy="3985749"/>
          </a:xfrm>
        </p:spPr>
        <p:txBody>
          <a:bodyPr>
            <a:normAutofit fontScale="55000" lnSpcReduction="20000"/>
          </a:bodyPr>
          <a:lstStyle/>
          <a:p>
            <a:pPr marL="457200" indent="-457200" algn="l">
              <a:buFont typeface="Arial" panose="020B0604020202020204" pitchFamily="34" charset="0"/>
              <a:buChar char="•"/>
            </a:pPr>
            <a:r>
              <a:rPr lang="en-US" sz="3400" dirty="0">
                <a:latin typeface="Calibri" panose="020F0502020204030204" pitchFamily="34" charset="0"/>
                <a:cs typeface="Calibri" panose="020F0502020204030204" pitchFamily="34" charset="0"/>
              </a:rPr>
              <a:t>Individual identity: values, gender, roles, purpose, family, age, class, ethnicity, language, mental/physical ability/talents/likes &amp; dislikes, </a:t>
            </a:r>
            <a:r>
              <a:rPr lang="en-US" sz="3400" b="1" dirty="0">
                <a:latin typeface="Calibri" panose="020F0502020204030204" pitchFamily="34" charset="0"/>
                <a:cs typeface="Calibri" panose="020F0502020204030204" pitchFamily="34" charset="0"/>
              </a:rPr>
              <a:t>place</a:t>
            </a:r>
            <a:r>
              <a:rPr lang="en-US" sz="3400" dirty="0">
                <a:latin typeface="Calibri" panose="020F0502020204030204" pitchFamily="34" charset="0"/>
                <a:cs typeface="Calibri" panose="020F0502020204030204" pitchFamily="34" charset="0"/>
              </a:rPr>
              <a:t>, accent</a:t>
            </a:r>
          </a:p>
          <a:p>
            <a:pPr marL="457200" indent="-457200" algn="l">
              <a:buFont typeface="Arial" panose="020B0604020202020204" pitchFamily="34" charset="0"/>
              <a:buChar char="•"/>
            </a:pPr>
            <a:r>
              <a:rPr lang="en-US" sz="3400" dirty="0">
                <a:latin typeface="Calibri" panose="020F0502020204030204" pitchFamily="34" charset="0"/>
                <a:cs typeface="Calibri" panose="020F0502020204030204" pitchFamily="34" charset="0"/>
              </a:rPr>
              <a:t>Group identity: shared values and purpose, beliefs, habits, pastimes, </a:t>
            </a:r>
            <a:r>
              <a:rPr lang="en-US" sz="3400" b="1" dirty="0">
                <a:latin typeface="Calibri" panose="020F0502020204030204" pitchFamily="34" charset="0"/>
                <a:cs typeface="Calibri" panose="020F0502020204030204" pitchFamily="34" charset="0"/>
              </a:rPr>
              <a:t>place</a:t>
            </a:r>
          </a:p>
          <a:p>
            <a:pPr marL="457200" indent="-457200" algn="l">
              <a:buFont typeface="Arial" panose="020B0604020202020204" pitchFamily="34" charset="0"/>
              <a:buChar char="•"/>
            </a:pPr>
            <a:r>
              <a:rPr lang="en-US" sz="3400" dirty="0" err="1">
                <a:latin typeface="Calibri" panose="020F0502020204030204" pitchFamily="34" charset="0"/>
                <a:cs typeface="Calibri" panose="020F0502020204030204" pitchFamily="34" charset="0"/>
              </a:rPr>
              <a:t>Organisational</a:t>
            </a:r>
            <a:r>
              <a:rPr lang="en-US" sz="3400" dirty="0">
                <a:latin typeface="Calibri" panose="020F0502020204030204" pitchFamily="34" charset="0"/>
                <a:cs typeface="Calibri" panose="020F0502020204030204" pitchFamily="34" charset="0"/>
              </a:rPr>
              <a:t>: Values, vision, mission, purpose, outcomes, </a:t>
            </a:r>
            <a:r>
              <a:rPr lang="en-US" sz="3400" b="1" dirty="0">
                <a:latin typeface="Calibri" panose="020F0502020204030204" pitchFamily="34" charset="0"/>
                <a:cs typeface="Calibri" panose="020F0502020204030204" pitchFamily="34" charset="0"/>
              </a:rPr>
              <a:t>place</a:t>
            </a:r>
          </a:p>
          <a:p>
            <a:pPr marL="457200" indent="-457200" algn="l">
              <a:buFont typeface="Arial" panose="020B0604020202020204" pitchFamily="34" charset="0"/>
              <a:buChar char="•"/>
            </a:pPr>
            <a:r>
              <a:rPr lang="en-US" sz="3400" dirty="0">
                <a:latin typeface="Calibri" panose="020F0502020204030204" pitchFamily="34" charset="0"/>
                <a:cs typeface="Calibri" panose="020F0502020204030204" pitchFamily="34" charset="0"/>
              </a:rPr>
              <a:t>Geographical: </a:t>
            </a:r>
            <a:r>
              <a:rPr lang="en-US" sz="3400" b="1" dirty="0">
                <a:latin typeface="Calibri" panose="020F0502020204030204" pitchFamily="34" charset="0"/>
                <a:cs typeface="Calibri" panose="020F0502020204030204" pitchFamily="34" charset="0"/>
              </a:rPr>
              <a:t>location</a:t>
            </a:r>
            <a:r>
              <a:rPr lang="en-US" sz="3400" dirty="0">
                <a:latin typeface="Calibri" panose="020F0502020204030204" pitchFamily="34" charset="0"/>
                <a:cs typeface="Calibri" panose="020F0502020204030204" pitchFamily="34" charset="0"/>
              </a:rPr>
              <a:t>, heritage, memories, </a:t>
            </a:r>
            <a:r>
              <a:rPr lang="en-US" sz="3400" b="1" dirty="0">
                <a:latin typeface="Calibri" panose="020F0502020204030204" pitchFamily="34" charset="0"/>
                <a:cs typeface="Calibri" panose="020F0502020204030204" pitchFamily="34" charset="0"/>
              </a:rPr>
              <a:t>significant places</a:t>
            </a:r>
            <a:r>
              <a:rPr lang="en-US" sz="3400" dirty="0">
                <a:latin typeface="Calibri" panose="020F0502020204030204" pitchFamily="34" charset="0"/>
                <a:cs typeface="Calibri" panose="020F0502020204030204" pitchFamily="34" charset="0"/>
              </a:rPr>
              <a:t>, activities, home</a:t>
            </a:r>
          </a:p>
          <a:p>
            <a:pPr marL="457200" indent="-457200" algn="l">
              <a:buFont typeface="Arial" panose="020B0604020202020204" pitchFamily="34" charset="0"/>
              <a:buChar char="•"/>
            </a:pPr>
            <a:r>
              <a:rPr lang="en-US" sz="3400" dirty="0">
                <a:latin typeface="Calibri" panose="020F0502020204030204" pitchFamily="34" charset="0"/>
                <a:cs typeface="Calibri" panose="020F0502020204030204" pitchFamily="34" charset="0"/>
              </a:rPr>
              <a:t>Social: Relationships, values, shared understanding, communication, hobbies, pastimes, </a:t>
            </a:r>
            <a:r>
              <a:rPr lang="en-US" sz="3400" b="1" dirty="0">
                <a:latin typeface="Calibri" panose="020F0502020204030204" pitchFamily="34" charset="0"/>
                <a:cs typeface="Calibri" panose="020F0502020204030204" pitchFamily="34" charset="0"/>
              </a:rPr>
              <a:t>place</a:t>
            </a:r>
          </a:p>
          <a:p>
            <a:pPr marL="457200" indent="-457200" algn="l">
              <a:buFont typeface="Arial" panose="020B0604020202020204" pitchFamily="34" charset="0"/>
              <a:buChar char="•"/>
            </a:pPr>
            <a:r>
              <a:rPr lang="en-US" sz="3400" dirty="0">
                <a:latin typeface="Calibri" panose="020F0502020204030204" pitchFamily="34" charset="0"/>
                <a:cs typeface="Calibri" panose="020F0502020204030204" pitchFamily="34" charset="0"/>
              </a:rPr>
              <a:t>Cultural: values, beliefs, </a:t>
            </a:r>
            <a:r>
              <a:rPr lang="en-US" sz="3400" b="1" dirty="0">
                <a:latin typeface="Calibri" panose="020F0502020204030204" pitchFamily="34" charset="0"/>
                <a:cs typeface="Calibri" panose="020F0502020204030204" pitchFamily="34" charset="0"/>
              </a:rPr>
              <a:t>place</a:t>
            </a:r>
            <a:r>
              <a:rPr lang="en-US" sz="3400" dirty="0">
                <a:latin typeface="Calibri" panose="020F0502020204030204" pitchFamily="34" charset="0"/>
                <a:cs typeface="Calibri" panose="020F0502020204030204" pitchFamily="34" charset="0"/>
              </a:rPr>
              <a:t>, class, status, sexual orientation, language, ethnicity</a:t>
            </a:r>
          </a:p>
          <a:p>
            <a:endParaRPr lang="en-GB" dirty="0"/>
          </a:p>
        </p:txBody>
      </p:sp>
      <p:pic>
        <p:nvPicPr>
          <p:cNvPr id="4" name="Picture 3">
            <a:extLst>
              <a:ext uri="{FF2B5EF4-FFF2-40B4-BE49-F238E27FC236}">
                <a16:creationId xmlns:a16="http://schemas.microsoft.com/office/drawing/2014/main" id="{2E2E4720-7EE3-120A-EDA8-F64649EE3F77}"/>
              </a:ext>
            </a:extLst>
          </p:cNvPr>
          <p:cNvPicPr>
            <a:picLocks noChangeAspect="1"/>
          </p:cNvPicPr>
          <p:nvPr/>
        </p:nvPicPr>
        <p:blipFill>
          <a:blip r:embed="rId3"/>
          <a:stretch>
            <a:fillRect/>
          </a:stretch>
        </p:blipFill>
        <p:spPr>
          <a:xfrm>
            <a:off x="7918101" y="1691933"/>
            <a:ext cx="3295859" cy="4382136"/>
          </a:xfrm>
          <a:prstGeom prst="rect">
            <a:avLst/>
          </a:prstGeom>
        </p:spPr>
      </p:pic>
    </p:spTree>
    <p:extLst>
      <p:ext uri="{BB962C8B-B14F-4D97-AF65-F5344CB8AC3E}">
        <p14:creationId xmlns:p14="http://schemas.microsoft.com/office/powerpoint/2010/main" val="2768164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76FB-EF17-86A9-CEE1-469313092D02}"/>
              </a:ext>
            </a:extLst>
          </p:cNvPr>
          <p:cNvSpPr>
            <a:spLocks noGrp="1"/>
          </p:cNvSpPr>
          <p:nvPr>
            <p:ph type="ctrTitle"/>
          </p:nvPr>
        </p:nvSpPr>
        <p:spPr>
          <a:xfrm>
            <a:off x="1663429" y="440549"/>
            <a:ext cx="7146587" cy="657799"/>
          </a:xfrm>
        </p:spPr>
        <p:txBody>
          <a:bodyPr>
            <a:normAutofit/>
          </a:bodyPr>
          <a:lstStyle/>
          <a:p>
            <a:r>
              <a:rPr lang="en-GB" sz="4000" dirty="0">
                <a:latin typeface="Calibri" panose="020F0502020204030204" pitchFamily="34" charset="0"/>
                <a:cs typeface="Calibri" panose="020F0502020204030204" pitchFamily="34" charset="0"/>
              </a:rPr>
              <a:t>Sense of self and others</a:t>
            </a:r>
          </a:p>
        </p:txBody>
      </p:sp>
      <p:sp>
        <p:nvSpPr>
          <p:cNvPr id="3" name="Subtitle 2">
            <a:extLst>
              <a:ext uri="{FF2B5EF4-FFF2-40B4-BE49-F238E27FC236}">
                <a16:creationId xmlns:a16="http://schemas.microsoft.com/office/drawing/2014/main" id="{03FE8122-162D-77CD-E10A-185CA27D21E0}"/>
              </a:ext>
            </a:extLst>
          </p:cNvPr>
          <p:cNvSpPr>
            <a:spLocks noGrp="1"/>
          </p:cNvSpPr>
          <p:nvPr>
            <p:ph type="subTitle" idx="1"/>
          </p:nvPr>
        </p:nvSpPr>
        <p:spPr>
          <a:xfrm>
            <a:off x="1907690" y="2562330"/>
            <a:ext cx="4985479" cy="3985749"/>
          </a:xfrm>
        </p:spPr>
        <p:txBody>
          <a:bodyPr>
            <a:normAutofit/>
          </a:bodyPr>
          <a:lstStyle/>
          <a:p>
            <a:endParaRPr lang="en-GB" dirty="0"/>
          </a:p>
        </p:txBody>
      </p:sp>
      <p:pic>
        <p:nvPicPr>
          <p:cNvPr id="6" name="Picture 5">
            <a:extLst>
              <a:ext uri="{FF2B5EF4-FFF2-40B4-BE49-F238E27FC236}">
                <a16:creationId xmlns:a16="http://schemas.microsoft.com/office/drawing/2014/main" id="{825FA958-6700-890C-5522-DF3DCDF7E795}"/>
              </a:ext>
            </a:extLst>
          </p:cNvPr>
          <p:cNvPicPr>
            <a:picLocks noChangeAspect="1"/>
          </p:cNvPicPr>
          <p:nvPr/>
        </p:nvPicPr>
        <p:blipFill>
          <a:blip r:embed="rId3"/>
          <a:stretch>
            <a:fillRect/>
          </a:stretch>
        </p:blipFill>
        <p:spPr>
          <a:xfrm>
            <a:off x="4400429" y="3652427"/>
            <a:ext cx="2714467" cy="2634491"/>
          </a:xfrm>
          <a:prstGeom prst="rect">
            <a:avLst/>
          </a:prstGeom>
        </p:spPr>
      </p:pic>
      <p:pic>
        <p:nvPicPr>
          <p:cNvPr id="8" name="Picture 7">
            <a:extLst>
              <a:ext uri="{FF2B5EF4-FFF2-40B4-BE49-F238E27FC236}">
                <a16:creationId xmlns:a16="http://schemas.microsoft.com/office/drawing/2014/main" id="{236066C9-EF76-31FB-CB0A-F2BA599FB8A2}"/>
              </a:ext>
            </a:extLst>
          </p:cNvPr>
          <p:cNvPicPr>
            <a:picLocks noChangeAspect="1"/>
          </p:cNvPicPr>
          <p:nvPr/>
        </p:nvPicPr>
        <p:blipFill>
          <a:blip r:embed="rId4"/>
          <a:stretch>
            <a:fillRect/>
          </a:stretch>
        </p:blipFill>
        <p:spPr>
          <a:xfrm>
            <a:off x="6910896" y="1621871"/>
            <a:ext cx="5281104" cy="2933333"/>
          </a:xfrm>
          <a:prstGeom prst="rect">
            <a:avLst/>
          </a:prstGeom>
        </p:spPr>
      </p:pic>
      <p:pic>
        <p:nvPicPr>
          <p:cNvPr id="10" name="Picture 9" descr="A diagram of a brain with different colored circles&#10;&#10;Description automatically generated">
            <a:extLst>
              <a:ext uri="{FF2B5EF4-FFF2-40B4-BE49-F238E27FC236}">
                <a16:creationId xmlns:a16="http://schemas.microsoft.com/office/drawing/2014/main" id="{46FFDF19-B201-1A52-ACDF-34EAAB682FB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67383" y="2562330"/>
            <a:ext cx="3115688" cy="3115688"/>
          </a:xfrm>
          <a:prstGeom prst="rect">
            <a:avLst/>
          </a:prstGeom>
        </p:spPr>
      </p:pic>
      <p:sp>
        <p:nvSpPr>
          <p:cNvPr id="11" name="TextBox 10">
            <a:extLst>
              <a:ext uri="{FF2B5EF4-FFF2-40B4-BE49-F238E27FC236}">
                <a16:creationId xmlns:a16="http://schemas.microsoft.com/office/drawing/2014/main" id="{9C1DDFDB-6BA3-77A4-D355-92453E89E636}"/>
              </a:ext>
            </a:extLst>
          </p:cNvPr>
          <p:cNvSpPr txBox="1"/>
          <p:nvPr/>
        </p:nvSpPr>
        <p:spPr>
          <a:xfrm>
            <a:off x="1906621" y="5757836"/>
            <a:ext cx="2076450" cy="369332"/>
          </a:xfrm>
          <a:prstGeom prst="rect">
            <a:avLst/>
          </a:prstGeom>
          <a:noFill/>
        </p:spPr>
        <p:txBody>
          <a:bodyPr wrap="square" rtlCol="0">
            <a:spAutoFit/>
          </a:bodyPr>
          <a:lstStyle/>
          <a:p>
            <a:r>
              <a:rPr lang="en-GB" sz="900">
                <a:hlinkClick r:id="rId6" tooltip="https://www.bachilleratocinefilo.com/2017/05/the-miracle-worker-1962-arthur-penn.html"/>
              </a:rPr>
              <a:t>This Photo</a:t>
            </a:r>
            <a:r>
              <a:rPr lang="en-GB" sz="900"/>
              <a:t> by Unknown Author is licensed under </a:t>
            </a:r>
            <a:r>
              <a:rPr lang="en-GB" sz="900">
                <a:hlinkClick r:id="rId7" tooltip="https://creativecommons.org/licenses/by-nc/3.0/"/>
              </a:rPr>
              <a:t>CC BY-NC</a:t>
            </a:r>
            <a:endParaRPr lang="en-GB" sz="900"/>
          </a:p>
        </p:txBody>
      </p:sp>
      <p:pic>
        <p:nvPicPr>
          <p:cNvPr id="5" name="Picture 4">
            <a:extLst>
              <a:ext uri="{FF2B5EF4-FFF2-40B4-BE49-F238E27FC236}">
                <a16:creationId xmlns:a16="http://schemas.microsoft.com/office/drawing/2014/main" id="{245370DF-BF8D-A7F6-AAEB-2D55B12563FC}"/>
              </a:ext>
            </a:extLst>
          </p:cNvPr>
          <p:cNvPicPr>
            <a:picLocks noChangeAspect="1"/>
          </p:cNvPicPr>
          <p:nvPr/>
        </p:nvPicPr>
        <p:blipFill>
          <a:blip r:embed="rId8"/>
          <a:stretch>
            <a:fillRect/>
          </a:stretch>
        </p:blipFill>
        <p:spPr>
          <a:xfrm>
            <a:off x="8810016" y="4203634"/>
            <a:ext cx="3118485" cy="2302796"/>
          </a:xfrm>
          <a:prstGeom prst="rect">
            <a:avLst/>
          </a:prstGeom>
        </p:spPr>
      </p:pic>
    </p:spTree>
    <p:extLst>
      <p:ext uri="{BB962C8B-B14F-4D97-AF65-F5344CB8AC3E}">
        <p14:creationId xmlns:p14="http://schemas.microsoft.com/office/powerpoint/2010/main" val="832847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13098-67FC-EE7B-5A28-30A4F2D6A89F}"/>
              </a:ext>
            </a:extLst>
          </p:cNvPr>
          <p:cNvSpPr>
            <a:spLocks noGrp="1"/>
          </p:cNvSpPr>
          <p:nvPr>
            <p:ph type="title"/>
          </p:nvPr>
        </p:nvSpPr>
        <p:spPr/>
        <p:txBody>
          <a:bodyPr/>
          <a:lstStyle/>
          <a:p>
            <a:r>
              <a:rPr lang="en-US" dirty="0"/>
              <a:t>                  Curriculum design</a:t>
            </a:r>
            <a:endParaRPr lang="en-GB" dirty="0"/>
          </a:p>
        </p:txBody>
      </p:sp>
      <p:pic>
        <p:nvPicPr>
          <p:cNvPr id="5" name="Content Placeholder 4">
            <a:extLst>
              <a:ext uri="{FF2B5EF4-FFF2-40B4-BE49-F238E27FC236}">
                <a16:creationId xmlns:a16="http://schemas.microsoft.com/office/drawing/2014/main" id="{8C582064-A0DE-B9D9-F969-01B8321FD55D}"/>
              </a:ext>
            </a:extLst>
          </p:cNvPr>
          <p:cNvPicPr>
            <a:picLocks noGrp="1" noChangeAspect="1"/>
          </p:cNvPicPr>
          <p:nvPr>
            <p:ph idx="1"/>
          </p:nvPr>
        </p:nvPicPr>
        <p:blipFill>
          <a:blip r:embed="rId3"/>
          <a:stretch>
            <a:fillRect/>
          </a:stretch>
        </p:blipFill>
        <p:spPr>
          <a:xfrm>
            <a:off x="3149672" y="1825625"/>
            <a:ext cx="5892655" cy="4351338"/>
          </a:xfrm>
        </p:spPr>
      </p:pic>
      <p:sp>
        <p:nvSpPr>
          <p:cNvPr id="6" name="TextBox 5">
            <a:extLst>
              <a:ext uri="{FF2B5EF4-FFF2-40B4-BE49-F238E27FC236}">
                <a16:creationId xmlns:a16="http://schemas.microsoft.com/office/drawing/2014/main" id="{D87D6261-4BF1-24E9-09B5-68AB325F41B4}"/>
              </a:ext>
            </a:extLst>
          </p:cNvPr>
          <p:cNvSpPr txBox="1"/>
          <p:nvPr/>
        </p:nvSpPr>
        <p:spPr>
          <a:xfrm>
            <a:off x="9125527" y="1863004"/>
            <a:ext cx="2733965" cy="3539430"/>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Our curriculum is founded in deep questions nurture awareness of our place in the World, whilst valuing the traditions we all hold dear in our own local culture.</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What do we know about our culture? </a:t>
            </a:r>
          </a:p>
          <a:p>
            <a:r>
              <a:rPr lang="en-US" sz="1400" dirty="0">
                <a:latin typeface="Calibri" panose="020F0502020204030204" pitchFamily="34" charset="0"/>
                <a:cs typeface="Calibri" panose="020F0502020204030204" pitchFamily="34" charset="0"/>
              </a:rPr>
              <a:t>What does International mean?</a:t>
            </a:r>
          </a:p>
          <a:p>
            <a:r>
              <a:rPr lang="en-US" sz="1400" dirty="0">
                <a:latin typeface="Calibri" panose="020F0502020204030204" pitchFamily="34" charset="0"/>
                <a:cs typeface="Calibri" panose="020F0502020204030204" pitchFamily="34" charset="0"/>
              </a:rPr>
              <a:t>What does it mean to be different? </a:t>
            </a:r>
          </a:p>
          <a:p>
            <a:r>
              <a:rPr lang="en-US" sz="1400" dirty="0">
                <a:latin typeface="Calibri" panose="020F0502020204030204" pitchFamily="34" charset="0"/>
                <a:cs typeface="Calibri" panose="020F0502020204030204" pitchFamily="34" charset="0"/>
              </a:rPr>
              <a:t>How can we become independent by working with others? </a:t>
            </a:r>
          </a:p>
          <a:p>
            <a:r>
              <a:rPr lang="en-US" sz="1400" dirty="0">
                <a:latin typeface="Calibri" panose="020F0502020204030204" pitchFamily="34" charset="0"/>
                <a:cs typeface="Calibri" panose="020F0502020204030204" pitchFamily="34" charset="0"/>
              </a:rPr>
              <a:t>What do we share with people from different times and places and what can they teach us? How do ideas travel through time?</a:t>
            </a:r>
          </a:p>
        </p:txBody>
      </p:sp>
      <p:pic>
        <p:nvPicPr>
          <p:cNvPr id="8" name="Picture 7">
            <a:extLst>
              <a:ext uri="{FF2B5EF4-FFF2-40B4-BE49-F238E27FC236}">
                <a16:creationId xmlns:a16="http://schemas.microsoft.com/office/drawing/2014/main" id="{10EEB797-2E51-4D82-366F-97A0456F0D88}"/>
              </a:ext>
            </a:extLst>
          </p:cNvPr>
          <p:cNvPicPr>
            <a:picLocks noChangeAspect="1"/>
          </p:cNvPicPr>
          <p:nvPr/>
        </p:nvPicPr>
        <p:blipFill>
          <a:blip r:embed="rId4"/>
          <a:stretch>
            <a:fillRect/>
          </a:stretch>
        </p:blipFill>
        <p:spPr>
          <a:xfrm>
            <a:off x="332508" y="4849091"/>
            <a:ext cx="3822224" cy="1643784"/>
          </a:xfrm>
          <a:prstGeom prst="rect">
            <a:avLst/>
          </a:prstGeom>
        </p:spPr>
      </p:pic>
      <p:sp>
        <p:nvSpPr>
          <p:cNvPr id="10" name="TextBox 9">
            <a:extLst>
              <a:ext uri="{FF2B5EF4-FFF2-40B4-BE49-F238E27FC236}">
                <a16:creationId xmlns:a16="http://schemas.microsoft.com/office/drawing/2014/main" id="{8B6B2E61-EC50-ECDE-7EE1-C7FCD4DB1EAF}"/>
              </a:ext>
            </a:extLst>
          </p:cNvPr>
          <p:cNvSpPr txBox="1"/>
          <p:nvPr/>
        </p:nvSpPr>
        <p:spPr>
          <a:xfrm>
            <a:off x="480291" y="2507780"/>
            <a:ext cx="3158836" cy="1477328"/>
          </a:xfrm>
          <a:prstGeom prst="rect">
            <a:avLst/>
          </a:prstGeom>
          <a:noFill/>
        </p:spPr>
        <p:txBody>
          <a:bodyPr wrap="square">
            <a:spAutoFit/>
          </a:bodyPr>
          <a:lstStyle/>
          <a:p>
            <a:r>
              <a:rPr lang="en-US" b="1" dirty="0"/>
              <a:t>Inspiring curiosity in the world, we  greet challenge with optimism and seek the joy in life.</a:t>
            </a:r>
          </a:p>
          <a:p>
            <a:endParaRPr lang="en-GB" dirty="0"/>
          </a:p>
        </p:txBody>
      </p:sp>
    </p:spTree>
    <p:extLst>
      <p:ext uri="{BB962C8B-B14F-4D97-AF65-F5344CB8AC3E}">
        <p14:creationId xmlns:p14="http://schemas.microsoft.com/office/powerpoint/2010/main" val="3885575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76FB-EF17-86A9-CEE1-469313092D02}"/>
              </a:ext>
            </a:extLst>
          </p:cNvPr>
          <p:cNvSpPr>
            <a:spLocks noGrp="1"/>
          </p:cNvSpPr>
          <p:nvPr>
            <p:ph type="ctrTitle"/>
          </p:nvPr>
        </p:nvSpPr>
        <p:spPr>
          <a:xfrm>
            <a:off x="1663429" y="440549"/>
            <a:ext cx="7146587" cy="657799"/>
          </a:xfrm>
        </p:spPr>
        <p:txBody>
          <a:bodyPr>
            <a:normAutofit/>
          </a:bodyPr>
          <a:lstStyle/>
          <a:p>
            <a:r>
              <a:rPr lang="en-GB" sz="4000" dirty="0">
                <a:latin typeface="Calibri" panose="020F0502020204030204" pitchFamily="34" charset="0"/>
                <a:cs typeface="Calibri" panose="020F0502020204030204" pitchFamily="34" charset="0"/>
              </a:rPr>
              <a:t>Our environment</a:t>
            </a:r>
          </a:p>
        </p:txBody>
      </p:sp>
      <p:sp>
        <p:nvSpPr>
          <p:cNvPr id="3" name="Subtitle 2">
            <a:extLst>
              <a:ext uri="{FF2B5EF4-FFF2-40B4-BE49-F238E27FC236}">
                <a16:creationId xmlns:a16="http://schemas.microsoft.com/office/drawing/2014/main" id="{03FE8122-162D-77CD-E10A-185CA27D21E0}"/>
              </a:ext>
            </a:extLst>
          </p:cNvPr>
          <p:cNvSpPr>
            <a:spLocks noGrp="1"/>
          </p:cNvSpPr>
          <p:nvPr>
            <p:ph type="subTitle" idx="1"/>
          </p:nvPr>
        </p:nvSpPr>
        <p:spPr>
          <a:xfrm>
            <a:off x="1907690" y="2562330"/>
            <a:ext cx="4985479" cy="3985749"/>
          </a:xfrm>
        </p:spPr>
        <p:txBody>
          <a:bodyPr>
            <a:normAutofit/>
          </a:bodyPr>
          <a:lstStyle/>
          <a:p>
            <a:endParaRPr lang="en-GB" dirty="0"/>
          </a:p>
        </p:txBody>
      </p:sp>
      <p:pic>
        <p:nvPicPr>
          <p:cNvPr id="5" name="Picture 4">
            <a:extLst>
              <a:ext uri="{FF2B5EF4-FFF2-40B4-BE49-F238E27FC236}">
                <a16:creationId xmlns:a16="http://schemas.microsoft.com/office/drawing/2014/main" id="{DF3B76D3-117B-1CD8-E8FB-E357AB6278E3}"/>
              </a:ext>
            </a:extLst>
          </p:cNvPr>
          <p:cNvPicPr>
            <a:picLocks noChangeAspect="1"/>
          </p:cNvPicPr>
          <p:nvPr/>
        </p:nvPicPr>
        <p:blipFill>
          <a:blip r:embed="rId3"/>
          <a:stretch>
            <a:fillRect/>
          </a:stretch>
        </p:blipFill>
        <p:spPr>
          <a:xfrm>
            <a:off x="30253" y="2562330"/>
            <a:ext cx="7950839" cy="3098322"/>
          </a:xfrm>
          <a:prstGeom prst="rect">
            <a:avLst/>
          </a:prstGeom>
        </p:spPr>
      </p:pic>
      <p:pic>
        <p:nvPicPr>
          <p:cNvPr id="7" name="Picture 6">
            <a:extLst>
              <a:ext uri="{FF2B5EF4-FFF2-40B4-BE49-F238E27FC236}">
                <a16:creationId xmlns:a16="http://schemas.microsoft.com/office/drawing/2014/main" id="{C0D4A9D6-E18B-2356-0791-04179F679B53}"/>
              </a:ext>
            </a:extLst>
          </p:cNvPr>
          <p:cNvPicPr>
            <a:picLocks noChangeAspect="1"/>
          </p:cNvPicPr>
          <p:nvPr/>
        </p:nvPicPr>
        <p:blipFill>
          <a:blip r:embed="rId4"/>
          <a:stretch>
            <a:fillRect/>
          </a:stretch>
        </p:blipFill>
        <p:spPr>
          <a:xfrm>
            <a:off x="7981093" y="2903518"/>
            <a:ext cx="3719076" cy="2582799"/>
          </a:xfrm>
          <a:prstGeom prst="rect">
            <a:avLst/>
          </a:prstGeom>
        </p:spPr>
      </p:pic>
    </p:spTree>
    <p:extLst>
      <p:ext uri="{BB962C8B-B14F-4D97-AF65-F5344CB8AC3E}">
        <p14:creationId xmlns:p14="http://schemas.microsoft.com/office/powerpoint/2010/main" val="2106665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C80DC5F-2DC8-26BD-0C49-F07BB9D8EC19}"/>
              </a:ext>
            </a:extLst>
          </p:cNvPr>
          <p:cNvSpPr/>
          <p:nvPr/>
        </p:nvSpPr>
        <p:spPr>
          <a:xfrm>
            <a:off x="7182257" y="1636678"/>
            <a:ext cx="4494177" cy="2585126"/>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A3C76FB-EF17-86A9-CEE1-469313092D02}"/>
              </a:ext>
            </a:extLst>
          </p:cNvPr>
          <p:cNvSpPr>
            <a:spLocks noGrp="1"/>
          </p:cNvSpPr>
          <p:nvPr>
            <p:ph type="ctrTitle"/>
          </p:nvPr>
        </p:nvSpPr>
        <p:spPr>
          <a:xfrm>
            <a:off x="1663429" y="440549"/>
            <a:ext cx="7146587" cy="657799"/>
          </a:xfrm>
        </p:spPr>
        <p:txBody>
          <a:bodyPr>
            <a:normAutofit/>
          </a:bodyPr>
          <a:lstStyle/>
          <a:p>
            <a:r>
              <a:rPr lang="en-GB" sz="4000" dirty="0">
                <a:latin typeface="Calibri" panose="020F0502020204030204" pitchFamily="34" charset="0"/>
                <a:cs typeface="Calibri" panose="020F0502020204030204" pitchFamily="34" charset="0"/>
              </a:rPr>
              <a:t>Our environment</a:t>
            </a:r>
          </a:p>
        </p:txBody>
      </p:sp>
      <p:sp>
        <p:nvSpPr>
          <p:cNvPr id="3" name="Subtitle 2">
            <a:extLst>
              <a:ext uri="{FF2B5EF4-FFF2-40B4-BE49-F238E27FC236}">
                <a16:creationId xmlns:a16="http://schemas.microsoft.com/office/drawing/2014/main" id="{03FE8122-162D-77CD-E10A-185CA27D21E0}"/>
              </a:ext>
            </a:extLst>
          </p:cNvPr>
          <p:cNvSpPr>
            <a:spLocks noGrp="1"/>
          </p:cNvSpPr>
          <p:nvPr>
            <p:ph type="subTitle" idx="1"/>
          </p:nvPr>
        </p:nvSpPr>
        <p:spPr>
          <a:xfrm>
            <a:off x="7433001" y="1791084"/>
            <a:ext cx="3948360" cy="2188724"/>
          </a:xfrm>
        </p:spPr>
        <p:txBody>
          <a:bodyPr>
            <a:normAutofit/>
          </a:bodyPr>
          <a:lstStyle/>
          <a:p>
            <a:r>
              <a:rPr lang="en-US" sz="2000" dirty="0">
                <a:latin typeface="Calibri" panose="020F0502020204030204" pitchFamily="34" charset="0"/>
                <a:cs typeface="Calibri" panose="020F0502020204030204" pitchFamily="34" charset="0"/>
              </a:rPr>
              <a:t>10 Big Hopes for Education </a:t>
            </a:r>
          </a:p>
          <a:p>
            <a:r>
              <a:rPr lang="en-US" sz="2000" dirty="0">
                <a:latin typeface="Calibri" panose="020F0502020204030204" pitchFamily="34" charset="0"/>
                <a:cs typeface="Calibri" panose="020F0502020204030204" pitchFamily="34" charset="0"/>
              </a:rPr>
              <a:t>www.big –change.org</a:t>
            </a:r>
          </a:p>
          <a:p>
            <a:r>
              <a:rPr lang="en-US" sz="2000" dirty="0">
                <a:latin typeface="Calibri" panose="020F0502020204030204" pitchFamily="34" charset="0"/>
                <a:cs typeface="Calibri" panose="020F0502020204030204" pitchFamily="34" charset="0"/>
              </a:rPr>
              <a:t>1 There is a public conversation about education</a:t>
            </a:r>
          </a:p>
          <a:p>
            <a:r>
              <a:rPr lang="en-US" sz="2000" dirty="0">
                <a:latin typeface="Calibri" panose="020F0502020204030204" pitchFamily="34" charset="0"/>
                <a:cs typeface="Calibri" panose="020F0502020204030204" pitchFamily="34" charset="0"/>
              </a:rPr>
              <a:t>9 Schools and communities thrive as part of local learning ecosystems</a:t>
            </a:r>
            <a:endParaRPr lang="en-GB" sz="20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6102F29-3FED-B714-F9D7-17D496077877}"/>
              </a:ext>
            </a:extLst>
          </p:cNvPr>
          <p:cNvSpPr txBox="1"/>
          <p:nvPr/>
        </p:nvSpPr>
        <p:spPr>
          <a:xfrm>
            <a:off x="137275" y="2689698"/>
            <a:ext cx="5194570" cy="2862322"/>
          </a:xfrm>
          <a:prstGeom prst="rect">
            <a:avLst/>
          </a:prstGeom>
          <a:solidFill>
            <a:schemeClr val="accent2">
              <a:lumMod val="20000"/>
              <a:lumOff val="80000"/>
            </a:schemeClr>
          </a:solidFill>
        </p:spPr>
        <p:txBody>
          <a:bodyPr wrap="square" rtlCol="0">
            <a:spAutoFit/>
          </a:bodyPr>
          <a:lstStyle/>
          <a:p>
            <a:r>
              <a:rPr lang="en-US" i="1" dirty="0">
                <a:latin typeface="Calibri" panose="020F0502020204030204" pitchFamily="34" charset="0"/>
                <a:cs typeface="Calibri" panose="020F0502020204030204" pitchFamily="34" charset="0"/>
              </a:rPr>
              <a:t>Valerie Hannon, Global Education Leaders’ Partnership</a:t>
            </a:r>
          </a:p>
          <a:p>
            <a:r>
              <a:rPr lang="en-US" dirty="0">
                <a:latin typeface="Calibri" panose="020F0502020204030204" pitchFamily="34" charset="0"/>
                <a:cs typeface="Calibri" panose="020F0502020204030204" pitchFamily="34" charset="0"/>
              </a:rPr>
              <a:t>As humans we need to be thriving on four levels:</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Internally in terms of developing a real sense of self, accessing calmness and taking care of our bodies.</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Interpersonally in terms of our relationships</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Societally in terms of our communities</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Planetarily or globally</a:t>
            </a:r>
          </a:p>
          <a:p>
            <a:endParaRPr lang="en-GB" dirty="0"/>
          </a:p>
        </p:txBody>
      </p:sp>
      <p:sp>
        <p:nvSpPr>
          <p:cNvPr id="7" name="TextBox 6">
            <a:extLst>
              <a:ext uri="{FF2B5EF4-FFF2-40B4-BE49-F238E27FC236}">
                <a16:creationId xmlns:a16="http://schemas.microsoft.com/office/drawing/2014/main" id="{97FF19D6-3EA7-0E2D-ABB1-08765B36E8B5}"/>
              </a:ext>
            </a:extLst>
          </p:cNvPr>
          <p:cNvSpPr txBox="1"/>
          <p:nvPr/>
        </p:nvSpPr>
        <p:spPr>
          <a:xfrm>
            <a:off x="5457217" y="4363733"/>
            <a:ext cx="6219217" cy="2031325"/>
          </a:xfrm>
          <a:prstGeom prst="rect">
            <a:avLst/>
          </a:prstGeom>
          <a:solidFill>
            <a:srgbClr val="B2B2B2"/>
          </a:solidFill>
        </p:spPr>
        <p:txBody>
          <a:bodyPr wrap="square">
            <a:spAutoFit/>
          </a:bodyPr>
          <a:lstStyle/>
          <a:p>
            <a:r>
              <a:rPr lang="en-US" dirty="0">
                <a:latin typeface="Calibri" panose="020F0502020204030204" pitchFamily="34" charset="0"/>
                <a:cs typeface="Calibri" panose="020F0502020204030204" pitchFamily="34" charset="0"/>
              </a:rPr>
              <a:t>Parents play a crucial role in supporting their children’s learning, and levels of parental engagement are consistently associated with better academic outcomes. </a:t>
            </a:r>
          </a:p>
          <a:p>
            <a:r>
              <a:rPr lang="en-US" dirty="0">
                <a:latin typeface="Calibri" panose="020F0502020204030204" pitchFamily="34" charset="0"/>
                <a:cs typeface="Calibri" panose="020F0502020204030204" pitchFamily="34" charset="0"/>
              </a:rPr>
              <a:t>Evidence from the Education Endowment Foundation (EEF) Teaching and Learning Toolkit suggests that effective parental engagement can lead to learning gains of +3 months over the course of a year.</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5890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76FB-EF17-86A9-CEE1-469313092D02}"/>
              </a:ext>
            </a:extLst>
          </p:cNvPr>
          <p:cNvSpPr>
            <a:spLocks noGrp="1"/>
          </p:cNvSpPr>
          <p:nvPr>
            <p:ph type="ctrTitle"/>
          </p:nvPr>
        </p:nvSpPr>
        <p:spPr>
          <a:xfrm>
            <a:off x="1663429" y="440549"/>
            <a:ext cx="7146587" cy="657799"/>
          </a:xfrm>
        </p:spPr>
        <p:txBody>
          <a:bodyPr>
            <a:normAutofit/>
          </a:bodyPr>
          <a:lstStyle/>
          <a:p>
            <a:r>
              <a:rPr lang="en-GB" sz="4000" dirty="0">
                <a:latin typeface="Calibri" panose="020F0502020204030204" pitchFamily="34" charset="0"/>
                <a:cs typeface="Calibri" panose="020F0502020204030204" pitchFamily="34" charset="0"/>
              </a:rPr>
              <a:t>What matters?</a:t>
            </a:r>
          </a:p>
        </p:txBody>
      </p:sp>
      <p:sp>
        <p:nvSpPr>
          <p:cNvPr id="3" name="Subtitle 2">
            <a:extLst>
              <a:ext uri="{FF2B5EF4-FFF2-40B4-BE49-F238E27FC236}">
                <a16:creationId xmlns:a16="http://schemas.microsoft.com/office/drawing/2014/main" id="{03FE8122-162D-77CD-E10A-185CA27D21E0}"/>
              </a:ext>
            </a:extLst>
          </p:cNvPr>
          <p:cNvSpPr>
            <a:spLocks noGrp="1"/>
          </p:cNvSpPr>
          <p:nvPr>
            <p:ph type="subTitle" idx="1"/>
          </p:nvPr>
        </p:nvSpPr>
        <p:spPr>
          <a:xfrm>
            <a:off x="0" y="2630424"/>
            <a:ext cx="4985479" cy="3985749"/>
          </a:xfrm>
        </p:spPr>
        <p:txBody>
          <a:bodyPr>
            <a:normAutofit/>
          </a:bodyPr>
          <a:lstStyle/>
          <a:p>
            <a:r>
              <a:rPr lang="en-US" dirty="0"/>
              <a:t>Who are we?</a:t>
            </a:r>
          </a:p>
          <a:p>
            <a:r>
              <a:rPr lang="en-US" dirty="0"/>
              <a:t>What do we do?</a:t>
            </a:r>
          </a:p>
          <a:p>
            <a:endParaRPr lang="en-US" dirty="0"/>
          </a:p>
          <a:p>
            <a:r>
              <a:rPr lang="en-US" dirty="0"/>
              <a:t>Curriculum purpose:</a:t>
            </a:r>
          </a:p>
          <a:p>
            <a:r>
              <a:rPr lang="en-US" b="1" dirty="0"/>
              <a:t>Intent and implementation </a:t>
            </a:r>
          </a:p>
          <a:p>
            <a:endParaRPr lang="en-GB" dirty="0"/>
          </a:p>
        </p:txBody>
      </p:sp>
      <p:sp>
        <p:nvSpPr>
          <p:cNvPr id="4" name="Thought Bubble: Cloud 3">
            <a:extLst>
              <a:ext uri="{FF2B5EF4-FFF2-40B4-BE49-F238E27FC236}">
                <a16:creationId xmlns:a16="http://schemas.microsoft.com/office/drawing/2014/main" id="{2FDA090D-C344-98F7-6724-830F33103FA3}"/>
              </a:ext>
            </a:extLst>
          </p:cNvPr>
          <p:cNvSpPr/>
          <p:nvPr/>
        </p:nvSpPr>
        <p:spPr>
          <a:xfrm>
            <a:off x="5246255" y="2041236"/>
            <a:ext cx="5950281" cy="3766177"/>
          </a:xfrm>
          <a:prstGeom prst="cloudCallou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Key idea : What is the unique </a:t>
            </a:r>
            <a:r>
              <a:rPr lang="en-US" dirty="0" err="1">
                <a:solidFill>
                  <a:schemeClr val="tx1"/>
                </a:solidFill>
              </a:rPr>
              <a:t>flavour</a:t>
            </a:r>
            <a:r>
              <a:rPr lang="en-US" dirty="0">
                <a:solidFill>
                  <a:schemeClr val="tx1"/>
                </a:solidFill>
              </a:rPr>
              <a:t> of our school and how do we see this? </a:t>
            </a:r>
          </a:p>
          <a:p>
            <a:pPr algn="ctr"/>
            <a:r>
              <a:rPr lang="en-US" dirty="0">
                <a:solidFill>
                  <a:schemeClr val="tx1"/>
                </a:solidFill>
              </a:rPr>
              <a:t>Who understands it?</a:t>
            </a:r>
            <a:endParaRPr lang="en-GB" dirty="0">
              <a:solidFill>
                <a:schemeClr val="tx1"/>
              </a:solidFill>
            </a:endParaRPr>
          </a:p>
        </p:txBody>
      </p:sp>
    </p:spTree>
    <p:extLst>
      <p:ext uri="{BB962C8B-B14F-4D97-AF65-F5344CB8AC3E}">
        <p14:creationId xmlns:p14="http://schemas.microsoft.com/office/powerpoint/2010/main" val="3070605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76FB-EF17-86A9-CEE1-469313092D02}"/>
              </a:ext>
            </a:extLst>
          </p:cNvPr>
          <p:cNvSpPr>
            <a:spLocks noGrp="1"/>
          </p:cNvSpPr>
          <p:nvPr>
            <p:ph type="ctrTitle"/>
          </p:nvPr>
        </p:nvSpPr>
        <p:spPr>
          <a:xfrm>
            <a:off x="1663429" y="440549"/>
            <a:ext cx="8551989" cy="657799"/>
          </a:xfrm>
        </p:spPr>
        <p:txBody>
          <a:bodyPr>
            <a:normAutofit fontScale="90000"/>
          </a:bodyPr>
          <a:lstStyle/>
          <a:p>
            <a:r>
              <a:rPr lang="en-GB" sz="4000" dirty="0">
                <a:latin typeface="Calibri" panose="020F0502020204030204" pitchFamily="34" charset="0"/>
                <a:cs typeface="Calibri" panose="020F0502020204030204" pitchFamily="34" charset="0"/>
              </a:rPr>
              <a:t>What are we seeing through our window?</a:t>
            </a:r>
          </a:p>
        </p:txBody>
      </p:sp>
      <p:sp>
        <p:nvSpPr>
          <p:cNvPr id="6" name="Subtitle 5">
            <a:extLst>
              <a:ext uri="{FF2B5EF4-FFF2-40B4-BE49-F238E27FC236}">
                <a16:creationId xmlns:a16="http://schemas.microsoft.com/office/drawing/2014/main" id="{7826105C-759C-FCBF-D428-AABB17B14E25}"/>
              </a:ext>
            </a:extLst>
          </p:cNvPr>
          <p:cNvSpPr>
            <a:spLocks noGrp="1"/>
          </p:cNvSpPr>
          <p:nvPr>
            <p:ph type="subTitle" idx="1"/>
          </p:nvPr>
        </p:nvSpPr>
        <p:spPr>
          <a:xfrm>
            <a:off x="321548" y="3084843"/>
            <a:ext cx="5211744" cy="2472191"/>
          </a:xfrm>
        </p:spPr>
        <p:txBody>
          <a:bodyPr>
            <a:normAutofit/>
          </a:bodyPr>
          <a:lstStyle/>
          <a:p>
            <a:r>
              <a:rPr lang="en-US" sz="3600" dirty="0">
                <a:latin typeface="Calibri" panose="020F0502020204030204" pitchFamily="34" charset="0"/>
                <a:cs typeface="Calibri" panose="020F0502020204030204" pitchFamily="34" charset="0"/>
              </a:rPr>
              <a:t>Where are we?</a:t>
            </a:r>
            <a:endParaRPr lang="en-GB" sz="3600" dirty="0">
              <a:latin typeface="Calibri" panose="020F0502020204030204" pitchFamily="34" charset="0"/>
              <a:cs typeface="Calibri" panose="020F0502020204030204" pitchFamily="34" charset="0"/>
            </a:endParaRPr>
          </a:p>
        </p:txBody>
      </p:sp>
      <p:pic>
        <p:nvPicPr>
          <p:cNvPr id="12" name="Picture 11" descr="A chart with text and numbers&#10;&#10;Description automatically generated with medium confidence">
            <a:extLst>
              <a:ext uri="{FF2B5EF4-FFF2-40B4-BE49-F238E27FC236}">
                <a16:creationId xmlns:a16="http://schemas.microsoft.com/office/drawing/2014/main" id="{C6314F46-85B8-03D9-CD7B-4986DEA99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7415" y="1898845"/>
            <a:ext cx="6010773" cy="4415915"/>
          </a:xfrm>
          <a:prstGeom prst="rect">
            <a:avLst/>
          </a:prstGeom>
        </p:spPr>
      </p:pic>
      <p:pic>
        <p:nvPicPr>
          <p:cNvPr id="14" name="Picture 13" descr="A view of the earth from a space station&#10;&#10;Description automatically generated">
            <a:extLst>
              <a:ext uri="{FF2B5EF4-FFF2-40B4-BE49-F238E27FC236}">
                <a16:creationId xmlns:a16="http://schemas.microsoft.com/office/drawing/2014/main" id="{A6A5DC5A-3A87-80A4-59A4-E200A27102A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86927" y="3774332"/>
            <a:ext cx="3520594" cy="2341562"/>
          </a:xfrm>
          <a:prstGeom prst="rect">
            <a:avLst/>
          </a:prstGeom>
        </p:spPr>
      </p:pic>
    </p:spTree>
    <p:extLst>
      <p:ext uri="{BB962C8B-B14F-4D97-AF65-F5344CB8AC3E}">
        <p14:creationId xmlns:p14="http://schemas.microsoft.com/office/powerpoint/2010/main" val="913588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76FB-EF17-86A9-CEE1-469313092D02}"/>
              </a:ext>
            </a:extLst>
          </p:cNvPr>
          <p:cNvSpPr>
            <a:spLocks noGrp="1"/>
          </p:cNvSpPr>
          <p:nvPr>
            <p:ph type="ctrTitle"/>
          </p:nvPr>
        </p:nvSpPr>
        <p:spPr>
          <a:xfrm>
            <a:off x="2328447" y="375894"/>
            <a:ext cx="7146587" cy="657799"/>
          </a:xfrm>
        </p:spPr>
        <p:txBody>
          <a:bodyPr>
            <a:normAutofit/>
          </a:bodyPr>
          <a:lstStyle/>
          <a:p>
            <a:r>
              <a:rPr lang="en-US" sz="4000" dirty="0">
                <a:latin typeface="Calibri" panose="020F0502020204030204" pitchFamily="34" charset="0"/>
                <a:cs typeface="Calibri" panose="020F0502020204030204" pitchFamily="34" charset="0"/>
              </a:rPr>
              <a:t>Who are we and who belongs?</a:t>
            </a:r>
            <a:endParaRPr lang="en-GB" sz="4000"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03FE8122-162D-77CD-E10A-185CA27D21E0}"/>
              </a:ext>
            </a:extLst>
          </p:cNvPr>
          <p:cNvSpPr>
            <a:spLocks noGrp="1"/>
          </p:cNvSpPr>
          <p:nvPr>
            <p:ph type="subTitle" idx="1"/>
          </p:nvPr>
        </p:nvSpPr>
        <p:spPr>
          <a:xfrm>
            <a:off x="429086" y="2591513"/>
            <a:ext cx="4985479" cy="3985749"/>
          </a:xfrm>
        </p:spPr>
        <p:txBody>
          <a:bodyPr>
            <a:normAutofit/>
          </a:bodyPr>
          <a:lstStyle/>
          <a:p>
            <a:r>
              <a:rPr lang="en-US" dirty="0"/>
              <a:t>Where are our stakeholders?</a:t>
            </a:r>
          </a:p>
          <a:p>
            <a:r>
              <a:rPr lang="en-US" dirty="0"/>
              <a:t>What is their view?</a:t>
            </a:r>
          </a:p>
          <a:p>
            <a:r>
              <a:rPr lang="en-US" dirty="0"/>
              <a:t>What are they doing? Seeing? Hearing? Feeling?</a:t>
            </a:r>
          </a:p>
          <a:p>
            <a:endParaRPr lang="en-US" dirty="0"/>
          </a:p>
          <a:p>
            <a:r>
              <a:rPr lang="en-US" dirty="0"/>
              <a:t>So whose voices do we need to enable?</a:t>
            </a:r>
          </a:p>
          <a:p>
            <a:r>
              <a:rPr lang="en-US" dirty="0"/>
              <a:t>Where are the gaps in our map?</a:t>
            </a:r>
          </a:p>
          <a:p>
            <a:endParaRPr lang="en-GB" dirty="0"/>
          </a:p>
        </p:txBody>
      </p:sp>
      <p:pic>
        <p:nvPicPr>
          <p:cNvPr id="6" name="Picture 5">
            <a:extLst>
              <a:ext uri="{FF2B5EF4-FFF2-40B4-BE49-F238E27FC236}">
                <a16:creationId xmlns:a16="http://schemas.microsoft.com/office/drawing/2014/main" id="{936BB11B-9FD8-8D76-6A69-F3CAE10EA8FA}"/>
              </a:ext>
            </a:extLst>
          </p:cNvPr>
          <p:cNvPicPr>
            <a:picLocks noChangeAspect="1"/>
          </p:cNvPicPr>
          <p:nvPr/>
        </p:nvPicPr>
        <p:blipFill>
          <a:blip r:embed="rId3"/>
          <a:stretch>
            <a:fillRect/>
          </a:stretch>
        </p:blipFill>
        <p:spPr>
          <a:xfrm>
            <a:off x="6296719" y="2039769"/>
            <a:ext cx="5169856" cy="3877392"/>
          </a:xfrm>
          <a:prstGeom prst="rect">
            <a:avLst/>
          </a:prstGeom>
        </p:spPr>
      </p:pic>
    </p:spTree>
    <p:extLst>
      <p:ext uri="{BB962C8B-B14F-4D97-AF65-F5344CB8AC3E}">
        <p14:creationId xmlns:p14="http://schemas.microsoft.com/office/powerpoint/2010/main" val="836563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2894</Words>
  <Application>Microsoft Office PowerPoint</Application>
  <PresentationFormat>Widescreen</PresentationFormat>
  <Paragraphs>168</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Calibri</vt:lpstr>
      <vt:lpstr>Office Theme</vt:lpstr>
      <vt:lpstr>Embodying a sense of place and community in the  curriculum</vt:lpstr>
      <vt:lpstr>Who are you?</vt:lpstr>
      <vt:lpstr>Sense of self and others</vt:lpstr>
      <vt:lpstr>                  Curriculum design</vt:lpstr>
      <vt:lpstr>Our environment</vt:lpstr>
      <vt:lpstr>Our environment</vt:lpstr>
      <vt:lpstr>What matters?</vt:lpstr>
      <vt:lpstr>What are we seeing through our window?</vt:lpstr>
      <vt:lpstr>Who are we and who belongs?</vt:lpstr>
      <vt:lpstr>Who and where matters?</vt:lpstr>
      <vt:lpstr>        What matters to us? Why?</vt:lpstr>
      <vt:lpstr>        Who, what and when?</vt:lpstr>
      <vt:lpstr>        Over to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Embodying a sense of place and community in the  curriculum</dc:title>
  <dc:creator>Julia Hancock</dc:creator>
  <cp:lastModifiedBy>Julia Hancock</cp:lastModifiedBy>
  <cp:revision>2</cp:revision>
  <dcterms:created xsi:type="dcterms:W3CDTF">2024-03-14T13:52:00Z</dcterms:created>
  <dcterms:modified xsi:type="dcterms:W3CDTF">2024-03-19T12:07:13Z</dcterms:modified>
</cp:coreProperties>
</file>