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PT Sans Narrow" panose="020B050602020302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82678c8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e82678c8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82678c8b3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e82678c8b3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82678c8b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82678c8b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82678c8b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82678c8b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82678c8b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82678c8b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82678c8b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82678c8b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82678c8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82678c8b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82678c8b3_0_3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e82678c8b3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82678c8b3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e82678c8b3_0_3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e82678c8b3_0_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82678c8b3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82678c8b3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ny@mannyawo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hacademy.com/courses/fmv-202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ctrTitle"/>
          </p:nvPr>
        </p:nvSpPr>
        <p:spPr>
          <a:xfrm>
            <a:off x="1003650" y="20605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student agency &amp; pupil voice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44"/>
              <a:t>Emmanuel Awoyelu</a:t>
            </a:r>
            <a:endParaRPr sz="3844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24"/>
            <a:ext cx="9144003" cy="5098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Contact:</a:t>
            </a:r>
            <a:endParaRPr sz="4700"/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manny@mannyawo.com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Twitter: @Mannyawo 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9" name="Google Shape;219;p35"/>
          <p:cNvPicPr preferRelativeResize="0"/>
          <p:nvPr/>
        </p:nvPicPr>
        <p:blipFill rotWithShape="1">
          <a:blip r:embed="rId4">
            <a:alphaModFix/>
          </a:blip>
          <a:srcRect l="2625" t="6638" r="1221"/>
          <a:stretch/>
        </p:blipFill>
        <p:spPr>
          <a:xfrm>
            <a:off x="2466975" y="2571750"/>
            <a:ext cx="4524374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agency:	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79" b="1"/>
              <a:t>What: </a:t>
            </a:r>
            <a:r>
              <a:rPr lang="en" sz="1879"/>
              <a:t>Giving children the responsibility, ownership and choice regarding their learning and ways of learning.</a:t>
            </a:r>
            <a:endParaRPr sz="1879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879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879" b="1"/>
              <a:t>Why: </a:t>
            </a:r>
            <a:endParaRPr sz="1879" b="1"/>
          </a:p>
          <a:p>
            <a:pPr marL="457200" lvl="0" indent="-347962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80"/>
              <a:buChar char="●"/>
            </a:pPr>
            <a:r>
              <a:rPr lang="en" sz="1879"/>
              <a:t>To acknowledge in life there is a process - A process of learning</a:t>
            </a:r>
            <a:endParaRPr sz="1879"/>
          </a:p>
          <a:p>
            <a:pPr marL="457200" lvl="0" indent="-34796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0"/>
              <a:buChar char="●"/>
            </a:pPr>
            <a:r>
              <a:rPr lang="en" sz="1879"/>
              <a:t>To promote independence</a:t>
            </a:r>
            <a:endParaRPr sz="1879"/>
          </a:p>
          <a:p>
            <a:pPr marL="457200" lvl="0" indent="-34796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0"/>
              <a:buChar char="●"/>
            </a:pPr>
            <a:r>
              <a:rPr lang="en" sz="1879"/>
              <a:t>To allow mistakes to happen - developing a growth mindset</a:t>
            </a:r>
            <a:endParaRPr sz="1879"/>
          </a:p>
          <a:p>
            <a:pPr marL="457200" lvl="0" indent="-34796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0"/>
              <a:buChar char="●"/>
            </a:pPr>
            <a:r>
              <a:rPr lang="en" sz="1879"/>
              <a:t>To develop metacognition </a:t>
            </a:r>
            <a:endParaRPr sz="1879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55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55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endParaRPr sz="855"/>
          </a:p>
        </p:txBody>
      </p:sp>
      <p:pic>
        <p:nvPicPr>
          <p:cNvPr id="148" name="Google Shape;148;p26" title="Magnifying glass illustration. Free public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450" y="3760925"/>
            <a:ext cx="1082450" cy="10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1324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277950" y="756750"/>
            <a:ext cx="8588100" cy="3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3596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6763"/>
              <a:t>Within lesson plans, consider something children can DISCOVER i.e problem solving scenarios</a:t>
            </a:r>
            <a:endParaRPr sz="6763"/>
          </a:p>
          <a:p>
            <a:pPr marL="457200" lvl="0" indent="-33596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6763"/>
              <a:t> Provide children with more than one way of arriving at the final outcome i.e multiple methods of solving a math problem</a:t>
            </a:r>
            <a:endParaRPr sz="6763"/>
          </a:p>
          <a:p>
            <a:pPr marL="457200" lvl="0" indent="-33596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6763" b="1"/>
              <a:t>Inclusion</a:t>
            </a:r>
            <a:r>
              <a:rPr lang="en" sz="6763"/>
              <a:t>: Identify the learning objective. How can children meet that learning objective. </a:t>
            </a:r>
            <a:endParaRPr sz="6763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763"/>
              <a:t>Example</a:t>
            </a:r>
            <a:endParaRPr sz="6763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763" b="1"/>
              <a:t>LO:</a:t>
            </a:r>
            <a:r>
              <a:rPr lang="en" sz="6763"/>
              <a:t> Describe a type of government</a:t>
            </a:r>
            <a:endParaRPr sz="6763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763" b="1"/>
              <a:t>Outcome: </a:t>
            </a:r>
            <a:endParaRPr sz="6763" b="1"/>
          </a:p>
          <a:p>
            <a:pPr marL="457200" lvl="0" indent="-33596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6763"/>
              <a:t>Orally present the government you’ve researched</a:t>
            </a:r>
            <a:endParaRPr sz="6763"/>
          </a:p>
          <a:p>
            <a:pPr marL="457200" lvl="0" indent="-3359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763"/>
              <a:t>Create a pre-recorded video </a:t>
            </a:r>
            <a:endParaRPr sz="6763"/>
          </a:p>
          <a:p>
            <a:pPr marL="457200" lvl="0" indent="-3359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763"/>
              <a:t>Write a blog on your chosen government</a:t>
            </a:r>
            <a:endParaRPr sz="6763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363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27" title="File:Government icon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377" y="2705000"/>
            <a:ext cx="1767150" cy="168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Pupil voice:	</a:t>
            </a: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15" b="1"/>
              <a:t>What:</a:t>
            </a:r>
            <a:r>
              <a:rPr lang="en" sz="6915"/>
              <a:t> Giving children the opportunity to express themselves whilst developing their physical and metaphorical voice</a:t>
            </a:r>
            <a:endParaRPr sz="69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9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9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915" b="1"/>
              <a:t>Why: </a:t>
            </a:r>
            <a:endParaRPr sz="6915" b="1"/>
          </a:p>
          <a:p>
            <a:pPr marL="457200" lvl="0" indent="-338381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6915"/>
              <a:t>We want to empower children with the skills needed to survive in this world</a:t>
            </a:r>
            <a:endParaRPr sz="6915"/>
          </a:p>
          <a:p>
            <a:pPr marL="457200" lvl="0" indent="-33838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6915"/>
              <a:t>We want children to confident to express themselves</a:t>
            </a:r>
            <a:endParaRPr sz="6915"/>
          </a:p>
          <a:p>
            <a:pPr marL="457200" lvl="0" indent="-33838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6915"/>
              <a:t>We want children to be confident speakers</a:t>
            </a:r>
            <a:endParaRPr sz="6915"/>
          </a:p>
          <a:p>
            <a:pPr marL="457200" lvl="0" indent="-33838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6915"/>
              <a:t>We want children to be led by their moral compass</a:t>
            </a:r>
            <a:endParaRPr sz="69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2" name="Google Shape;162;p28" title="Steve Biko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4103" y="3650925"/>
            <a:ext cx="833875" cy="118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Debates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Talkpartner opportunities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Podcasts for student council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Class discussions - circle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Speak to the children, as humans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P4C - Philosophy 4 children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Talk4writing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29" title="Public speaker silhouett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150" y="389900"/>
            <a:ext cx="3769149" cy="43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24"/>
            <a:ext cx="9144003" cy="509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4">
            <a:alphaModFix/>
          </a:blip>
          <a:srcRect b="13889"/>
          <a:stretch/>
        </p:blipFill>
        <p:spPr>
          <a:xfrm>
            <a:off x="453075" y="0"/>
            <a:ext cx="8237849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67853" y="54221"/>
            <a:ext cx="6393300" cy="50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628650" y="433306"/>
            <a:ext cx="78867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" sz="3900">
                <a:latin typeface="Calibri"/>
                <a:ea typeface="Calibri"/>
                <a:cs typeface="Calibri"/>
                <a:sym typeface="Calibri"/>
              </a:rPr>
              <a:t>Developed through…</a:t>
            </a:r>
            <a:endParaRPr/>
          </a:p>
        </p:txBody>
      </p:sp>
      <p:grpSp>
        <p:nvGrpSpPr>
          <p:cNvPr id="189" name="Google Shape;189;p32"/>
          <p:cNvGrpSpPr/>
          <p:nvPr/>
        </p:nvGrpSpPr>
        <p:grpSpPr>
          <a:xfrm>
            <a:off x="628650" y="1398984"/>
            <a:ext cx="7778561" cy="3233681"/>
            <a:chOff x="0" y="39687"/>
            <a:chExt cx="10371414" cy="4311575"/>
          </a:xfrm>
        </p:grpSpPr>
        <p:sp>
          <p:nvSpPr>
            <p:cNvPr id="190" name="Google Shape;190;p32"/>
            <p:cNvSpPr/>
            <p:nvPr/>
          </p:nvSpPr>
          <p:spPr>
            <a:xfrm>
              <a:off x="0" y="39687"/>
              <a:ext cx="3286200" cy="1971600"/>
            </a:xfrm>
            <a:prstGeom prst="rect">
              <a:avLst/>
            </a:prstGeom>
            <a:solidFill>
              <a:srgbClr val="88C14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 txBox="1"/>
            <p:nvPr/>
          </p:nvSpPr>
          <p:spPr>
            <a:xfrm>
              <a:off x="0" y="39687"/>
              <a:ext cx="3286200" cy="19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1425" tIns="111425" rIns="111425" bIns="1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Culture</a:t>
              </a:r>
              <a:endParaRPr sz="1100"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3614737" y="39687"/>
              <a:ext cx="3286200" cy="1971600"/>
            </a:xfrm>
            <a:prstGeom prst="rect">
              <a:avLst/>
            </a:prstGeom>
            <a:solidFill>
              <a:srgbClr val="33AF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 txBox="1"/>
            <p:nvPr/>
          </p:nvSpPr>
          <p:spPr>
            <a:xfrm>
              <a:off x="3614737" y="39687"/>
              <a:ext cx="3286200" cy="19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1425" tIns="111425" rIns="111425" bIns="1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Personal Development curriculum</a:t>
              </a: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518485" y="2379662"/>
              <a:ext cx="3286200" cy="1971600"/>
            </a:xfrm>
            <a:prstGeom prst="rect">
              <a:avLst/>
            </a:prstGeom>
            <a:solidFill>
              <a:srgbClr val="1A6FA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 txBox="1"/>
            <p:nvPr/>
          </p:nvSpPr>
          <p:spPr>
            <a:xfrm>
              <a:off x="1518485" y="2379662"/>
              <a:ext cx="3286200" cy="19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1425" tIns="111425" rIns="111425" bIns="1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Powerful Curriculum</a:t>
              </a: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7085214" y="62000"/>
              <a:ext cx="3286200" cy="1971600"/>
            </a:xfrm>
            <a:prstGeom prst="rect">
              <a:avLst/>
            </a:prstGeom>
            <a:solidFill>
              <a:srgbClr val="B7481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 txBox="1"/>
            <p:nvPr/>
          </p:nvSpPr>
          <p:spPr>
            <a:xfrm>
              <a:off x="7085214" y="62000"/>
              <a:ext cx="3286200" cy="19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1425" tIns="111425" rIns="111425" bIns="1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Authentic Oracy</a:t>
              </a: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5422106" y="2339975"/>
              <a:ext cx="3286200" cy="19716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 txBox="1"/>
            <p:nvPr/>
          </p:nvSpPr>
          <p:spPr>
            <a:xfrm>
              <a:off x="5422106" y="2339975"/>
              <a:ext cx="3286200" cy="19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1425" tIns="111425" rIns="111425" bIns="1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Relevant and responsive content</a:t>
              </a: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311700" y="566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Link for booking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https://huhacademy.com/courses/fmv-2023/</a:t>
            </a:r>
            <a:r>
              <a:rPr lang="en"/>
              <a:t> </a:t>
            </a:r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" y="590550"/>
            <a:ext cx="8333972" cy="419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On-screen Show (16:9)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PT Sans Narrow</vt:lpstr>
      <vt:lpstr>Arial</vt:lpstr>
      <vt:lpstr>Calibri</vt:lpstr>
      <vt:lpstr>Tropic</vt:lpstr>
      <vt:lpstr>Office Theme</vt:lpstr>
      <vt:lpstr>Developing student agency &amp; pupil voice Emmanuel Awoyelu</vt:lpstr>
      <vt:lpstr>Student agency: </vt:lpstr>
      <vt:lpstr>HOW?</vt:lpstr>
      <vt:lpstr>Pupil voice: </vt:lpstr>
      <vt:lpstr>How?</vt:lpstr>
      <vt:lpstr>PowerPoint Presentation</vt:lpstr>
      <vt:lpstr>PowerPoint Presentation</vt:lpstr>
      <vt:lpstr>Developed through…</vt:lpstr>
      <vt:lpstr>PowerPoint Presentation</vt:lpstr>
      <vt:lpstr>PowerPoint Presentation</vt:lpstr>
      <vt:lpstr>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Beth O'Brien</dc:creator>
  <cp:lastModifiedBy>Beth O'Brien</cp:lastModifiedBy>
  <cp:revision>1</cp:revision>
  <dcterms:modified xsi:type="dcterms:W3CDTF">2024-09-02T10:48:15Z</dcterms:modified>
</cp:coreProperties>
</file>