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73" r:id="rId6"/>
    <p:sldId id="284" r:id="rId7"/>
    <p:sldId id="285" r:id="rId8"/>
    <p:sldId id="264" r:id="rId9"/>
    <p:sldId id="265" r:id="rId10"/>
    <p:sldId id="280" r:id="rId11"/>
    <p:sldId id="286" r:id="rId12"/>
    <p:sldId id="281" r:id="rId13"/>
    <p:sldId id="266" r:id="rId14"/>
    <p:sldId id="268" r:id="rId15"/>
    <p:sldId id="270" r:id="rId16"/>
    <p:sldId id="269" r:id="rId17"/>
    <p:sldId id="283" r:id="rId18"/>
    <p:sldId id="277" r:id="rId19"/>
    <p:sldId id="276" r:id="rId20"/>
  </p:sldIdLst>
  <p:sldSz cx="18288000" cy="10287000"/>
  <p:notesSz cx="9144000" cy="6858000"/>
  <p:embeddedFontLst>
    <p:embeddedFont>
      <p:font typeface="Century Gothic" panose="020B0502020202020204" pitchFamily="34" charset="0"/>
      <p:regular r:id="rId22"/>
      <p:bold r:id="rId23"/>
      <p:italic r:id="rId24"/>
      <p:boldItalic r:id="rId25"/>
    </p:embeddedFont>
    <p:embeddedFont>
      <p:font typeface="Montserrat" panose="00000500000000000000" pitchFamily="2" charset="0"/>
      <p:regular r:id="rId26"/>
      <p:bold r:id="rId27"/>
      <p:italic r:id="rId28"/>
      <p:boldItalic r:id="rId29"/>
    </p:embeddedFont>
    <p:embeddedFont>
      <p:font typeface="Montserrat Bold" panose="00000800000000000000" charset="0"/>
      <p:regular r:id="rId30"/>
      <p:bold r:id="rId31"/>
    </p:embeddedFont>
    <p:embeddedFont>
      <p:font typeface="Montserrat Bold Italics" panose="020B0604020202020204" charset="0"/>
      <p:regular r:id="rId32"/>
      <p:bold r:id="rId33"/>
      <p:italic r:id="rId34"/>
      <p:boldItalic r:id="rId35"/>
    </p:embeddedFont>
    <p:embeddedFont>
      <p:font typeface="Montserrat Italics" panose="020B0604020202020204" charset="0"/>
      <p:regular r:id="rId36"/>
      <p:italic r:id="rId37"/>
    </p:embeddedFont>
    <p:embeddedFont>
      <p:font typeface="Montserrat Semi-Bold" panose="020B0604020202020204"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5454"/>
    <a:srgbClr val="7CA7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72036" autoAdjust="0"/>
  </p:normalViewPr>
  <p:slideViewPr>
    <p:cSldViewPr>
      <p:cViewPr varScale="1">
        <p:scale>
          <a:sx n="34" d="100"/>
          <a:sy n="34" d="100"/>
        </p:scale>
        <p:origin x="147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518643D-BA17-0445-AD34-B1A3E342AAE0}" type="datetimeFigureOut">
              <a:rPr lang="en-GB" smtClean="0"/>
              <a:t>02/09/2024</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2A5ABCD-F2EF-6247-999A-8274A3EBCF69}" type="slidenum">
              <a:rPr lang="en-GB" smtClean="0"/>
              <a:t>‹#›</a:t>
            </a:fld>
            <a:endParaRPr lang="en-GB"/>
          </a:p>
        </p:txBody>
      </p:sp>
    </p:spTree>
    <p:extLst>
      <p:ext uri="{BB962C8B-B14F-4D97-AF65-F5344CB8AC3E}">
        <p14:creationId xmlns:p14="http://schemas.microsoft.com/office/powerpoint/2010/main" val="4183575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5ABCD-F2EF-6247-999A-8274A3EBCF69}" type="slidenum">
              <a:rPr lang="en-GB" smtClean="0"/>
              <a:t>1</a:t>
            </a:fld>
            <a:endParaRPr lang="en-GB"/>
          </a:p>
        </p:txBody>
      </p:sp>
    </p:spTree>
    <p:extLst>
      <p:ext uri="{BB962C8B-B14F-4D97-AF65-F5344CB8AC3E}">
        <p14:creationId xmlns:p14="http://schemas.microsoft.com/office/powerpoint/2010/main" val="2291620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our fundamentals in our thinking:</a:t>
            </a:r>
          </a:p>
          <a:p>
            <a:endParaRPr lang="en-GB" dirty="0"/>
          </a:p>
          <a:p>
            <a:pPr marL="323849" lvl="1" algn="l"/>
            <a:r>
              <a:rPr lang="en-US" sz="1200" b="1" dirty="0">
                <a:solidFill>
                  <a:srgbClr val="FFFFFF"/>
                </a:solidFill>
                <a:latin typeface="Montserrat"/>
              </a:rPr>
              <a:t>Environment</a:t>
            </a:r>
            <a:r>
              <a:rPr lang="en-US" sz="1200" dirty="0">
                <a:solidFill>
                  <a:srgbClr val="FFFFFF"/>
                </a:solidFill>
                <a:latin typeface="Montserrat"/>
              </a:rPr>
              <a:t> – using the classroom as a second teacher</a:t>
            </a:r>
          </a:p>
          <a:p>
            <a:pPr marL="323849" lvl="1" algn="l"/>
            <a:endParaRPr lang="en-US" sz="1200" dirty="0">
              <a:solidFill>
                <a:srgbClr val="FFFFFF"/>
              </a:solidFill>
              <a:latin typeface="Montserrat"/>
            </a:endParaRPr>
          </a:p>
          <a:p>
            <a:pPr marL="323849" lvl="1" algn="l"/>
            <a:endParaRPr lang="en-US" sz="1200" dirty="0">
              <a:solidFill>
                <a:srgbClr val="FFFFFF"/>
              </a:solidFill>
              <a:latin typeface="Montserrat"/>
            </a:endParaRPr>
          </a:p>
          <a:p>
            <a:pPr marL="323849" lvl="1" algn="l"/>
            <a:r>
              <a:rPr lang="en-US" sz="1200" b="1" dirty="0">
                <a:solidFill>
                  <a:srgbClr val="FFFFFF"/>
                </a:solidFill>
                <a:latin typeface="Montserrat"/>
              </a:rPr>
              <a:t>Enhancements</a:t>
            </a:r>
            <a:r>
              <a:rPr lang="en-US" sz="1200" dirty="0">
                <a:solidFill>
                  <a:srgbClr val="FFFFFF"/>
                </a:solidFill>
                <a:latin typeface="Montserrat"/>
              </a:rPr>
              <a:t> – linked to your curriculum – what resources are part of the provision</a:t>
            </a:r>
          </a:p>
          <a:p>
            <a:pPr marL="323849" lvl="1" algn="l"/>
            <a:endParaRPr lang="en-US" sz="1200" dirty="0">
              <a:solidFill>
                <a:srgbClr val="FFFFFF"/>
              </a:solidFill>
              <a:latin typeface="Montserrat"/>
            </a:endParaRPr>
          </a:p>
          <a:p>
            <a:pPr marL="323849" lvl="1" algn="l"/>
            <a:endParaRPr lang="en-US" sz="1200" dirty="0">
              <a:solidFill>
                <a:srgbClr val="FFFFFF"/>
              </a:solidFill>
              <a:latin typeface="Montserrat"/>
            </a:endParaRPr>
          </a:p>
          <a:p>
            <a:pPr marL="323849" lvl="1" algn="l"/>
            <a:r>
              <a:rPr lang="en-US" sz="1200" b="1" dirty="0">
                <a:solidFill>
                  <a:srgbClr val="FFFFFF"/>
                </a:solidFill>
                <a:latin typeface="Montserrat"/>
              </a:rPr>
              <a:t>Expectations</a:t>
            </a:r>
            <a:r>
              <a:rPr lang="en-US" sz="1200" dirty="0">
                <a:solidFill>
                  <a:srgbClr val="FFFFFF"/>
                </a:solidFill>
                <a:latin typeface="Montserrat"/>
              </a:rPr>
              <a:t> – of both the adults and the children e.g. adult role/how children use and look after the environment</a:t>
            </a:r>
          </a:p>
          <a:p>
            <a:pPr marL="323849" lvl="1" algn="l"/>
            <a:endParaRPr lang="en-US" sz="1200" dirty="0">
              <a:solidFill>
                <a:srgbClr val="FFFFFF"/>
              </a:solidFill>
              <a:latin typeface="Montserrat"/>
            </a:endParaRPr>
          </a:p>
          <a:p>
            <a:pPr marL="323849" lvl="1" algn="l"/>
            <a:endParaRPr lang="en-US" sz="1200" dirty="0">
              <a:solidFill>
                <a:srgbClr val="FFFFFF"/>
              </a:solidFill>
              <a:latin typeface="Montserrat"/>
            </a:endParaRPr>
          </a:p>
          <a:p>
            <a:pPr marL="323849" lvl="1" algn="l"/>
            <a:r>
              <a:rPr lang="en-US" sz="1200" b="1" dirty="0">
                <a:solidFill>
                  <a:srgbClr val="FFFFFF"/>
                </a:solidFill>
                <a:latin typeface="Montserrat"/>
              </a:rPr>
              <a:t>Engagement</a:t>
            </a:r>
            <a:r>
              <a:rPr lang="en-US" sz="1200" dirty="0">
                <a:solidFill>
                  <a:srgbClr val="FFFFFF"/>
                </a:solidFill>
                <a:latin typeface="Montserrat"/>
              </a:rPr>
              <a:t> – how the children are engaging with the environment and each other – how they play and talk </a:t>
            </a:r>
          </a:p>
          <a:p>
            <a:endParaRPr lang="en-GB" dirty="0"/>
          </a:p>
          <a:p>
            <a:endParaRPr lang="en-GB" dirty="0"/>
          </a:p>
        </p:txBody>
      </p:sp>
      <p:sp>
        <p:nvSpPr>
          <p:cNvPr id="4" name="Slide Number Placeholder 3"/>
          <p:cNvSpPr>
            <a:spLocks noGrp="1"/>
          </p:cNvSpPr>
          <p:nvPr>
            <p:ph type="sldNum" sz="quarter" idx="5"/>
          </p:nvPr>
        </p:nvSpPr>
        <p:spPr/>
        <p:txBody>
          <a:bodyPr/>
          <a:lstStyle/>
          <a:p>
            <a:fld id="{02A5ABCD-F2EF-6247-999A-8274A3EBCF69}" type="slidenum">
              <a:rPr lang="en-GB" smtClean="0"/>
              <a:t>10</a:t>
            </a:fld>
            <a:endParaRPr lang="en-GB"/>
          </a:p>
        </p:txBody>
      </p:sp>
    </p:spTree>
    <p:extLst>
      <p:ext uri="{BB962C8B-B14F-4D97-AF65-F5344CB8AC3E}">
        <p14:creationId xmlns:p14="http://schemas.microsoft.com/office/powerpoint/2010/main" val="209773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our fundamentals in our thinking:</a:t>
            </a:r>
          </a:p>
          <a:p>
            <a:endParaRPr lang="en-GB" dirty="0"/>
          </a:p>
          <a:p>
            <a:pPr marL="323849" lvl="1" algn="l"/>
            <a:r>
              <a:rPr lang="en-US" sz="1200" b="1" dirty="0">
                <a:solidFill>
                  <a:srgbClr val="FFFFFF"/>
                </a:solidFill>
                <a:latin typeface="Montserrat"/>
              </a:rPr>
              <a:t>Environment</a:t>
            </a:r>
            <a:r>
              <a:rPr lang="en-US" sz="1200" dirty="0">
                <a:solidFill>
                  <a:srgbClr val="FFFFFF"/>
                </a:solidFill>
                <a:latin typeface="Montserrat"/>
              </a:rPr>
              <a:t> – using the classroom as a second teacher</a:t>
            </a:r>
          </a:p>
          <a:p>
            <a:pPr marL="323849" lvl="1" algn="l"/>
            <a:endParaRPr lang="en-US" sz="1200" dirty="0">
              <a:solidFill>
                <a:srgbClr val="FFFFFF"/>
              </a:solidFill>
              <a:latin typeface="Montserrat"/>
            </a:endParaRPr>
          </a:p>
          <a:p>
            <a:pPr marL="323849" lvl="1" algn="l"/>
            <a:endParaRPr lang="en-US" sz="1200" dirty="0">
              <a:solidFill>
                <a:srgbClr val="FFFFFF"/>
              </a:solidFill>
              <a:latin typeface="Montserrat"/>
            </a:endParaRPr>
          </a:p>
          <a:p>
            <a:pPr marL="323849" lvl="1" algn="l"/>
            <a:r>
              <a:rPr lang="en-US" sz="1200" b="1" dirty="0">
                <a:solidFill>
                  <a:srgbClr val="FFFFFF"/>
                </a:solidFill>
                <a:latin typeface="Montserrat"/>
              </a:rPr>
              <a:t>Enhancements</a:t>
            </a:r>
            <a:r>
              <a:rPr lang="en-US" sz="1200" dirty="0">
                <a:solidFill>
                  <a:srgbClr val="FFFFFF"/>
                </a:solidFill>
                <a:latin typeface="Montserrat"/>
              </a:rPr>
              <a:t> – linked to your curriculum – what resources are part of the provision</a:t>
            </a:r>
          </a:p>
          <a:p>
            <a:pPr marL="323849" lvl="1" algn="l"/>
            <a:endParaRPr lang="en-US" sz="1200" dirty="0">
              <a:solidFill>
                <a:srgbClr val="FFFFFF"/>
              </a:solidFill>
              <a:latin typeface="Montserrat"/>
            </a:endParaRPr>
          </a:p>
          <a:p>
            <a:pPr marL="323849" lvl="1" algn="l"/>
            <a:endParaRPr lang="en-US" sz="1200" dirty="0">
              <a:solidFill>
                <a:srgbClr val="FFFFFF"/>
              </a:solidFill>
              <a:latin typeface="Montserrat"/>
            </a:endParaRPr>
          </a:p>
          <a:p>
            <a:pPr marL="323849" lvl="1" algn="l"/>
            <a:r>
              <a:rPr lang="en-US" sz="1200" b="1" dirty="0">
                <a:solidFill>
                  <a:srgbClr val="FFFFFF"/>
                </a:solidFill>
                <a:latin typeface="Montserrat"/>
              </a:rPr>
              <a:t>Expectations</a:t>
            </a:r>
            <a:r>
              <a:rPr lang="en-US" sz="1200" dirty="0">
                <a:solidFill>
                  <a:srgbClr val="FFFFFF"/>
                </a:solidFill>
                <a:latin typeface="Montserrat"/>
              </a:rPr>
              <a:t> – of both the adults and the children e.g. adult role/how children use and look after the environment</a:t>
            </a:r>
          </a:p>
          <a:p>
            <a:pPr marL="323849" lvl="1" algn="l"/>
            <a:endParaRPr lang="en-US" sz="1200" dirty="0">
              <a:solidFill>
                <a:srgbClr val="FFFFFF"/>
              </a:solidFill>
              <a:latin typeface="Montserrat"/>
            </a:endParaRPr>
          </a:p>
          <a:p>
            <a:pPr marL="323849" lvl="1" algn="l"/>
            <a:endParaRPr lang="en-US" sz="1200" dirty="0">
              <a:solidFill>
                <a:srgbClr val="FFFFFF"/>
              </a:solidFill>
              <a:latin typeface="Montserrat"/>
            </a:endParaRPr>
          </a:p>
          <a:p>
            <a:pPr marL="323849" lvl="1" algn="l"/>
            <a:r>
              <a:rPr lang="en-US" sz="1200" b="1" dirty="0">
                <a:solidFill>
                  <a:srgbClr val="FFFFFF"/>
                </a:solidFill>
                <a:latin typeface="Montserrat"/>
              </a:rPr>
              <a:t>Engagement</a:t>
            </a:r>
            <a:r>
              <a:rPr lang="en-US" sz="1200" dirty="0">
                <a:solidFill>
                  <a:srgbClr val="FFFFFF"/>
                </a:solidFill>
                <a:latin typeface="Montserrat"/>
              </a:rPr>
              <a:t> – how the children are engaging with the environment and each other – how they play and talk </a:t>
            </a:r>
          </a:p>
          <a:p>
            <a:endParaRPr lang="en-GB" dirty="0"/>
          </a:p>
          <a:p>
            <a:endParaRPr lang="en-GB" dirty="0"/>
          </a:p>
        </p:txBody>
      </p:sp>
      <p:sp>
        <p:nvSpPr>
          <p:cNvPr id="4" name="Slide Number Placeholder 3"/>
          <p:cNvSpPr>
            <a:spLocks noGrp="1"/>
          </p:cNvSpPr>
          <p:nvPr>
            <p:ph type="sldNum" sz="quarter" idx="5"/>
          </p:nvPr>
        </p:nvSpPr>
        <p:spPr/>
        <p:txBody>
          <a:bodyPr/>
          <a:lstStyle/>
          <a:p>
            <a:fld id="{02A5ABCD-F2EF-6247-999A-8274A3EBCF69}" type="slidenum">
              <a:rPr lang="en-GB" smtClean="0"/>
              <a:t>11</a:t>
            </a:fld>
            <a:endParaRPr lang="en-GB"/>
          </a:p>
        </p:txBody>
      </p:sp>
    </p:spTree>
    <p:extLst>
      <p:ext uri="{BB962C8B-B14F-4D97-AF65-F5344CB8AC3E}">
        <p14:creationId xmlns:p14="http://schemas.microsoft.com/office/powerpoint/2010/main" val="3744633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A5ABCD-F2EF-6247-999A-8274A3EBCF69}" type="slidenum">
              <a:rPr lang="en-GB" smtClean="0"/>
              <a:t>12</a:t>
            </a:fld>
            <a:endParaRPr lang="en-GB"/>
          </a:p>
        </p:txBody>
      </p:sp>
    </p:spTree>
    <p:extLst>
      <p:ext uri="{BB962C8B-B14F-4D97-AF65-F5344CB8AC3E}">
        <p14:creationId xmlns:p14="http://schemas.microsoft.com/office/powerpoint/2010/main" val="1456029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things to remember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US" sz="1200" dirty="0">
                <a:solidFill>
                  <a:srgbClr val="FFFFFF"/>
                </a:solidFill>
                <a:latin typeface="Montserrat"/>
              </a:rPr>
              <a:t>Bust curriculum myths</a:t>
            </a:r>
            <a:r>
              <a:rPr lang="en-GB" sz="1200" dirty="0">
                <a:solidFill>
                  <a:srgbClr val="FFFFFF"/>
                </a:solidFill>
                <a:latin typeface="Montserrat"/>
              </a:rPr>
              <a:t>’ e.g. I have to do writing everyday – do you? genres (Y1) – do you?</a:t>
            </a:r>
            <a:endParaRPr lang="en-US" sz="1200" dirty="0">
              <a:solidFill>
                <a:srgbClr val="FFFFFF"/>
              </a:solidFill>
              <a:latin typeface="Montserrat"/>
            </a:endParaRPr>
          </a:p>
        </p:txBody>
      </p:sp>
      <p:sp>
        <p:nvSpPr>
          <p:cNvPr id="4" name="Slide Number Placeholder 3"/>
          <p:cNvSpPr>
            <a:spLocks noGrp="1"/>
          </p:cNvSpPr>
          <p:nvPr>
            <p:ph type="sldNum" sz="quarter" idx="5"/>
          </p:nvPr>
        </p:nvSpPr>
        <p:spPr/>
        <p:txBody>
          <a:bodyPr/>
          <a:lstStyle/>
          <a:p>
            <a:fld id="{02A5ABCD-F2EF-6247-999A-8274A3EBCF69}" type="slidenum">
              <a:rPr lang="en-GB" smtClean="0"/>
              <a:t>13</a:t>
            </a:fld>
            <a:endParaRPr lang="en-GB"/>
          </a:p>
        </p:txBody>
      </p:sp>
    </p:spTree>
    <p:extLst>
      <p:ext uri="{BB962C8B-B14F-4D97-AF65-F5344CB8AC3E}">
        <p14:creationId xmlns:p14="http://schemas.microsoft.com/office/powerpoint/2010/main" val="997914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5ABCD-F2EF-6247-999A-8274A3EBCF69}" type="slidenum">
              <a:rPr lang="en-GB" smtClean="0"/>
              <a:t>14</a:t>
            </a:fld>
            <a:endParaRPr lang="en-GB"/>
          </a:p>
        </p:txBody>
      </p:sp>
    </p:spTree>
    <p:extLst>
      <p:ext uri="{BB962C8B-B14F-4D97-AF65-F5344CB8AC3E}">
        <p14:creationId xmlns:p14="http://schemas.microsoft.com/office/powerpoint/2010/main" val="3664877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children are supported and stretched from their starting point</a:t>
            </a:r>
          </a:p>
          <a:p>
            <a:pPr marL="171450" indent="-171450">
              <a:buFontTx/>
              <a:buChar char="-"/>
            </a:pPr>
            <a:r>
              <a:rPr lang="en-GB" dirty="0"/>
              <a:t>the key focus for us has been to teach key skills/knowledge, that the children then apply and practice in the provision</a:t>
            </a:r>
          </a:p>
          <a:p>
            <a:pPr marL="171450" indent="-171450">
              <a:buFontTx/>
              <a:buChar char="-"/>
            </a:pPr>
            <a:r>
              <a:rPr lang="en-GB" dirty="0"/>
              <a:t>continual development of gross and fine motor / self regulation - all of this needs to be ongoing so that children are in a place to acquire learning and apply it </a:t>
            </a:r>
          </a:p>
          <a:p>
            <a:pPr marL="171450" indent="-171450">
              <a:buFontTx/>
              <a:buChar char="-"/>
            </a:pPr>
            <a:endParaRPr lang="en-GB" dirty="0"/>
          </a:p>
          <a:p>
            <a:pPr marL="171450" indent="-171450">
              <a:buFontTx/>
              <a:buChar char="-"/>
            </a:pPr>
            <a:r>
              <a:rPr lang="en-GB" dirty="0"/>
              <a:t>play is not a magic wand – but it is about teaching them what they need while they also regularly access the wider curriculum and APPLY!!</a:t>
            </a:r>
          </a:p>
          <a:p>
            <a:pPr marL="171450" indent="-171450">
              <a:buFontTx/>
              <a:buChar char="-"/>
            </a:pPr>
            <a:endParaRPr lang="en-GB" dirty="0"/>
          </a:p>
          <a:p>
            <a:pPr marL="171450" indent="-171450">
              <a:buFontTx/>
              <a:buChar char="-"/>
            </a:pPr>
            <a:r>
              <a:rPr lang="en-GB" dirty="0"/>
              <a:t>***this was really key for us – production line writing vs purposeful writing – </a:t>
            </a:r>
            <a:r>
              <a:rPr lang="en-GB" dirty="0" err="1"/>
              <a:t>chn</a:t>
            </a:r>
            <a:r>
              <a:rPr lang="en-GB" dirty="0"/>
              <a:t> now see it as a way to enhance their play / share their learning </a:t>
            </a:r>
          </a:p>
        </p:txBody>
      </p:sp>
      <p:sp>
        <p:nvSpPr>
          <p:cNvPr id="4" name="Slide Number Placeholder 3"/>
          <p:cNvSpPr>
            <a:spLocks noGrp="1"/>
          </p:cNvSpPr>
          <p:nvPr>
            <p:ph type="sldNum" sz="quarter" idx="5"/>
          </p:nvPr>
        </p:nvSpPr>
        <p:spPr/>
        <p:txBody>
          <a:bodyPr/>
          <a:lstStyle/>
          <a:p>
            <a:fld id="{02A5ABCD-F2EF-6247-999A-8274A3EBCF69}" type="slidenum">
              <a:rPr lang="en-GB" smtClean="0"/>
              <a:t>15</a:t>
            </a:fld>
            <a:endParaRPr lang="en-GB"/>
          </a:p>
        </p:txBody>
      </p:sp>
    </p:spTree>
    <p:extLst>
      <p:ext uri="{BB962C8B-B14F-4D97-AF65-F5344CB8AC3E}">
        <p14:creationId xmlns:p14="http://schemas.microsoft.com/office/powerpoint/2010/main" val="528504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 where’s the progression’ – the increased demands of the curriculum provide progression. also see progression through naturally what the children are doing / how they are using the environment / + tweaks you make e.g. different shapes in construction in year 2</a:t>
            </a:r>
          </a:p>
          <a:p>
            <a:pPr marL="171450" indent="-171450">
              <a:buFontTx/>
              <a:buChar char="-"/>
            </a:pPr>
            <a:endParaRPr lang="en-GB" dirty="0"/>
          </a:p>
          <a:p>
            <a:pPr marL="171450" indent="-171450">
              <a:buFontTx/>
              <a:buChar char="-"/>
            </a:pPr>
            <a:r>
              <a:rPr lang="en-GB" dirty="0"/>
              <a:t>fitting it all in. there are somethings that are just teacher directed but that doesn’t have to mean formal</a:t>
            </a:r>
          </a:p>
          <a:p>
            <a:pPr marL="171450" indent="-171450">
              <a:buFontTx/>
              <a:buChar char="-"/>
            </a:pPr>
            <a:endParaRPr lang="en-GB" dirty="0"/>
          </a:p>
          <a:p>
            <a:pPr marL="171450" indent="-171450">
              <a:buFontTx/>
              <a:buChar char="-"/>
            </a:pPr>
            <a:r>
              <a:rPr lang="en-GB" dirty="0"/>
              <a:t>CPD for confidence and developing a shared vision</a:t>
            </a:r>
          </a:p>
          <a:p>
            <a:pPr marL="171450" indent="-171450">
              <a:buFontTx/>
              <a:buChar char="-"/>
            </a:pPr>
            <a:endParaRPr lang="en-GB" dirty="0"/>
          </a:p>
          <a:p>
            <a:pPr marL="171450" indent="-171450">
              <a:buFontTx/>
              <a:buChar char="-"/>
            </a:pPr>
            <a:r>
              <a:rPr lang="en-GB" dirty="0"/>
              <a:t>I would argue you are more confident in this </a:t>
            </a:r>
          </a:p>
          <a:p>
            <a:pPr marL="171450" indent="-171450">
              <a:buFontTx/>
              <a:buChar cha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02A5ABCD-F2EF-6247-999A-8274A3EBCF69}" type="slidenum">
              <a:rPr lang="en-GB" smtClean="0"/>
              <a:t>16</a:t>
            </a:fld>
            <a:endParaRPr lang="en-GB"/>
          </a:p>
        </p:txBody>
      </p:sp>
    </p:spTree>
    <p:extLst>
      <p:ext uri="{BB962C8B-B14F-4D97-AF65-F5344CB8AC3E}">
        <p14:creationId xmlns:p14="http://schemas.microsoft.com/office/powerpoint/2010/main" val="251974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5ABCD-F2EF-6247-999A-8274A3EBCF69}" type="slidenum">
              <a:rPr lang="en-GB" smtClean="0"/>
              <a:t>17</a:t>
            </a:fld>
            <a:endParaRPr lang="en-GB"/>
          </a:p>
        </p:txBody>
      </p:sp>
    </p:spTree>
    <p:extLst>
      <p:ext uri="{BB962C8B-B14F-4D97-AF65-F5344CB8AC3E}">
        <p14:creationId xmlns:p14="http://schemas.microsoft.com/office/powerpoint/2010/main" val="3111937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embrace the journey!</a:t>
            </a:r>
          </a:p>
          <a:p>
            <a:pPr marL="171450" indent="-171450">
              <a:buFontTx/>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connect - </a:t>
            </a:r>
            <a:r>
              <a:rPr lang="en-GB" sz="1200" kern="100" dirty="0">
                <a:solidFill>
                  <a:schemeClr val="bg1"/>
                </a:solidFill>
                <a:effectLst/>
                <a:latin typeface="Montserrat" pitchFamily="2" charset="77"/>
                <a:ea typeface="Avenir" panose="02000503020000020003" pitchFamily="2" charset="0"/>
                <a:cs typeface="Avenir" panose="02000503020000020003" pitchFamily="2" charset="0"/>
              </a:rPr>
              <a:t>with schools in your locality or beyond that have already implemented play-based learning models beyond the Early Years</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02A5ABCD-F2EF-6247-999A-8274A3EBCF69}" type="slidenum">
              <a:rPr lang="en-GB" smtClean="0"/>
              <a:t>18</a:t>
            </a:fld>
            <a:endParaRPr lang="en-GB"/>
          </a:p>
        </p:txBody>
      </p:sp>
    </p:spTree>
    <p:extLst>
      <p:ext uri="{BB962C8B-B14F-4D97-AF65-F5344CB8AC3E}">
        <p14:creationId xmlns:p14="http://schemas.microsoft.com/office/powerpoint/2010/main" val="2200110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A5ABCD-F2EF-6247-999A-8274A3EBCF69}" type="slidenum">
              <a:rPr lang="en-GB" smtClean="0"/>
              <a:t>19</a:t>
            </a:fld>
            <a:endParaRPr lang="en-GB"/>
          </a:p>
        </p:txBody>
      </p:sp>
    </p:spTree>
    <p:extLst>
      <p:ext uri="{BB962C8B-B14F-4D97-AF65-F5344CB8AC3E}">
        <p14:creationId xmlns:p14="http://schemas.microsoft.com/office/powerpoint/2010/main" val="2515198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5ABCD-F2EF-6247-999A-8274A3EBCF69}" type="slidenum">
              <a:rPr lang="en-GB" smtClean="0"/>
              <a:t>2</a:t>
            </a:fld>
            <a:endParaRPr lang="en-GB"/>
          </a:p>
        </p:txBody>
      </p:sp>
    </p:spTree>
    <p:extLst>
      <p:ext uri="{BB962C8B-B14F-4D97-AF65-F5344CB8AC3E}">
        <p14:creationId xmlns:p14="http://schemas.microsoft.com/office/powerpoint/2010/main" val="280725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5ABCD-F2EF-6247-999A-8274A3EBCF69}" type="slidenum">
              <a:rPr lang="en-GB" smtClean="0"/>
              <a:t>3</a:t>
            </a:fld>
            <a:endParaRPr lang="en-GB"/>
          </a:p>
        </p:txBody>
      </p:sp>
    </p:spTree>
    <p:extLst>
      <p:ext uri="{BB962C8B-B14F-4D97-AF65-F5344CB8AC3E}">
        <p14:creationId xmlns:p14="http://schemas.microsoft.com/office/powerpoint/2010/main" val="1000292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200" dirty="0">
                <a:solidFill>
                  <a:srgbClr val="000000"/>
                </a:solidFill>
                <a:effectLst/>
                <a:latin typeface="Avenir Book" panose="02000503020000020003" pitchFamily="2" charset="0"/>
                <a:ea typeface="Avenir" panose="02000503020000020003" pitchFamily="2" charset="0"/>
                <a:cs typeface="Avenir" panose="02000503020000020003" pitchFamily="2" charset="0"/>
              </a:rPr>
              <a:t>When looking at transition and continuity from Reception, we observed previous cohorts struggle with the demands of a formal Year 1, such as increased curriculum expectations and prolonged periods at desks, resulting in a passive approach to their learning and reduced learning time due to its discrete nature. To maximise outcomes for our Year 1 learners, we understood that our approach needed to evolve by building upon the principles and practice of the Early Years.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200" dirty="0">
              <a:solidFill>
                <a:srgbClr val="000000"/>
              </a:solidFill>
              <a:effectLst/>
              <a:latin typeface="Avenir Book" panose="02000503020000020003" pitchFamily="2" charset="0"/>
              <a:ea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200" dirty="0">
                <a:solidFill>
                  <a:srgbClr val="000000"/>
                </a:solidFill>
                <a:effectLst/>
                <a:latin typeface="Avenir Book" panose="02000503020000020003" pitchFamily="2" charset="0"/>
                <a:ea typeface="Arial" panose="020B0604020202020204" pitchFamily="34" charset="0"/>
              </a:rPr>
              <a:t>found through research interesting information such as - </a:t>
            </a:r>
            <a:r>
              <a:rPr lang="en-GB" sz="1200" kern="0" dirty="0">
                <a:solidFill>
                  <a:srgbClr val="000000"/>
                </a:solidFill>
                <a:effectLst/>
                <a:latin typeface="Avenir Book" panose="02000503020000020003" pitchFamily="2" charset="0"/>
                <a:ea typeface="Avenir" panose="02000503020000020003" pitchFamily="2" charset="0"/>
                <a:cs typeface="Avenir" panose="02000503020000020003" pitchFamily="2" charset="0"/>
              </a:rPr>
              <a:t>play provides opportunities for executive function development (Eberhart et al., 2023). Executive functions, for example cognitive flexibility and self-regulation, are considered more reliable indicators of academic success than areas such as early literacy (McClelland et al., 2014).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200" kern="0" dirty="0">
              <a:solidFill>
                <a:srgbClr val="000000"/>
              </a:solidFill>
              <a:effectLst/>
              <a:latin typeface="Avenir Book" panose="02000503020000020003" pitchFamily="2" charset="0"/>
              <a:ea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200" kern="0" dirty="0">
                <a:solidFill>
                  <a:srgbClr val="000000"/>
                </a:solidFill>
                <a:effectLst/>
                <a:latin typeface="Avenir Book" panose="02000503020000020003" pitchFamily="2" charset="0"/>
                <a:ea typeface="Avenir" panose="02000503020000020003" pitchFamily="2" charset="0"/>
                <a:cs typeface="Avenir" panose="02000503020000020003" pitchFamily="2" charset="0"/>
              </a:rPr>
              <a:t>However, it should be recognised that the benefits of play-based learning extend beyond our most vulnerable learners. Developmental characteristics are not unique to specific year groups; children enter our classrooms with diverse starting points and their own early experiences. Play understands this and allows for a more inclusive and developmentally sensitive (Fisher, 2020) approach to education, recognising and responding to the individual needs and strengths of each child, regardless of background or circumstance.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200" kern="0" dirty="0">
              <a:solidFill>
                <a:srgbClr val="000000"/>
              </a:solidFill>
              <a:effectLst/>
              <a:latin typeface="Avenir Book" panose="02000503020000020003" pitchFamily="2" charset="0"/>
              <a:ea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200" kern="0" dirty="0">
                <a:solidFill>
                  <a:srgbClr val="000000"/>
                </a:solidFill>
                <a:effectLst/>
                <a:latin typeface="Avenir Book" panose="02000503020000020003" pitchFamily="2" charset="0"/>
                <a:ea typeface="Arial" panose="020B0604020202020204" pitchFamily="34" charset="0"/>
              </a:rPr>
              <a:t>so, with this in mind, we wanted to build on the core principles of the early years, particularly taking note of the last one…when children transition into year 1 from </a:t>
            </a:r>
            <a:r>
              <a:rPr lang="en-GB" sz="1200" kern="0" dirty="0" err="1">
                <a:solidFill>
                  <a:srgbClr val="000000"/>
                </a:solidFill>
                <a:effectLst/>
                <a:latin typeface="Avenir Book" panose="02000503020000020003" pitchFamily="2" charset="0"/>
                <a:ea typeface="Arial" panose="020B0604020202020204" pitchFamily="34" charset="0"/>
              </a:rPr>
              <a:t>eyfs</a:t>
            </a:r>
            <a:r>
              <a:rPr lang="en-GB" sz="1200" kern="0" dirty="0">
                <a:solidFill>
                  <a:srgbClr val="000000"/>
                </a:solidFill>
                <a:effectLst/>
                <a:latin typeface="Avenir Book" panose="02000503020000020003" pitchFamily="2" charset="0"/>
                <a:ea typeface="Arial" panose="020B0604020202020204" pitchFamily="34" charset="0"/>
              </a:rPr>
              <a:t> – they are only 6 weeks older, and often that break, </a:t>
            </a:r>
            <a:r>
              <a:rPr lang="en-GB" sz="1200" kern="0" dirty="0" err="1">
                <a:solidFill>
                  <a:srgbClr val="000000"/>
                </a:solidFill>
                <a:effectLst/>
                <a:latin typeface="Avenir Book" panose="02000503020000020003" pitchFamily="2" charset="0"/>
                <a:ea typeface="Arial" panose="020B0604020202020204" pitchFamily="34" charset="0"/>
              </a:rPr>
              <a:t>espc</a:t>
            </a:r>
            <a:r>
              <a:rPr lang="en-GB" sz="1200" kern="0" dirty="0">
                <a:solidFill>
                  <a:srgbClr val="000000"/>
                </a:solidFill>
                <a:effectLst/>
                <a:latin typeface="Avenir Book" panose="02000503020000020003" pitchFamily="2" charset="0"/>
                <a:ea typeface="Arial" panose="020B0604020202020204" pitchFamily="34" charset="0"/>
              </a:rPr>
              <a:t> in schools like mine, is quite significant for the children </a:t>
            </a:r>
            <a:endParaRPr lang="en-GB" sz="1200" dirty="0">
              <a:effectLst/>
              <a:latin typeface="Arial" panose="020B0604020202020204" pitchFamily="34" charset="0"/>
              <a:ea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02A5ABCD-F2EF-6247-999A-8274A3EBCF69}" type="slidenum">
              <a:rPr lang="en-GB" smtClean="0"/>
              <a:t>4</a:t>
            </a:fld>
            <a:endParaRPr lang="en-GB"/>
          </a:p>
        </p:txBody>
      </p:sp>
    </p:spTree>
    <p:extLst>
      <p:ext uri="{BB962C8B-B14F-4D97-AF65-F5344CB8AC3E}">
        <p14:creationId xmlns:p14="http://schemas.microsoft.com/office/powerpoint/2010/main" val="655612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a:t>
            </a:r>
          </a:p>
          <a:p>
            <a:r>
              <a:rPr lang="en-GB" dirty="0"/>
              <a:t>As mentioned previously, grounded what we did with research to support and shape our rationale. our rationale started with us realising we could better meet the needs of our children, but understanding the why and the how:</a:t>
            </a:r>
          </a:p>
          <a:p>
            <a:pPr marL="474981" lvl="1" indent="-237491" algn="l">
              <a:lnSpc>
                <a:spcPts val="3080"/>
              </a:lnSpc>
              <a:buFont typeface="Arial"/>
              <a:buChar char="•"/>
            </a:pPr>
            <a:r>
              <a:rPr lang="en-US" sz="1200" dirty="0">
                <a:solidFill>
                  <a:schemeClr val="bg1">
                    <a:lumMod val="95000"/>
                  </a:schemeClr>
                </a:solidFill>
                <a:latin typeface="Montserrat"/>
              </a:rPr>
              <a:t>Play is crucial for all learners, especially the most vulnerable (Allee-</a:t>
            </a:r>
            <a:r>
              <a:rPr lang="en-US" sz="1200" dirty="0" err="1">
                <a:solidFill>
                  <a:schemeClr val="bg1">
                    <a:lumMod val="95000"/>
                  </a:schemeClr>
                </a:solidFill>
                <a:latin typeface="Montserrat"/>
              </a:rPr>
              <a:t>Herdon</a:t>
            </a:r>
            <a:r>
              <a:rPr lang="en-US" sz="1200" dirty="0">
                <a:solidFill>
                  <a:schemeClr val="bg1">
                    <a:lumMod val="95000"/>
                  </a:schemeClr>
                </a:solidFill>
                <a:latin typeface="Montserrat"/>
              </a:rPr>
              <a:t> et al., 2019)</a:t>
            </a:r>
          </a:p>
          <a:p>
            <a:pPr marL="474981" marR="0" lvl="1" indent="-237491" algn="l" defTabSz="914400" rtl="0" eaLnBrk="1" fontAlgn="auto" latinLnBrk="0" hangingPunct="1">
              <a:lnSpc>
                <a:spcPts val="3080"/>
              </a:lnSpc>
              <a:spcBef>
                <a:spcPts val="0"/>
              </a:spcBef>
              <a:spcAft>
                <a:spcPts val="0"/>
              </a:spcAft>
              <a:buClrTx/>
              <a:buSzTx/>
              <a:buFont typeface="Arial"/>
              <a:buChar char="•"/>
              <a:tabLst/>
              <a:defRPr/>
            </a:pPr>
            <a:r>
              <a:rPr lang="en-US" sz="1200" dirty="0">
                <a:solidFill>
                  <a:schemeClr val="bg1">
                    <a:lumMod val="95000"/>
                  </a:schemeClr>
                </a:solidFill>
                <a:latin typeface="Montserrat"/>
              </a:rPr>
              <a:t>Executive functions (</a:t>
            </a:r>
            <a:r>
              <a:rPr lang="en-US" dirty="0">
                <a:solidFill>
                  <a:schemeClr val="bg1">
                    <a:lumMod val="95000"/>
                  </a:schemeClr>
                </a:solidFill>
                <a:latin typeface="Montserrat"/>
              </a:rPr>
              <a:t>such as cognitive flexibility and self-regulation)</a:t>
            </a:r>
            <a:r>
              <a:rPr lang="en-US" sz="1200" dirty="0">
                <a:solidFill>
                  <a:schemeClr val="bg1">
                    <a:lumMod val="95000"/>
                  </a:schemeClr>
                </a:solidFill>
                <a:latin typeface="Montserrat"/>
              </a:rPr>
              <a:t> developed through play are key early indicators of academic success, more than early literacy skills (Eberhart et al., 2023; McClelland et al., 2014)</a:t>
            </a:r>
          </a:p>
          <a:p>
            <a:pPr marL="474981" lvl="1" indent="-237491" algn="l">
              <a:lnSpc>
                <a:spcPts val="3080"/>
              </a:lnSpc>
              <a:buFont typeface="Arial"/>
              <a:buChar char="•"/>
            </a:pPr>
            <a:r>
              <a:rPr lang="en-US" sz="1200" dirty="0">
                <a:solidFill>
                  <a:schemeClr val="bg1">
                    <a:lumMod val="95000"/>
                  </a:schemeClr>
                </a:solidFill>
                <a:latin typeface="Montserrat"/>
              </a:rPr>
              <a:t>Play-based learning acknowledges and responds to diverse starting points and early experiences of children (Fisher, 2020)</a:t>
            </a:r>
          </a:p>
          <a:p>
            <a:pPr marL="474981" lvl="1" indent="-237491" algn="l">
              <a:lnSpc>
                <a:spcPts val="3080"/>
              </a:lnSpc>
              <a:buFont typeface="Arial"/>
              <a:buChar char="•"/>
            </a:pPr>
            <a:r>
              <a:rPr lang="en-US" sz="1200" dirty="0">
                <a:solidFill>
                  <a:schemeClr val="bg1">
                    <a:lumMod val="95000"/>
                  </a:schemeClr>
                </a:solidFill>
                <a:latin typeface="Montserrat"/>
              </a:rPr>
              <a:t>Play is not merely a 'prop' but a powerful tool for engagement and learning for all children (Howe, 2016)</a:t>
            </a:r>
          </a:p>
          <a:p>
            <a:pPr marL="474981" lvl="1" indent="-237491" algn="l">
              <a:lnSpc>
                <a:spcPts val="3080"/>
              </a:lnSpc>
              <a:buFont typeface="Arial"/>
              <a:buChar char="•"/>
            </a:pPr>
            <a:r>
              <a:rPr lang="en-US" sz="1200" dirty="0">
                <a:solidFill>
                  <a:schemeClr val="bg1">
                    <a:lumMod val="95000"/>
                  </a:schemeClr>
                </a:solidFill>
                <a:latin typeface="Montserrat"/>
              </a:rPr>
              <a:t>EEF​</a:t>
            </a:r>
            <a:endParaRPr lang="en-US" dirty="0">
              <a:solidFill>
                <a:schemeClr val="bg1">
                  <a:lumMod val="95000"/>
                </a:schemeClr>
              </a:solidFill>
              <a:latin typeface="Montserrat"/>
            </a:endParaRPr>
          </a:p>
          <a:p>
            <a:pPr marL="171450" indent="-171450">
              <a:buFontTx/>
              <a:buChar char="-"/>
            </a:pPr>
            <a:r>
              <a:rPr lang="en-US" dirty="0">
                <a:solidFill>
                  <a:schemeClr val="bg1">
                    <a:lumMod val="95000"/>
                  </a:schemeClr>
                </a:solidFill>
                <a:latin typeface="Montserrat"/>
              </a:rPr>
              <a:t>from here we created our vision</a:t>
            </a:r>
          </a:p>
          <a:p>
            <a:pPr marL="171450" indent="-171450">
              <a:buFontTx/>
              <a:buChar char="-"/>
            </a:pPr>
            <a:endParaRPr lang="en-US" dirty="0">
              <a:solidFill>
                <a:schemeClr val="bg1">
                  <a:lumMod val="95000"/>
                </a:schemeClr>
              </a:solidFill>
              <a:latin typeface="Montserrat"/>
            </a:endParaRPr>
          </a:p>
        </p:txBody>
      </p:sp>
      <p:sp>
        <p:nvSpPr>
          <p:cNvPr id="4" name="Slide Number Placeholder 3"/>
          <p:cNvSpPr>
            <a:spLocks noGrp="1"/>
          </p:cNvSpPr>
          <p:nvPr>
            <p:ph type="sldNum" sz="quarter" idx="5"/>
          </p:nvPr>
        </p:nvSpPr>
        <p:spPr/>
        <p:txBody>
          <a:bodyPr/>
          <a:lstStyle/>
          <a:p>
            <a:fld id="{02A5ABCD-F2EF-6247-999A-8274A3EBCF69}" type="slidenum">
              <a:rPr lang="en-GB" smtClean="0"/>
              <a:t>5</a:t>
            </a:fld>
            <a:endParaRPr lang="en-GB"/>
          </a:p>
        </p:txBody>
      </p:sp>
    </p:spTree>
    <p:extLst>
      <p:ext uri="{BB962C8B-B14F-4D97-AF65-F5344CB8AC3E}">
        <p14:creationId xmlns:p14="http://schemas.microsoft.com/office/powerpoint/2010/main" val="338917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Tx/>
              <a:buNone/>
            </a:pPr>
            <a:r>
              <a:rPr lang="en-US" dirty="0">
                <a:solidFill>
                  <a:schemeClr val="tx1"/>
                </a:solidFill>
                <a:latin typeface="Montserrat"/>
              </a:rPr>
              <a:t>Vision for our learners</a:t>
            </a:r>
          </a:p>
          <a:p>
            <a:pPr marL="474981" lvl="1" indent="-237491" algn="l">
              <a:lnSpc>
                <a:spcPts val="3080"/>
              </a:lnSpc>
              <a:buFont typeface="Arial"/>
              <a:buChar char="•"/>
            </a:pPr>
            <a:r>
              <a:rPr lang="en-US" sz="1200" dirty="0">
                <a:solidFill>
                  <a:schemeClr val="tx1"/>
                </a:solidFill>
                <a:latin typeface="Montserrat"/>
              </a:rPr>
              <a:t>All our children to become confident, inquisitive, and articulate learners</a:t>
            </a:r>
          </a:p>
          <a:p>
            <a:pPr marL="474981" lvl="1" indent="-237491" algn="l">
              <a:lnSpc>
                <a:spcPts val="3080"/>
              </a:lnSpc>
              <a:buFont typeface="Arial"/>
              <a:buChar char="•"/>
            </a:pPr>
            <a:r>
              <a:rPr lang="en-US" sz="1200" dirty="0">
                <a:solidFill>
                  <a:schemeClr val="tx1"/>
                </a:solidFill>
                <a:latin typeface="Montserrat"/>
              </a:rPr>
              <a:t>Plentiful opportunity to talk and collaborate with their peers</a:t>
            </a:r>
          </a:p>
          <a:p>
            <a:pPr marL="474981" lvl="1" indent="-237491" algn="l">
              <a:lnSpc>
                <a:spcPts val="3080"/>
              </a:lnSpc>
              <a:buFont typeface="Arial"/>
              <a:buChar char="•"/>
            </a:pPr>
            <a:r>
              <a:rPr lang="en-US" sz="1200" dirty="0">
                <a:solidFill>
                  <a:schemeClr val="tx1"/>
                </a:solidFill>
                <a:latin typeface="Montserrat"/>
              </a:rPr>
              <a:t>Intrinsically motivated and drive their own learning</a:t>
            </a:r>
          </a:p>
          <a:p>
            <a:pPr marL="474981" lvl="1" indent="-237491" algn="l">
              <a:lnSpc>
                <a:spcPts val="3080"/>
              </a:lnSpc>
              <a:buFont typeface="Arial"/>
              <a:buChar char="•"/>
            </a:pPr>
            <a:r>
              <a:rPr lang="en-US" sz="1200" dirty="0">
                <a:solidFill>
                  <a:schemeClr val="tx1"/>
                </a:solidFill>
                <a:latin typeface="Montserrat"/>
              </a:rPr>
              <a:t>Regular access to the wider curriculum</a:t>
            </a:r>
          </a:p>
          <a:p>
            <a:pPr marL="474981" lvl="1" indent="-237491" algn="l">
              <a:lnSpc>
                <a:spcPts val="3080"/>
              </a:lnSpc>
              <a:buFont typeface="Arial"/>
              <a:buChar char="•"/>
            </a:pPr>
            <a:r>
              <a:rPr lang="en-US" sz="1200" dirty="0">
                <a:solidFill>
                  <a:schemeClr val="tx1"/>
                </a:solidFill>
                <a:latin typeface="Montserrat"/>
              </a:rPr>
              <a:t>Increased opportunities to </a:t>
            </a:r>
            <a:r>
              <a:rPr lang="en-US" sz="1200" dirty="0" err="1">
                <a:solidFill>
                  <a:schemeClr val="tx1"/>
                </a:solidFill>
                <a:latin typeface="Montserrat"/>
              </a:rPr>
              <a:t>contextualise</a:t>
            </a:r>
            <a:r>
              <a:rPr lang="en-US" sz="1200" dirty="0">
                <a:solidFill>
                  <a:schemeClr val="tx1"/>
                </a:solidFill>
                <a:latin typeface="Montserrat"/>
              </a:rPr>
              <a:t> learning</a:t>
            </a:r>
          </a:p>
          <a:p>
            <a:pPr marL="474981" lvl="1" indent="-237491" algn="l">
              <a:lnSpc>
                <a:spcPts val="3080"/>
              </a:lnSpc>
              <a:buFont typeface="Arial"/>
              <a:buChar char="•"/>
            </a:pPr>
            <a:r>
              <a:rPr lang="en-US" sz="1200" dirty="0">
                <a:solidFill>
                  <a:schemeClr val="tx1"/>
                </a:solidFill>
                <a:latin typeface="Montserrat"/>
              </a:rPr>
              <a:t>Bring childhood back into the classroom</a:t>
            </a:r>
          </a:p>
        </p:txBody>
      </p:sp>
      <p:sp>
        <p:nvSpPr>
          <p:cNvPr id="4" name="Slide Number Placeholder 3"/>
          <p:cNvSpPr>
            <a:spLocks noGrp="1"/>
          </p:cNvSpPr>
          <p:nvPr>
            <p:ph type="sldNum" sz="quarter" idx="5"/>
          </p:nvPr>
        </p:nvSpPr>
        <p:spPr/>
        <p:txBody>
          <a:bodyPr/>
          <a:lstStyle/>
          <a:p>
            <a:fld id="{02A5ABCD-F2EF-6247-999A-8274A3EBCF69}" type="slidenum">
              <a:rPr lang="en-GB" smtClean="0"/>
              <a:t>6</a:t>
            </a:fld>
            <a:endParaRPr lang="en-GB"/>
          </a:p>
        </p:txBody>
      </p:sp>
    </p:spTree>
    <p:extLst>
      <p:ext uri="{BB962C8B-B14F-4D97-AF65-F5344CB8AC3E}">
        <p14:creationId xmlns:p14="http://schemas.microsoft.com/office/powerpoint/2010/main" val="289095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219710" algn="l">
              <a:lnSpc>
                <a:spcPts val="3080"/>
              </a:lnSpc>
              <a:buFont typeface="Arial"/>
              <a:buNone/>
            </a:pPr>
            <a:r>
              <a:rPr lang="en-US" dirty="0">
                <a:solidFill>
                  <a:srgbClr val="545454"/>
                </a:solidFill>
                <a:latin typeface="Montserrat"/>
              </a:rPr>
              <a:t>Vision for Us</a:t>
            </a:r>
          </a:p>
          <a:p>
            <a:pPr marL="474981" lvl="1" indent="-237491">
              <a:lnSpc>
                <a:spcPts val="3080"/>
              </a:lnSpc>
              <a:buFont typeface="Arial"/>
              <a:buChar char="•"/>
            </a:pPr>
            <a:r>
              <a:rPr lang="en-US" sz="1200" dirty="0">
                <a:solidFill>
                  <a:srgbClr val="545454"/>
                </a:solidFill>
                <a:latin typeface="Montserrat"/>
              </a:rPr>
              <a:t>Moving beyond instructional learning and static knowledge​</a:t>
            </a:r>
          </a:p>
          <a:p>
            <a:pPr marL="474981" lvl="1" indent="-237491">
              <a:lnSpc>
                <a:spcPts val="3080"/>
              </a:lnSpc>
              <a:buFont typeface="Arial"/>
              <a:buChar char="•"/>
            </a:pPr>
            <a:r>
              <a:rPr lang="en-US" sz="1200" dirty="0">
                <a:solidFill>
                  <a:srgbClr val="545454"/>
                </a:solidFill>
                <a:latin typeface="Montserrat"/>
              </a:rPr>
              <a:t>Develop an inclusive and developmentally sensitive educational environment</a:t>
            </a:r>
          </a:p>
          <a:p>
            <a:pPr marL="474981" lvl="1" indent="-237491">
              <a:lnSpc>
                <a:spcPts val="3080"/>
              </a:lnSpc>
              <a:buFont typeface="Arial"/>
              <a:buChar char="•"/>
            </a:pPr>
            <a:r>
              <a:rPr lang="en-US" sz="1200" dirty="0">
                <a:solidFill>
                  <a:srgbClr val="545454"/>
                </a:solidFill>
                <a:latin typeface="Montserrat"/>
              </a:rPr>
              <a:t>Empower teachers</a:t>
            </a:r>
          </a:p>
          <a:p>
            <a:pPr marL="0" lvl="0" indent="-219710" algn="l">
              <a:lnSpc>
                <a:spcPts val="3080"/>
              </a:lnSpc>
              <a:buFont typeface="Arial"/>
              <a:buNone/>
            </a:pPr>
            <a:endParaRPr lang="en-US" dirty="0">
              <a:solidFill>
                <a:schemeClr val="bg1">
                  <a:lumMod val="95000"/>
                </a:schemeClr>
              </a:solidFill>
              <a:latin typeface="Montserrat"/>
            </a:endParaRPr>
          </a:p>
          <a:p>
            <a:pPr marL="171450" indent="-171450">
              <a:buFontTx/>
              <a:buChar char="-"/>
            </a:pPr>
            <a:endParaRPr lang="en-US" dirty="0">
              <a:solidFill>
                <a:schemeClr val="bg1">
                  <a:lumMod val="95000"/>
                </a:schemeClr>
              </a:solidFill>
              <a:latin typeface="Montserrat"/>
            </a:endParaRPr>
          </a:p>
        </p:txBody>
      </p:sp>
      <p:sp>
        <p:nvSpPr>
          <p:cNvPr id="4" name="Slide Number Placeholder 3"/>
          <p:cNvSpPr>
            <a:spLocks noGrp="1"/>
          </p:cNvSpPr>
          <p:nvPr>
            <p:ph type="sldNum" sz="quarter" idx="5"/>
          </p:nvPr>
        </p:nvSpPr>
        <p:spPr/>
        <p:txBody>
          <a:bodyPr/>
          <a:lstStyle/>
          <a:p>
            <a:fld id="{02A5ABCD-F2EF-6247-999A-8274A3EBCF69}" type="slidenum">
              <a:rPr lang="en-GB" smtClean="0"/>
              <a:t>7</a:t>
            </a:fld>
            <a:endParaRPr lang="en-GB"/>
          </a:p>
        </p:txBody>
      </p:sp>
    </p:spTree>
    <p:extLst>
      <p:ext uri="{BB962C8B-B14F-4D97-AF65-F5344CB8AC3E}">
        <p14:creationId xmlns:p14="http://schemas.microsoft.com/office/powerpoint/2010/main" val="3619354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5ABCD-F2EF-6247-999A-8274A3EBCF69}" type="slidenum">
              <a:rPr lang="en-GB" smtClean="0"/>
              <a:t>8</a:t>
            </a:fld>
            <a:endParaRPr lang="en-GB"/>
          </a:p>
        </p:txBody>
      </p:sp>
    </p:spTree>
    <p:extLst>
      <p:ext uri="{BB962C8B-B14F-4D97-AF65-F5344CB8AC3E}">
        <p14:creationId xmlns:p14="http://schemas.microsoft.com/office/powerpoint/2010/main" val="2888686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5ABCD-F2EF-6247-999A-8274A3EBCF69}" type="slidenum">
              <a:rPr lang="en-GB" smtClean="0"/>
              <a:t>9</a:t>
            </a:fld>
            <a:endParaRPr lang="en-GB"/>
          </a:p>
        </p:txBody>
      </p:sp>
    </p:spTree>
    <p:extLst>
      <p:ext uri="{BB962C8B-B14F-4D97-AF65-F5344CB8AC3E}">
        <p14:creationId xmlns:p14="http://schemas.microsoft.com/office/powerpoint/2010/main" val="3877719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29.jpeg"/><Relationship Id="rId3" Type="http://schemas.openxmlformats.org/officeDocument/2006/relationships/image" Target="../media/image7.png"/><Relationship Id="rId7" Type="http://schemas.microsoft.com/office/2007/relationships/hdphoto" Target="../media/hdphoto3.wdp"/><Relationship Id="rId12"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jpeg"/><Relationship Id="rId9" Type="http://schemas.openxmlformats.org/officeDocument/2006/relationships/image" Target="../media/image28.jpeg"/><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7.png"/><Relationship Id="rId4" Type="http://schemas.openxmlformats.org/officeDocument/2006/relationships/image" Target="../media/image15.sv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Freeform 2"/>
          <p:cNvSpPr/>
          <p:nvPr/>
        </p:nvSpPr>
        <p:spPr>
          <a:xfrm>
            <a:off x="7848600" y="8763991"/>
            <a:ext cx="6433829" cy="4761033"/>
          </a:xfrm>
          <a:custGeom>
            <a:avLst/>
            <a:gdLst/>
            <a:ahLst/>
            <a:cxnLst/>
            <a:rect l="l" t="t" r="r" b="b"/>
            <a:pathLst>
              <a:path w="6433829" h="4761033">
                <a:moveTo>
                  <a:pt x="0" y="0"/>
                </a:moveTo>
                <a:lnTo>
                  <a:pt x="6433829" y="0"/>
                </a:lnTo>
                <a:lnTo>
                  <a:pt x="6433829" y="4761033"/>
                </a:lnTo>
                <a:lnTo>
                  <a:pt x="0" y="4761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6933239">
            <a:off x="417559" y="-1878225"/>
            <a:ext cx="3038681" cy="5136230"/>
          </a:xfrm>
          <a:custGeom>
            <a:avLst/>
            <a:gdLst/>
            <a:ahLst/>
            <a:cxnLst/>
            <a:rect l="l" t="t" r="r" b="b"/>
            <a:pathLst>
              <a:path w="3558007" h="5136230">
                <a:moveTo>
                  <a:pt x="0" y="0"/>
                </a:moveTo>
                <a:lnTo>
                  <a:pt x="3558006" y="0"/>
                </a:lnTo>
                <a:lnTo>
                  <a:pt x="3558006" y="5136230"/>
                </a:lnTo>
                <a:lnTo>
                  <a:pt x="0" y="5136230"/>
                </a:lnTo>
                <a:lnTo>
                  <a:pt x="0" y="0"/>
                </a:lnTo>
                <a:close/>
              </a:path>
            </a:pathLst>
          </a:custGeom>
          <a:blipFill>
            <a:blip r:embed="rId5">
              <a:extLst>
                <a:ext uri="{96DAC541-7B7A-43D3-8B79-37D633B846F1}">
                  <asvg:svgBlip xmlns:asvg="http://schemas.microsoft.com/office/drawing/2016/SVG/main" r:embed="rId6"/>
                </a:ext>
              </a:extLst>
            </a:blip>
            <a:stretch>
              <a:fillRect l="-1" r="-17090"/>
            </a:stretch>
          </a:blipFill>
        </p:spPr>
        <p:txBody>
          <a:bodyPr/>
          <a:lstStyle/>
          <a:p>
            <a:endParaRPr lang="en-GB"/>
          </a:p>
        </p:txBody>
      </p:sp>
      <p:sp>
        <p:nvSpPr>
          <p:cNvPr id="6" name="Freeform 6"/>
          <p:cNvSpPr/>
          <p:nvPr/>
        </p:nvSpPr>
        <p:spPr>
          <a:xfrm rot="-5769533">
            <a:off x="3723497" y="-460455"/>
            <a:ext cx="1628220" cy="3109449"/>
          </a:xfrm>
          <a:custGeom>
            <a:avLst/>
            <a:gdLst/>
            <a:ahLst/>
            <a:cxnLst/>
            <a:rect l="l" t="t" r="r" b="b"/>
            <a:pathLst>
              <a:path w="1628220" h="3109449">
                <a:moveTo>
                  <a:pt x="0" y="0"/>
                </a:moveTo>
                <a:lnTo>
                  <a:pt x="1628220" y="0"/>
                </a:lnTo>
                <a:lnTo>
                  <a:pt x="1628220" y="3109448"/>
                </a:lnTo>
                <a:lnTo>
                  <a:pt x="0" y="310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0" y="8419512"/>
            <a:ext cx="1715088" cy="1715088"/>
          </a:xfrm>
          <a:custGeom>
            <a:avLst/>
            <a:gdLst/>
            <a:ahLst/>
            <a:cxnLst/>
            <a:rect l="l" t="t" r="r" b="b"/>
            <a:pathLst>
              <a:path w="1715088" h="1715088">
                <a:moveTo>
                  <a:pt x="0" y="0"/>
                </a:moveTo>
                <a:lnTo>
                  <a:pt x="1715088" y="0"/>
                </a:lnTo>
                <a:lnTo>
                  <a:pt x="1715088" y="1715088"/>
                </a:lnTo>
                <a:lnTo>
                  <a:pt x="0" y="1715088"/>
                </a:lnTo>
                <a:lnTo>
                  <a:pt x="0" y="0"/>
                </a:lnTo>
                <a:close/>
              </a:path>
            </a:pathLst>
          </a:custGeom>
          <a:blipFill>
            <a:blip r:embed="rId9"/>
            <a:stretch>
              <a:fillRect/>
            </a:stretch>
          </a:blipFill>
        </p:spPr>
        <p:txBody>
          <a:bodyPr/>
          <a:lstStyle/>
          <a:p>
            <a:endParaRPr lang="en-GB"/>
          </a:p>
        </p:txBody>
      </p:sp>
      <p:sp>
        <p:nvSpPr>
          <p:cNvPr id="8" name="Freeform 8"/>
          <p:cNvSpPr/>
          <p:nvPr/>
        </p:nvSpPr>
        <p:spPr>
          <a:xfrm>
            <a:off x="1715088" y="8867018"/>
            <a:ext cx="391282" cy="391282"/>
          </a:xfrm>
          <a:custGeom>
            <a:avLst/>
            <a:gdLst/>
            <a:ahLst/>
            <a:cxnLst/>
            <a:rect l="l" t="t" r="r" b="b"/>
            <a:pathLst>
              <a:path w="391282" h="391282">
                <a:moveTo>
                  <a:pt x="0" y="0"/>
                </a:moveTo>
                <a:lnTo>
                  <a:pt x="391282" y="0"/>
                </a:lnTo>
                <a:lnTo>
                  <a:pt x="391282" y="391282"/>
                </a:lnTo>
                <a:lnTo>
                  <a:pt x="0" y="391282"/>
                </a:lnTo>
                <a:lnTo>
                  <a:pt x="0" y="0"/>
                </a:lnTo>
                <a:close/>
              </a:path>
            </a:pathLst>
          </a:custGeom>
          <a:blipFill>
            <a:blip r:embed="rId10"/>
            <a:stretch>
              <a:fillRect/>
            </a:stretch>
          </a:blipFill>
        </p:spPr>
        <p:txBody>
          <a:bodyPr/>
          <a:lstStyle/>
          <a:p>
            <a:endParaRPr lang="en-GB"/>
          </a:p>
        </p:txBody>
      </p:sp>
      <p:sp>
        <p:nvSpPr>
          <p:cNvPr id="9" name="Freeform 9"/>
          <p:cNvSpPr/>
          <p:nvPr/>
        </p:nvSpPr>
        <p:spPr>
          <a:xfrm>
            <a:off x="1675035" y="9704471"/>
            <a:ext cx="471387" cy="282832"/>
          </a:xfrm>
          <a:custGeom>
            <a:avLst/>
            <a:gdLst/>
            <a:ahLst/>
            <a:cxnLst/>
            <a:rect l="l" t="t" r="r" b="b"/>
            <a:pathLst>
              <a:path w="471387" h="282832">
                <a:moveTo>
                  <a:pt x="0" y="0"/>
                </a:moveTo>
                <a:lnTo>
                  <a:pt x="471388" y="0"/>
                </a:lnTo>
                <a:lnTo>
                  <a:pt x="471388" y="282833"/>
                </a:lnTo>
                <a:lnTo>
                  <a:pt x="0" y="2828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0" name="Group 10"/>
          <p:cNvGrpSpPr/>
          <p:nvPr/>
        </p:nvGrpSpPr>
        <p:grpSpPr>
          <a:xfrm>
            <a:off x="616858" y="3239914"/>
            <a:ext cx="9275266" cy="3798325"/>
            <a:chOff x="0" y="0"/>
            <a:chExt cx="12367021" cy="5064433"/>
          </a:xfrm>
        </p:grpSpPr>
        <p:sp>
          <p:nvSpPr>
            <p:cNvPr id="11" name="TextBox 11"/>
            <p:cNvSpPr txBox="1"/>
            <p:nvPr/>
          </p:nvSpPr>
          <p:spPr>
            <a:xfrm>
              <a:off x="0" y="104775"/>
              <a:ext cx="12367021" cy="3772958"/>
            </a:xfrm>
            <a:prstGeom prst="rect">
              <a:avLst/>
            </a:prstGeom>
          </p:spPr>
          <p:txBody>
            <a:bodyPr lIns="0" tIns="0" rIns="0" bIns="0" rtlCol="0" anchor="t">
              <a:spAutoFit/>
            </a:bodyPr>
            <a:lstStyle/>
            <a:p>
              <a:pPr marL="0" lvl="0" indent="0" algn="ctr">
                <a:lnSpc>
                  <a:spcPts val="10999"/>
                </a:lnSpc>
              </a:pPr>
              <a:r>
                <a:rPr lang="en-US" sz="9999" dirty="0">
                  <a:solidFill>
                    <a:srgbClr val="FAF8F7"/>
                  </a:solidFill>
                  <a:latin typeface="Montserrat Bold"/>
                </a:rPr>
                <a:t>But...are they learning?</a:t>
              </a:r>
            </a:p>
          </p:txBody>
        </p:sp>
        <p:sp>
          <p:nvSpPr>
            <p:cNvPr id="12" name="TextBox 12"/>
            <p:cNvSpPr txBox="1"/>
            <p:nvPr/>
          </p:nvSpPr>
          <p:spPr>
            <a:xfrm>
              <a:off x="0" y="4397683"/>
              <a:ext cx="12367021" cy="666750"/>
            </a:xfrm>
            <a:prstGeom prst="rect">
              <a:avLst/>
            </a:prstGeom>
          </p:spPr>
          <p:txBody>
            <a:bodyPr lIns="0" tIns="0" rIns="0" bIns="0" rtlCol="0" anchor="t">
              <a:spAutoFit/>
            </a:bodyPr>
            <a:lstStyle/>
            <a:p>
              <a:pPr marL="0" lvl="0" indent="0" algn="ctr">
                <a:lnSpc>
                  <a:spcPts val="4200"/>
                </a:lnSpc>
                <a:spcBef>
                  <a:spcPct val="0"/>
                </a:spcBef>
              </a:pPr>
              <a:r>
                <a:rPr lang="en-US" sz="3000" dirty="0">
                  <a:solidFill>
                    <a:srgbClr val="FAF8F7"/>
                  </a:solidFill>
                  <a:latin typeface="Montserrat"/>
                </a:rPr>
                <a:t>Taking Play Beyond the Early Years</a:t>
              </a:r>
            </a:p>
          </p:txBody>
        </p:sp>
      </p:grpSp>
      <p:sp>
        <p:nvSpPr>
          <p:cNvPr id="13" name="TextBox 13"/>
          <p:cNvSpPr txBox="1"/>
          <p:nvPr/>
        </p:nvSpPr>
        <p:spPr>
          <a:xfrm>
            <a:off x="2237009" y="8833509"/>
            <a:ext cx="4793819" cy="1153795"/>
          </a:xfrm>
          <a:prstGeom prst="rect">
            <a:avLst/>
          </a:prstGeom>
        </p:spPr>
        <p:txBody>
          <a:bodyPr lIns="0" tIns="0" rIns="0" bIns="0" rtlCol="0" anchor="t">
            <a:spAutoFit/>
          </a:bodyPr>
          <a:lstStyle/>
          <a:p>
            <a:pPr algn="l">
              <a:lnSpc>
                <a:spcPts val="3080"/>
              </a:lnSpc>
            </a:pPr>
            <a:r>
              <a:rPr lang="en-US" sz="2200" dirty="0">
                <a:solidFill>
                  <a:srgbClr val="FAF8F7"/>
                </a:solidFill>
                <a:latin typeface="Montserrat"/>
              </a:rPr>
              <a:t>@</a:t>
            </a:r>
            <a:r>
              <a:rPr lang="en-US" sz="2200" dirty="0" err="1">
                <a:solidFill>
                  <a:srgbClr val="FAF8F7"/>
                </a:solidFill>
                <a:latin typeface="Montserrat"/>
              </a:rPr>
              <a:t>educatingellen</a:t>
            </a:r>
            <a:endParaRPr lang="en-US" sz="2200" dirty="0">
              <a:solidFill>
                <a:srgbClr val="FAF8F7"/>
              </a:solidFill>
              <a:latin typeface="Montserrat"/>
            </a:endParaRPr>
          </a:p>
          <a:p>
            <a:pPr algn="l">
              <a:lnSpc>
                <a:spcPts val="3080"/>
              </a:lnSpc>
            </a:pPr>
            <a:endParaRPr lang="en-US" sz="2200" dirty="0">
              <a:solidFill>
                <a:srgbClr val="FAF8F7"/>
              </a:solidFill>
              <a:latin typeface="Montserrat"/>
            </a:endParaRPr>
          </a:p>
          <a:p>
            <a:pPr algn="l">
              <a:lnSpc>
                <a:spcPts val="3080"/>
              </a:lnSpc>
              <a:spcBef>
                <a:spcPct val="0"/>
              </a:spcBef>
            </a:pPr>
            <a:r>
              <a:rPr lang="en-US" sz="2200" dirty="0" err="1">
                <a:solidFill>
                  <a:srgbClr val="FAF8F7"/>
                </a:solidFill>
                <a:latin typeface="Montserrat"/>
              </a:rPr>
              <a:t>ellenparkereducation@gmail.com</a:t>
            </a:r>
            <a:endParaRPr lang="en-US" sz="2200" dirty="0">
              <a:solidFill>
                <a:srgbClr val="FAF8F7"/>
              </a:solidFill>
              <a:latin typeface="Montserrat"/>
            </a:endParaRPr>
          </a:p>
        </p:txBody>
      </p:sp>
      <p:pic>
        <p:nvPicPr>
          <p:cNvPr id="15" name="Picture 14" descr="A group of children playing with toys&#10;&#10;Description automatically generated">
            <a:extLst>
              <a:ext uri="{FF2B5EF4-FFF2-40B4-BE49-F238E27FC236}">
                <a16:creationId xmlns:a16="http://schemas.microsoft.com/office/drawing/2014/main" id="{73830420-1070-1F8A-F6E2-F33CF3F42B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10764140" y="1090030"/>
            <a:ext cx="8613888" cy="64338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TextBox 2"/>
          <p:cNvSpPr txBox="1"/>
          <p:nvPr/>
        </p:nvSpPr>
        <p:spPr>
          <a:xfrm>
            <a:off x="210280" y="3161369"/>
            <a:ext cx="13581920" cy="5078313"/>
          </a:xfrm>
          <a:prstGeom prst="rect">
            <a:avLst/>
          </a:prstGeom>
        </p:spPr>
        <p:txBody>
          <a:bodyPr wrap="square" lIns="0" tIns="0" rIns="0" bIns="0" rtlCol="0" anchor="t">
            <a:spAutoFit/>
          </a:bodyPr>
          <a:lstStyle/>
          <a:p>
            <a:pPr marL="323849" lvl="1" algn="l"/>
            <a:r>
              <a:rPr lang="en-US" sz="3000" b="1" dirty="0">
                <a:solidFill>
                  <a:srgbClr val="FFFFFF"/>
                </a:solidFill>
                <a:latin typeface="Montserrat"/>
              </a:rPr>
              <a:t>Environment</a:t>
            </a:r>
            <a:r>
              <a:rPr lang="en-US" sz="3000" dirty="0">
                <a:solidFill>
                  <a:srgbClr val="FFFFFF"/>
                </a:solidFill>
                <a:latin typeface="Montserrat"/>
              </a:rPr>
              <a:t> – using the classroom as a second teacher</a:t>
            </a:r>
          </a:p>
          <a:p>
            <a:pPr marL="323849" lvl="1" algn="l"/>
            <a:endParaRPr lang="en-US" sz="3000" dirty="0">
              <a:solidFill>
                <a:srgbClr val="FFFFFF"/>
              </a:solidFill>
              <a:latin typeface="Montserrat"/>
            </a:endParaRPr>
          </a:p>
          <a:p>
            <a:pPr marL="323849" lvl="1" algn="l"/>
            <a:endParaRPr lang="en-US" sz="3000" dirty="0">
              <a:solidFill>
                <a:srgbClr val="FFFFFF"/>
              </a:solidFill>
              <a:latin typeface="Montserrat"/>
            </a:endParaRPr>
          </a:p>
          <a:p>
            <a:pPr marL="323849" lvl="1" algn="l"/>
            <a:r>
              <a:rPr lang="en-US" sz="3000" b="1" dirty="0">
                <a:solidFill>
                  <a:srgbClr val="FFFFFF"/>
                </a:solidFill>
                <a:latin typeface="Montserrat"/>
              </a:rPr>
              <a:t>Enhancements</a:t>
            </a:r>
            <a:r>
              <a:rPr lang="en-US" sz="3000" dirty="0">
                <a:solidFill>
                  <a:srgbClr val="FFFFFF"/>
                </a:solidFill>
                <a:latin typeface="Montserrat"/>
              </a:rPr>
              <a:t> – linked to your curriculum</a:t>
            </a:r>
          </a:p>
          <a:p>
            <a:pPr marL="323849" lvl="1" algn="l"/>
            <a:endParaRPr lang="en-US" sz="3000" dirty="0">
              <a:solidFill>
                <a:srgbClr val="FFFFFF"/>
              </a:solidFill>
              <a:latin typeface="Montserrat"/>
            </a:endParaRPr>
          </a:p>
          <a:p>
            <a:pPr marL="323849" lvl="1" algn="l"/>
            <a:endParaRPr lang="en-US" sz="3000" dirty="0">
              <a:solidFill>
                <a:srgbClr val="FFFFFF"/>
              </a:solidFill>
              <a:latin typeface="Montserrat"/>
            </a:endParaRPr>
          </a:p>
          <a:p>
            <a:pPr marL="323849" lvl="1" algn="l"/>
            <a:r>
              <a:rPr lang="en-US" sz="3000" b="1" dirty="0">
                <a:solidFill>
                  <a:srgbClr val="FFFFFF"/>
                </a:solidFill>
                <a:latin typeface="Montserrat"/>
              </a:rPr>
              <a:t>Expectations</a:t>
            </a:r>
            <a:r>
              <a:rPr lang="en-US" sz="3000" dirty="0">
                <a:solidFill>
                  <a:srgbClr val="FFFFFF"/>
                </a:solidFill>
                <a:latin typeface="Montserrat"/>
              </a:rPr>
              <a:t> – of both the adults and the children</a:t>
            </a:r>
          </a:p>
          <a:p>
            <a:pPr marL="323849" lvl="1" algn="l"/>
            <a:endParaRPr lang="en-US" sz="3000" dirty="0">
              <a:solidFill>
                <a:srgbClr val="FFFFFF"/>
              </a:solidFill>
              <a:latin typeface="Montserrat"/>
            </a:endParaRPr>
          </a:p>
          <a:p>
            <a:pPr marL="323849" lvl="1" algn="l"/>
            <a:endParaRPr lang="en-US" sz="3000" dirty="0">
              <a:solidFill>
                <a:srgbClr val="FFFFFF"/>
              </a:solidFill>
              <a:latin typeface="Montserrat"/>
            </a:endParaRPr>
          </a:p>
          <a:p>
            <a:pPr marL="323849" lvl="1" algn="l"/>
            <a:r>
              <a:rPr lang="en-US" sz="3000" b="1" dirty="0">
                <a:solidFill>
                  <a:srgbClr val="FFFFFF"/>
                </a:solidFill>
                <a:latin typeface="Montserrat"/>
              </a:rPr>
              <a:t>Engagement</a:t>
            </a:r>
            <a:r>
              <a:rPr lang="en-US" sz="3000" dirty="0">
                <a:solidFill>
                  <a:srgbClr val="FFFFFF"/>
                </a:solidFill>
                <a:latin typeface="Montserrat"/>
              </a:rPr>
              <a:t> – how the children are engaging with the environment and each other</a:t>
            </a:r>
          </a:p>
        </p:txBody>
      </p:sp>
      <p:sp>
        <p:nvSpPr>
          <p:cNvPr id="3" name="TextBox 3"/>
          <p:cNvSpPr txBox="1"/>
          <p:nvPr/>
        </p:nvSpPr>
        <p:spPr>
          <a:xfrm>
            <a:off x="471360" y="576263"/>
            <a:ext cx="11405870" cy="895350"/>
          </a:xfrm>
          <a:prstGeom prst="rect">
            <a:avLst/>
          </a:prstGeom>
        </p:spPr>
        <p:txBody>
          <a:bodyPr lIns="0" tIns="0" rIns="0" bIns="0" rtlCol="0" anchor="t">
            <a:spAutoFit/>
          </a:bodyPr>
          <a:lstStyle/>
          <a:p>
            <a:pPr marL="0" lvl="0" indent="0" algn="l">
              <a:lnSpc>
                <a:spcPts val="7014"/>
              </a:lnSpc>
              <a:spcBef>
                <a:spcPct val="0"/>
              </a:spcBef>
            </a:pPr>
            <a:r>
              <a:rPr lang="en-US" sz="5845">
                <a:solidFill>
                  <a:srgbClr val="FAF8F7"/>
                </a:solidFill>
                <a:latin typeface="Montserrat Bold"/>
              </a:rPr>
              <a:t>Play in practice</a:t>
            </a:r>
          </a:p>
        </p:txBody>
      </p:sp>
      <p:grpSp>
        <p:nvGrpSpPr>
          <p:cNvPr id="4" name="Group 4"/>
          <p:cNvGrpSpPr/>
          <p:nvPr/>
        </p:nvGrpSpPr>
        <p:grpSpPr>
          <a:xfrm>
            <a:off x="142546" y="9105900"/>
            <a:ext cx="5822519" cy="1028700"/>
            <a:chOff x="0" y="0"/>
            <a:chExt cx="7763358" cy="1371600"/>
          </a:xfrm>
        </p:grpSpPr>
        <p:sp>
          <p:nvSpPr>
            <p:cNvPr id="5" name="Freeform 5"/>
            <p:cNvSpPr/>
            <p:nvPr/>
          </p:nvSpPr>
          <p:spPr>
            <a:xfrm>
              <a:off x="0" y="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371600" y="887307"/>
              <a:ext cx="6391758" cy="484293"/>
            </a:xfrm>
            <a:prstGeom prst="rect">
              <a:avLst/>
            </a:prstGeom>
          </p:spPr>
          <p:txBody>
            <a:bodyPr lIns="0" tIns="0" rIns="0" bIns="0" rtlCol="0" anchor="t">
              <a:spAutoFit/>
            </a:bodyPr>
            <a:lstStyle/>
            <a:p>
              <a:pPr algn="l">
                <a:lnSpc>
                  <a:spcPts val="3080"/>
                </a:lnSpc>
                <a:spcBef>
                  <a:spcPct val="0"/>
                </a:spcBef>
              </a:pPr>
              <a:r>
                <a:rPr lang="en-US" sz="2200">
                  <a:solidFill>
                    <a:srgbClr val="FAF8F7"/>
                  </a:solidFill>
                  <a:latin typeface="Montserrat"/>
                </a:rPr>
                <a:t>@educatingellen</a:t>
              </a:r>
            </a:p>
          </p:txBody>
        </p:sp>
      </p:grpSp>
      <p:pic>
        <p:nvPicPr>
          <p:cNvPr id="8" name="Picture 7" descr="A group of children playing with colorful blocks&#10;&#10;Description automatically generated">
            <a:extLst>
              <a:ext uri="{FF2B5EF4-FFF2-40B4-BE49-F238E27FC236}">
                <a16:creationId xmlns:a16="http://schemas.microsoft.com/office/drawing/2014/main" id="{B9F70388-05B0-6E67-A3DD-1C82E3359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06400" y="266700"/>
            <a:ext cx="4945920" cy="3694174"/>
          </a:xfrm>
          <a:prstGeom prst="rect">
            <a:avLst/>
          </a:prstGeom>
        </p:spPr>
      </p:pic>
      <p:grpSp>
        <p:nvGrpSpPr>
          <p:cNvPr id="7" name="Group 6">
            <a:extLst>
              <a:ext uri="{FF2B5EF4-FFF2-40B4-BE49-F238E27FC236}">
                <a16:creationId xmlns:a16="http://schemas.microsoft.com/office/drawing/2014/main" id="{D3DB2397-015A-0AD2-24BB-609ED44624A7}"/>
              </a:ext>
            </a:extLst>
          </p:cNvPr>
          <p:cNvGrpSpPr/>
          <p:nvPr/>
        </p:nvGrpSpPr>
        <p:grpSpPr>
          <a:xfrm>
            <a:off x="14246790" y="4914901"/>
            <a:ext cx="3898664" cy="5219699"/>
            <a:chOff x="14246790" y="4914901"/>
            <a:chExt cx="3898664" cy="5219699"/>
          </a:xfrm>
        </p:grpSpPr>
        <p:pic>
          <p:nvPicPr>
            <p:cNvPr id="10" name="Picture 9" descr="A child sitting on the floor with toys&#10;&#10;Description automatically generated">
              <a:extLst>
                <a:ext uri="{FF2B5EF4-FFF2-40B4-BE49-F238E27FC236}">
                  <a16:creationId xmlns:a16="http://schemas.microsoft.com/office/drawing/2014/main" id="{E29C925D-5F8C-708B-717E-AB36FE3D12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3586272" y="5575419"/>
              <a:ext cx="5219699" cy="3898664"/>
            </a:xfrm>
            <a:prstGeom prst="rect">
              <a:avLst/>
            </a:prstGeom>
          </p:spPr>
        </p:pic>
        <p:pic>
          <p:nvPicPr>
            <p:cNvPr id="1028" name="Picture 4" descr="Happy smiley Emoji face on transparent background PNG - Similar PNG">
              <a:extLst>
                <a:ext uri="{FF2B5EF4-FFF2-40B4-BE49-F238E27FC236}">
                  <a16:creationId xmlns:a16="http://schemas.microsoft.com/office/drawing/2014/main" id="{71F70538-7208-BC51-FC80-EAC01B895586}"/>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7093" t="17000" r="18000" b="16355"/>
            <a:stretch/>
          </p:blipFill>
          <p:spPr bwMode="auto">
            <a:xfrm>
              <a:off x="16611600" y="6667500"/>
              <a:ext cx="1059720" cy="10880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99405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3" name="TextBox 3"/>
          <p:cNvSpPr txBox="1"/>
          <p:nvPr/>
        </p:nvSpPr>
        <p:spPr>
          <a:xfrm>
            <a:off x="262130" y="342900"/>
            <a:ext cx="11405870" cy="895350"/>
          </a:xfrm>
          <a:prstGeom prst="rect">
            <a:avLst/>
          </a:prstGeom>
        </p:spPr>
        <p:txBody>
          <a:bodyPr lIns="0" tIns="0" rIns="0" bIns="0" rtlCol="0" anchor="t">
            <a:spAutoFit/>
          </a:bodyPr>
          <a:lstStyle/>
          <a:p>
            <a:pPr marL="0" lvl="0" indent="0" algn="l">
              <a:lnSpc>
                <a:spcPts val="7014"/>
              </a:lnSpc>
              <a:spcBef>
                <a:spcPct val="0"/>
              </a:spcBef>
            </a:pPr>
            <a:r>
              <a:rPr lang="en-US" sz="5845" dirty="0">
                <a:solidFill>
                  <a:srgbClr val="FAF8F7"/>
                </a:solidFill>
                <a:latin typeface="Montserrat Bold"/>
              </a:rPr>
              <a:t>Play in practice</a:t>
            </a:r>
          </a:p>
        </p:txBody>
      </p:sp>
      <p:grpSp>
        <p:nvGrpSpPr>
          <p:cNvPr id="4" name="Group 4"/>
          <p:cNvGrpSpPr/>
          <p:nvPr/>
        </p:nvGrpSpPr>
        <p:grpSpPr>
          <a:xfrm>
            <a:off x="142546" y="9105900"/>
            <a:ext cx="5822519" cy="1028700"/>
            <a:chOff x="0" y="0"/>
            <a:chExt cx="7763358" cy="1371600"/>
          </a:xfrm>
        </p:grpSpPr>
        <p:sp>
          <p:nvSpPr>
            <p:cNvPr id="5" name="Freeform 5"/>
            <p:cNvSpPr/>
            <p:nvPr/>
          </p:nvSpPr>
          <p:spPr>
            <a:xfrm>
              <a:off x="0" y="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371600" y="887307"/>
              <a:ext cx="6391758" cy="484293"/>
            </a:xfrm>
            <a:prstGeom prst="rect">
              <a:avLst/>
            </a:prstGeom>
          </p:spPr>
          <p:txBody>
            <a:bodyPr lIns="0" tIns="0" rIns="0" bIns="0" rtlCol="0" anchor="t">
              <a:spAutoFit/>
            </a:bodyPr>
            <a:lstStyle/>
            <a:p>
              <a:pPr algn="l">
                <a:lnSpc>
                  <a:spcPts val="3080"/>
                </a:lnSpc>
                <a:spcBef>
                  <a:spcPct val="0"/>
                </a:spcBef>
              </a:pPr>
              <a:r>
                <a:rPr lang="en-US" sz="2200">
                  <a:solidFill>
                    <a:srgbClr val="FAF8F7"/>
                  </a:solidFill>
                  <a:latin typeface="Montserrat"/>
                </a:rPr>
                <a:t>@educatingellen</a:t>
              </a:r>
            </a:p>
          </p:txBody>
        </p:sp>
      </p:grpSp>
      <p:grpSp>
        <p:nvGrpSpPr>
          <p:cNvPr id="10" name="Group 9">
            <a:extLst>
              <a:ext uri="{FF2B5EF4-FFF2-40B4-BE49-F238E27FC236}">
                <a16:creationId xmlns:a16="http://schemas.microsoft.com/office/drawing/2014/main" id="{46FB4EF1-7265-1595-10CB-D2F5560707AC}"/>
              </a:ext>
            </a:extLst>
          </p:cNvPr>
          <p:cNvGrpSpPr/>
          <p:nvPr/>
        </p:nvGrpSpPr>
        <p:grpSpPr>
          <a:xfrm>
            <a:off x="13788026" y="38100"/>
            <a:ext cx="4375150" cy="5933839"/>
            <a:chOff x="13788026" y="38100"/>
            <a:chExt cx="4375150" cy="5933839"/>
          </a:xfrm>
        </p:grpSpPr>
        <p:pic>
          <p:nvPicPr>
            <p:cNvPr id="9" name="Picture 8" descr="A group of children playing with a wooden structure&#10;&#10;Description automatically generated">
              <a:extLst>
                <a:ext uri="{FF2B5EF4-FFF2-40B4-BE49-F238E27FC236}">
                  <a16:creationId xmlns:a16="http://schemas.microsoft.com/office/drawing/2014/main" id="{64996943-EAD9-1456-B54E-A90641C86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046781" y="855545"/>
              <a:ext cx="5857639" cy="4375150"/>
            </a:xfrm>
            <a:prstGeom prst="rect">
              <a:avLst/>
            </a:prstGeom>
          </p:spPr>
        </p:pic>
        <p:pic>
          <p:nvPicPr>
            <p:cNvPr id="11" name="Picture 4" descr="Happy smiley Emoji face on transparent background PNG - Similar PNG">
              <a:extLst>
                <a:ext uri="{FF2B5EF4-FFF2-40B4-BE49-F238E27FC236}">
                  <a16:creationId xmlns:a16="http://schemas.microsoft.com/office/drawing/2014/main" id="{F68FA5C1-46C8-D599-0830-1AAFFCEBAB0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7093" t="17000" r="18000" b="16355"/>
            <a:stretch/>
          </p:blipFill>
          <p:spPr bwMode="auto">
            <a:xfrm>
              <a:off x="14347452" y="38100"/>
              <a:ext cx="816348"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appy smiley Emoji face on transparent background PNG - Similar PNG">
              <a:extLst>
                <a:ext uri="{FF2B5EF4-FFF2-40B4-BE49-F238E27FC236}">
                  <a16:creationId xmlns:a16="http://schemas.microsoft.com/office/drawing/2014/main" id="{1D4DE89B-1020-CF6A-A5A1-5AEDF0EFCE4B}"/>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7093" t="17000" r="18000" b="16355"/>
            <a:stretch/>
          </p:blipFill>
          <p:spPr bwMode="auto">
            <a:xfrm>
              <a:off x="17243052" y="2705100"/>
              <a:ext cx="816348" cy="838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descr="A group of children making crafts&#10;&#10;Description automatically generated">
            <a:extLst>
              <a:ext uri="{FF2B5EF4-FFF2-40B4-BE49-F238E27FC236}">
                <a16:creationId xmlns:a16="http://schemas.microsoft.com/office/drawing/2014/main" id="{C8A5BB7C-DA06-A8B2-BAB4-F3048C0892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523405" y="4821758"/>
            <a:ext cx="5857639" cy="4375150"/>
          </a:xfrm>
          <a:prstGeom prst="rect">
            <a:avLst/>
          </a:prstGeom>
        </p:spPr>
      </p:pic>
      <p:grpSp>
        <p:nvGrpSpPr>
          <p:cNvPr id="7" name="Group 6">
            <a:extLst>
              <a:ext uri="{FF2B5EF4-FFF2-40B4-BE49-F238E27FC236}">
                <a16:creationId xmlns:a16="http://schemas.microsoft.com/office/drawing/2014/main" id="{25438981-F329-3E71-1B46-3CF5D3EEC518}"/>
              </a:ext>
            </a:extLst>
          </p:cNvPr>
          <p:cNvGrpSpPr/>
          <p:nvPr/>
        </p:nvGrpSpPr>
        <p:grpSpPr>
          <a:xfrm>
            <a:off x="152400" y="3210156"/>
            <a:ext cx="4403612" cy="5895744"/>
            <a:chOff x="152400" y="3210156"/>
            <a:chExt cx="4403612" cy="5895744"/>
          </a:xfrm>
        </p:grpSpPr>
        <p:pic>
          <p:nvPicPr>
            <p:cNvPr id="20" name="Picture 19" descr="A group of people in a field&#10;&#10;Description automatically generated">
              <a:extLst>
                <a:ext uri="{FF2B5EF4-FFF2-40B4-BE49-F238E27FC236}">
                  <a16:creationId xmlns:a16="http://schemas.microsoft.com/office/drawing/2014/main" id="{363BA517-7431-2929-19E0-C9149F58E9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593666" y="3956222"/>
              <a:ext cx="5895744" cy="4403612"/>
            </a:xfrm>
            <a:prstGeom prst="rect">
              <a:avLst/>
            </a:prstGeom>
          </p:spPr>
        </p:pic>
        <p:pic>
          <p:nvPicPr>
            <p:cNvPr id="21" name="Picture 4" descr="Happy smiley Emoji face on transparent background PNG - Similar PNG">
              <a:extLst>
                <a:ext uri="{FF2B5EF4-FFF2-40B4-BE49-F238E27FC236}">
                  <a16:creationId xmlns:a16="http://schemas.microsoft.com/office/drawing/2014/main" id="{9A72BF19-99FE-4020-42F0-E24B25061D0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7093" t="17000" r="18000" b="16355"/>
            <a:stretch/>
          </p:blipFill>
          <p:spPr bwMode="auto">
            <a:xfrm>
              <a:off x="3568155" y="6295792"/>
              <a:ext cx="81634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appy smiley Emoji face on transparent background PNG - Similar PNG">
              <a:extLst>
                <a:ext uri="{FF2B5EF4-FFF2-40B4-BE49-F238E27FC236}">
                  <a16:creationId xmlns:a16="http://schemas.microsoft.com/office/drawing/2014/main" id="{B27FCE26-B428-E5CF-528E-97673CD1B57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7093" t="17000" r="18000" b="16355"/>
            <a:stretch/>
          </p:blipFill>
          <p:spPr bwMode="auto">
            <a:xfrm>
              <a:off x="2917281" y="5971940"/>
              <a:ext cx="81634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appy smiley Emoji face on transparent background PNG - Similar PNG">
              <a:extLst>
                <a:ext uri="{FF2B5EF4-FFF2-40B4-BE49-F238E27FC236}">
                  <a16:creationId xmlns:a16="http://schemas.microsoft.com/office/drawing/2014/main" id="{D19C7531-5B60-23A3-F283-08CF716249D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7093" t="17000" r="18000" b="16355"/>
            <a:stretch/>
          </p:blipFill>
          <p:spPr bwMode="auto">
            <a:xfrm>
              <a:off x="3659443" y="5211212"/>
              <a:ext cx="816348" cy="838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538F1089-F44C-C2A4-8608-C6B660575A8E}"/>
              </a:ext>
            </a:extLst>
          </p:cNvPr>
          <p:cNvGrpSpPr/>
          <p:nvPr/>
        </p:nvGrpSpPr>
        <p:grpSpPr>
          <a:xfrm>
            <a:off x="4587761" y="1119304"/>
            <a:ext cx="4540249" cy="6014688"/>
            <a:chOff x="4587761" y="1119304"/>
            <a:chExt cx="4540249" cy="6014688"/>
          </a:xfrm>
        </p:grpSpPr>
        <p:pic>
          <p:nvPicPr>
            <p:cNvPr id="17" name="Picture 16" descr="A group of children in a classroom&#10;&#10;Description automatically generated">
              <a:extLst>
                <a:ext uri="{FF2B5EF4-FFF2-40B4-BE49-F238E27FC236}">
                  <a16:creationId xmlns:a16="http://schemas.microsoft.com/office/drawing/2014/main" id="{AFE2B110-B0DC-7942-666D-B60787D967D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3978334" y="1984316"/>
              <a:ext cx="5895742" cy="4403610"/>
            </a:xfrm>
            <a:prstGeom prst="rect">
              <a:avLst/>
            </a:prstGeom>
          </p:spPr>
        </p:pic>
        <p:pic>
          <p:nvPicPr>
            <p:cNvPr id="18" name="Picture 4" descr="Happy smiley Emoji face on transparent background PNG - Similar PNG">
              <a:extLst>
                <a:ext uri="{FF2B5EF4-FFF2-40B4-BE49-F238E27FC236}">
                  <a16:creationId xmlns:a16="http://schemas.microsoft.com/office/drawing/2014/main" id="{E06A9808-D601-D449-EA44-0B2AFE6993F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7093" t="17000" r="18000" b="16355"/>
            <a:stretch/>
          </p:blipFill>
          <p:spPr bwMode="auto">
            <a:xfrm>
              <a:off x="7315200" y="1119304"/>
              <a:ext cx="81634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appy smiley Emoji face on transparent background PNG - Similar PNG">
              <a:extLst>
                <a:ext uri="{FF2B5EF4-FFF2-40B4-BE49-F238E27FC236}">
                  <a16:creationId xmlns:a16="http://schemas.microsoft.com/office/drawing/2014/main" id="{C0C6B388-DD0C-FBC7-F5C4-4098323E85C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7093" t="17000" r="18000" b="16355"/>
            <a:stretch/>
          </p:blipFill>
          <p:spPr bwMode="auto">
            <a:xfrm>
              <a:off x="4587761" y="1386003"/>
              <a:ext cx="816348" cy="838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16264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TextBox 2"/>
          <p:cNvSpPr txBox="1"/>
          <p:nvPr/>
        </p:nvSpPr>
        <p:spPr>
          <a:xfrm>
            <a:off x="1739868" y="2137093"/>
            <a:ext cx="2964720" cy="461665"/>
          </a:xfrm>
          <a:prstGeom prst="rect">
            <a:avLst/>
          </a:prstGeom>
        </p:spPr>
        <p:txBody>
          <a:bodyPr wrap="square" lIns="0" tIns="0" rIns="0" bIns="0" rtlCol="0" anchor="t">
            <a:spAutoFit/>
          </a:bodyPr>
          <a:lstStyle/>
          <a:p>
            <a:pPr marL="323849" lvl="1" algn="ctr"/>
            <a:r>
              <a:rPr lang="en-US" sz="3000" b="1" dirty="0">
                <a:solidFill>
                  <a:srgbClr val="FFFFFF"/>
                </a:solidFill>
                <a:latin typeface="Montserrat"/>
              </a:rPr>
              <a:t>Year 1</a:t>
            </a:r>
          </a:p>
        </p:txBody>
      </p:sp>
      <p:sp>
        <p:nvSpPr>
          <p:cNvPr id="3" name="TextBox 3"/>
          <p:cNvSpPr txBox="1"/>
          <p:nvPr/>
        </p:nvSpPr>
        <p:spPr>
          <a:xfrm>
            <a:off x="471360" y="576263"/>
            <a:ext cx="11405870" cy="895350"/>
          </a:xfrm>
          <a:prstGeom prst="rect">
            <a:avLst/>
          </a:prstGeom>
        </p:spPr>
        <p:txBody>
          <a:bodyPr lIns="0" tIns="0" rIns="0" bIns="0" rtlCol="0" anchor="t">
            <a:spAutoFit/>
          </a:bodyPr>
          <a:lstStyle/>
          <a:p>
            <a:pPr marL="0" lvl="0" indent="0" algn="l">
              <a:lnSpc>
                <a:spcPts val="7014"/>
              </a:lnSpc>
              <a:spcBef>
                <a:spcPct val="0"/>
              </a:spcBef>
            </a:pPr>
            <a:r>
              <a:rPr lang="en-US" sz="5845">
                <a:solidFill>
                  <a:srgbClr val="FAF8F7"/>
                </a:solidFill>
                <a:latin typeface="Montserrat Bold"/>
              </a:rPr>
              <a:t>Play in practice</a:t>
            </a:r>
          </a:p>
        </p:txBody>
      </p:sp>
      <p:grpSp>
        <p:nvGrpSpPr>
          <p:cNvPr id="4" name="Group 4"/>
          <p:cNvGrpSpPr/>
          <p:nvPr/>
        </p:nvGrpSpPr>
        <p:grpSpPr>
          <a:xfrm>
            <a:off x="142546" y="9105900"/>
            <a:ext cx="5822519" cy="1028700"/>
            <a:chOff x="0" y="0"/>
            <a:chExt cx="7763358" cy="1371600"/>
          </a:xfrm>
        </p:grpSpPr>
        <p:sp>
          <p:nvSpPr>
            <p:cNvPr id="5" name="Freeform 5"/>
            <p:cNvSpPr/>
            <p:nvPr/>
          </p:nvSpPr>
          <p:spPr>
            <a:xfrm>
              <a:off x="0" y="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371600" y="887307"/>
              <a:ext cx="6391758" cy="484293"/>
            </a:xfrm>
            <a:prstGeom prst="rect">
              <a:avLst/>
            </a:prstGeom>
          </p:spPr>
          <p:txBody>
            <a:bodyPr lIns="0" tIns="0" rIns="0" bIns="0" rtlCol="0" anchor="t">
              <a:spAutoFit/>
            </a:bodyPr>
            <a:lstStyle/>
            <a:p>
              <a:pPr algn="l">
                <a:lnSpc>
                  <a:spcPts val="3080"/>
                </a:lnSpc>
                <a:spcBef>
                  <a:spcPct val="0"/>
                </a:spcBef>
              </a:pPr>
              <a:r>
                <a:rPr lang="en-US" sz="2200">
                  <a:solidFill>
                    <a:srgbClr val="FAF8F7"/>
                  </a:solidFill>
                  <a:latin typeface="Montserrat"/>
                </a:rPr>
                <a:t>@educatingellen</a:t>
              </a:r>
            </a:p>
          </p:txBody>
        </p:sp>
      </p:grpSp>
      <p:sp>
        <p:nvSpPr>
          <p:cNvPr id="9" name="TextBox 2">
            <a:extLst>
              <a:ext uri="{FF2B5EF4-FFF2-40B4-BE49-F238E27FC236}">
                <a16:creationId xmlns:a16="http://schemas.microsoft.com/office/drawing/2014/main" id="{CB452CF8-E1DE-5502-A622-D7D7FD04851F}"/>
              </a:ext>
            </a:extLst>
          </p:cNvPr>
          <p:cNvSpPr txBox="1"/>
          <p:nvPr/>
        </p:nvSpPr>
        <p:spPr>
          <a:xfrm>
            <a:off x="12344400" y="2120126"/>
            <a:ext cx="2721372" cy="461665"/>
          </a:xfrm>
          <a:prstGeom prst="rect">
            <a:avLst/>
          </a:prstGeom>
        </p:spPr>
        <p:txBody>
          <a:bodyPr wrap="square" lIns="0" tIns="0" rIns="0" bIns="0" rtlCol="0" anchor="t">
            <a:spAutoFit/>
          </a:bodyPr>
          <a:lstStyle/>
          <a:p>
            <a:pPr marL="323849" lvl="1" algn="ctr"/>
            <a:r>
              <a:rPr lang="en-US" sz="3000" b="1" dirty="0">
                <a:solidFill>
                  <a:srgbClr val="FFFFFF"/>
                </a:solidFill>
                <a:latin typeface="Montserrat"/>
              </a:rPr>
              <a:t>Year 2</a:t>
            </a:r>
          </a:p>
        </p:txBody>
      </p:sp>
      <p:cxnSp>
        <p:nvCxnSpPr>
          <p:cNvPr id="11" name="Straight Connector 10">
            <a:extLst>
              <a:ext uri="{FF2B5EF4-FFF2-40B4-BE49-F238E27FC236}">
                <a16:creationId xmlns:a16="http://schemas.microsoft.com/office/drawing/2014/main" id="{06213028-7862-CCF2-292E-F067C3AD47BD}"/>
              </a:ext>
            </a:extLst>
          </p:cNvPr>
          <p:cNvCxnSpPr/>
          <p:nvPr/>
        </p:nvCxnSpPr>
        <p:spPr>
          <a:xfrm flipV="1">
            <a:off x="1143000" y="2764333"/>
            <a:ext cx="16126154" cy="169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7FD8E70-BEA8-B30F-5EFE-405761C2D611}"/>
              </a:ext>
            </a:extLst>
          </p:cNvPr>
          <p:cNvCxnSpPr>
            <a:cxnSpLocks/>
          </p:cNvCxnSpPr>
          <p:nvPr/>
        </p:nvCxnSpPr>
        <p:spPr>
          <a:xfrm flipV="1">
            <a:off x="9144000" y="5896700"/>
            <a:ext cx="0" cy="37710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925CEBA-9B38-4B6C-1DBE-24BF934B14DA}"/>
              </a:ext>
            </a:extLst>
          </p:cNvPr>
          <p:cNvCxnSpPr/>
          <p:nvPr/>
        </p:nvCxnSpPr>
        <p:spPr>
          <a:xfrm>
            <a:off x="1311403" y="5676900"/>
            <a:ext cx="16097908" cy="0"/>
          </a:xfrm>
          <a:prstGeom prst="straightConnector1">
            <a:avLst/>
          </a:prstGeom>
          <a:ln w="5715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D86A91C-6F49-1A3C-974C-5586435A5B48}"/>
              </a:ext>
            </a:extLst>
          </p:cNvPr>
          <p:cNvSpPr txBox="1"/>
          <p:nvPr/>
        </p:nvSpPr>
        <p:spPr>
          <a:xfrm>
            <a:off x="1311403" y="3034378"/>
            <a:ext cx="15957751" cy="2862322"/>
          </a:xfrm>
          <a:prstGeom prst="rect">
            <a:avLst/>
          </a:prstGeom>
          <a:noFill/>
        </p:spPr>
        <p:txBody>
          <a:bodyPr wrap="square" rtlCol="0">
            <a:spAutoFit/>
          </a:bodyPr>
          <a:lstStyle/>
          <a:p>
            <a:pPr marL="647697" lvl="1" indent="-323848" algn="l">
              <a:buFont typeface="Arial"/>
              <a:buChar char="•"/>
            </a:pPr>
            <a:r>
              <a:rPr lang="en-US" sz="3000" dirty="0">
                <a:solidFill>
                  <a:srgbClr val="FFFFFF"/>
                </a:solidFill>
                <a:latin typeface="Montserrat"/>
              </a:rPr>
              <a:t>Open ended opportunities – don’t over setup</a:t>
            </a:r>
          </a:p>
          <a:p>
            <a:pPr marL="647697" lvl="1" indent="-323848">
              <a:buFont typeface="Arial"/>
              <a:buChar char="•"/>
            </a:pPr>
            <a:r>
              <a:rPr lang="en-US" sz="3000" dirty="0">
                <a:solidFill>
                  <a:srgbClr val="FFFFFF"/>
                </a:solidFill>
                <a:latin typeface="Montserrat"/>
              </a:rPr>
              <a:t>Evidence collated in a variety of different ways (not just value written outputs)</a:t>
            </a:r>
          </a:p>
          <a:p>
            <a:pPr marL="647697" lvl="1" indent="-323848">
              <a:buFont typeface="Arial"/>
              <a:buChar char="•"/>
            </a:pPr>
            <a:r>
              <a:rPr lang="en-US" sz="3000" dirty="0">
                <a:solidFill>
                  <a:srgbClr val="FFFFFF"/>
                </a:solidFill>
                <a:latin typeface="Montserrat"/>
              </a:rPr>
              <a:t>Play Project (Greg </a:t>
            </a:r>
            <a:r>
              <a:rPr lang="en-US" sz="3000" dirty="0" err="1">
                <a:solidFill>
                  <a:srgbClr val="FFFFFF"/>
                </a:solidFill>
                <a:latin typeface="Montserrat"/>
              </a:rPr>
              <a:t>Bottrill</a:t>
            </a:r>
            <a:r>
              <a:rPr lang="en-US" sz="3000" dirty="0">
                <a:solidFill>
                  <a:srgbClr val="FFFFFF"/>
                </a:solidFill>
                <a:latin typeface="Montserrat"/>
              </a:rPr>
              <a:t>)</a:t>
            </a:r>
          </a:p>
          <a:p>
            <a:pPr marL="647697" lvl="1" indent="-323848">
              <a:buFont typeface="Arial"/>
              <a:buChar char="•"/>
            </a:pPr>
            <a:r>
              <a:rPr lang="en-US" sz="3000" dirty="0">
                <a:solidFill>
                  <a:srgbClr val="FFFFFF"/>
                </a:solidFill>
                <a:latin typeface="Montserrat"/>
              </a:rPr>
              <a:t>Construction/small world/writing prompts/topic areas/craft/junk modelling</a:t>
            </a:r>
          </a:p>
          <a:p>
            <a:pPr marL="647697" lvl="1" indent="-323848">
              <a:buFont typeface="Arial"/>
              <a:buChar char="•"/>
            </a:pPr>
            <a:r>
              <a:rPr lang="en-US" sz="3000" dirty="0">
                <a:solidFill>
                  <a:srgbClr val="FFFFFF"/>
                </a:solidFill>
                <a:latin typeface="Montserrat"/>
              </a:rPr>
              <a:t>Parental engagement</a:t>
            </a:r>
          </a:p>
          <a:p>
            <a:pPr marL="647697" lvl="1" indent="-323848" algn="l">
              <a:buFont typeface="Arial"/>
              <a:buChar char="•"/>
            </a:pPr>
            <a:endParaRPr lang="en-US" sz="3000" dirty="0">
              <a:solidFill>
                <a:srgbClr val="FFFFFF"/>
              </a:solidFill>
              <a:latin typeface="Montserrat"/>
            </a:endParaRPr>
          </a:p>
        </p:txBody>
      </p:sp>
      <p:sp>
        <p:nvSpPr>
          <p:cNvPr id="19" name="TextBox 18">
            <a:extLst>
              <a:ext uri="{FF2B5EF4-FFF2-40B4-BE49-F238E27FC236}">
                <a16:creationId xmlns:a16="http://schemas.microsoft.com/office/drawing/2014/main" id="{8554AA10-B77C-EECD-40A4-2C429AF677BD}"/>
              </a:ext>
            </a:extLst>
          </p:cNvPr>
          <p:cNvSpPr txBox="1"/>
          <p:nvPr/>
        </p:nvSpPr>
        <p:spPr>
          <a:xfrm>
            <a:off x="1176162" y="6337743"/>
            <a:ext cx="6719093" cy="1938992"/>
          </a:xfrm>
          <a:prstGeom prst="rect">
            <a:avLst/>
          </a:prstGeom>
          <a:noFill/>
        </p:spPr>
        <p:txBody>
          <a:bodyPr wrap="square" rtlCol="0">
            <a:spAutoFit/>
          </a:bodyPr>
          <a:lstStyle/>
          <a:p>
            <a:pPr marL="457200" indent="-457200">
              <a:buFont typeface="Arial" panose="020B0604020202020204" pitchFamily="34" charset="0"/>
              <a:buChar char="•"/>
            </a:pPr>
            <a:r>
              <a:rPr lang="en-GB" sz="3000" dirty="0">
                <a:solidFill>
                  <a:schemeClr val="bg1"/>
                </a:solidFill>
                <a:latin typeface="Century Gothic" panose="020B0502020202020204" pitchFamily="34" charset="0"/>
              </a:rPr>
              <a:t>Learning journals</a:t>
            </a:r>
          </a:p>
          <a:p>
            <a:pPr marL="457200" indent="-457200">
              <a:buFont typeface="Arial" panose="020B0604020202020204" pitchFamily="34" charset="0"/>
              <a:buChar char="•"/>
            </a:pPr>
            <a:r>
              <a:rPr lang="en-GB" sz="3000" dirty="0">
                <a:solidFill>
                  <a:schemeClr val="bg1"/>
                </a:solidFill>
                <a:latin typeface="Century Gothic" panose="020B0502020202020204" pitchFamily="34" charset="0"/>
              </a:rPr>
              <a:t>Drawing Club -&gt; Curious Quests (Greg </a:t>
            </a:r>
            <a:r>
              <a:rPr lang="en-GB" sz="3000" dirty="0" err="1">
                <a:solidFill>
                  <a:schemeClr val="bg1"/>
                </a:solidFill>
                <a:latin typeface="Century Gothic" panose="020B0502020202020204" pitchFamily="34" charset="0"/>
              </a:rPr>
              <a:t>Bottrill</a:t>
            </a:r>
            <a:r>
              <a:rPr lang="en-GB" sz="3000" dirty="0">
                <a:solidFill>
                  <a:schemeClr val="bg1"/>
                </a:solidFill>
                <a:latin typeface="Century Gothic" panose="020B0502020202020204" pitchFamily="34" charset="0"/>
              </a:rPr>
              <a:t>)</a:t>
            </a:r>
          </a:p>
          <a:p>
            <a:pPr marL="457200" indent="-457200">
              <a:buFont typeface="Arial" panose="020B0604020202020204" pitchFamily="34" charset="0"/>
              <a:buChar char="•"/>
            </a:pPr>
            <a:r>
              <a:rPr lang="en-GB" sz="3000" dirty="0">
                <a:solidFill>
                  <a:schemeClr val="bg1"/>
                </a:solidFill>
                <a:latin typeface="Century Gothic" panose="020B0502020202020204" pitchFamily="34" charset="0"/>
              </a:rPr>
              <a:t>Dedicated outside area</a:t>
            </a:r>
          </a:p>
        </p:txBody>
      </p:sp>
      <p:sp>
        <p:nvSpPr>
          <p:cNvPr id="20" name="TextBox 19">
            <a:extLst>
              <a:ext uri="{FF2B5EF4-FFF2-40B4-BE49-F238E27FC236}">
                <a16:creationId xmlns:a16="http://schemas.microsoft.com/office/drawing/2014/main" id="{5D14DC42-1CEB-0B43-5D85-39D58DC2D976}"/>
              </a:ext>
            </a:extLst>
          </p:cNvPr>
          <p:cNvSpPr txBox="1"/>
          <p:nvPr/>
        </p:nvSpPr>
        <p:spPr>
          <a:xfrm>
            <a:off x="9977627" y="6149778"/>
            <a:ext cx="7245118" cy="3323987"/>
          </a:xfrm>
          <a:prstGeom prst="rect">
            <a:avLst/>
          </a:prstGeom>
          <a:noFill/>
        </p:spPr>
        <p:txBody>
          <a:bodyPr wrap="square" rtlCol="0">
            <a:spAutoFit/>
          </a:bodyPr>
          <a:lstStyle/>
          <a:p>
            <a:pPr marL="457200" indent="-457200">
              <a:buFont typeface="Arial" panose="020B0604020202020204" pitchFamily="34" charset="0"/>
              <a:buChar char="•"/>
            </a:pPr>
            <a:r>
              <a:rPr lang="en-GB" sz="3000" dirty="0">
                <a:solidFill>
                  <a:schemeClr val="bg1"/>
                </a:solidFill>
                <a:latin typeface="Century Gothic" panose="020B0502020202020204" pitchFamily="34" charset="0"/>
              </a:rPr>
              <a:t>Curriculum journals / independent journals / maths and writing book</a:t>
            </a:r>
          </a:p>
          <a:p>
            <a:pPr marL="457200" indent="-457200">
              <a:buFont typeface="Arial" panose="020B0604020202020204" pitchFamily="34" charset="0"/>
              <a:buChar char="•"/>
            </a:pPr>
            <a:r>
              <a:rPr lang="en-GB" sz="3000" dirty="0">
                <a:solidFill>
                  <a:schemeClr val="bg1"/>
                </a:solidFill>
                <a:latin typeface="Century Gothic" panose="020B0502020202020204" pitchFamily="34" charset="0"/>
              </a:rPr>
              <a:t>Increased independence and ownership over learning e.g. structured ‘must do’s’</a:t>
            </a:r>
          </a:p>
          <a:p>
            <a:pPr marL="457200" indent="-457200">
              <a:buFont typeface="Arial" panose="020B0604020202020204" pitchFamily="34" charset="0"/>
              <a:buChar char="•"/>
            </a:pPr>
            <a:r>
              <a:rPr lang="en-GB" sz="3000" dirty="0">
                <a:solidFill>
                  <a:schemeClr val="bg1"/>
                </a:solidFill>
                <a:latin typeface="Century Gothic" panose="020B0502020202020204" pitchFamily="34" charset="0"/>
              </a:rPr>
              <a:t>Access to wider school environment</a:t>
            </a:r>
            <a:endParaRPr lang="en-GB" sz="3000" dirty="0">
              <a:solidFill>
                <a:schemeClr val="bg1"/>
              </a:solidFill>
            </a:endParaRPr>
          </a:p>
        </p:txBody>
      </p:sp>
    </p:spTree>
    <p:extLst>
      <p:ext uri="{BB962C8B-B14F-4D97-AF65-F5344CB8AC3E}">
        <p14:creationId xmlns:p14="http://schemas.microsoft.com/office/powerpoint/2010/main" val="703416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TextBox 2"/>
          <p:cNvSpPr txBox="1"/>
          <p:nvPr/>
        </p:nvSpPr>
        <p:spPr>
          <a:xfrm>
            <a:off x="142546" y="2137093"/>
            <a:ext cx="17816640" cy="6370975"/>
          </a:xfrm>
          <a:prstGeom prst="rect">
            <a:avLst/>
          </a:prstGeom>
        </p:spPr>
        <p:txBody>
          <a:bodyPr lIns="0" tIns="0" rIns="0" bIns="0" rtlCol="0" anchor="t">
            <a:spAutoFit/>
          </a:bodyPr>
          <a:lstStyle/>
          <a:p>
            <a:pPr marL="323849" lvl="1" algn="l"/>
            <a:endParaRPr lang="en-US" sz="3000" dirty="0">
              <a:solidFill>
                <a:srgbClr val="FFFFFF"/>
              </a:solidFill>
              <a:latin typeface="Montserrat"/>
            </a:endParaRPr>
          </a:p>
          <a:p>
            <a:pPr marL="647697" lvl="1" indent="-323848" algn="l">
              <a:buFont typeface="Arial"/>
              <a:buChar char="•"/>
            </a:pPr>
            <a:r>
              <a:rPr lang="en-US" sz="3200" dirty="0">
                <a:solidFill>
                  <a:srgbClr val="FFFFFF"/>
                </a:solidFill>
                <a:latin typeface="Montserrat"/>
              </a:rPr>
              <a:t>High quality play does not happen by accident (and it is easy for play to become low level)</a:t>
            </a:r>
          </a:p>
          <a:p>
            <a:pPr algn="l"/>
            <a:endParaRPr lang="en-US" sz="3200" dirty="0">
              <a:solidFill>
                <a:srgbClr val="FFFFFF"/>
              </a:solidFill>
              <a:latin typeface="Montserrat"/>
            </a:endParaRPr>
          </a:p>
          <a:p>
            <a:pPr marL="647697" lvl="1" indent="-323848" algn="l">
              <a:buFont typeface="Arial"/>
              <a:buChar char="•"/>
            </a:pPr>
            <a:r>
              <a:rPr lang="en-US" sz="3200" dirty="0">
                <a:solidFill>
                  <a:srgbClr val="FFFFFF"/>
                </a:solidFill>
                <a:latin typeface="Montserrat"/>
              </a:rPr>
              <a:t>Play is not a magic wand - important to differentiate between what it can </a:t>
            </a:r>
            <a:r>
              <a:rPr lang="en-US" sz="3200" dirty="0">
                <a:solidFill>
                  <a:srgbClr val="FFFFFF"/>
                </a:solidFill>
                <a:latin typeface="Montserrat Italics"/>
              </a:rPr>
              <a:t>teach</a:t>
            </a:r>
            <a:r>
              <a:rPr lang="en-US" sz="3200" dirty="0">
                <a:solidFill>
                  <a:srgbClr val="FFFFFF"/>
                </a:solidFill>
                <a:latin typeface="Montserrat"/>
              </a:rPr>
              <a:t> and what it can </a:t>
            </a:r>
            <a:r>
              <a:rPr lang="en-US" sz="3200" dirty="0">
                <a:solidFill>
                  <a:srgbClr val="FFFFFF"/>
                </a:solidFill>
                <a:latin typeface="Montserrat Italics"/>
              </a:rPr>
              <a:t>consolidate </a:t>
            </a:r>
            <a:r>
              <a:rPr lang="en-US" sz="3200" dirty="0">
                <a:solidFill>
                  <a:srgbClr val="FFFFFF"/>
                </a:solidFill>
                <a:latin typeface="Montserrat"/>
              </a:rPr>
              <a:t>(Fisher, 2010)</a:t>
            </a:r>
          </a:p>
          <a:p>
            <a:pPr algn="l"/>
            <a:endParaRPr lang="en-US" sz="3200" dirty="0">
              <a:solidFill>
                <a:srgbClr val="FFFFFF"/>
              </a:solidFill>
              <a:latin typeface="Montserrat"/>
            </a:endParaRPr>
          </a:p>
          <a:p>
            <a:pPr marL="647697" lvl="1" indent="-323848" algn="l">
              <a:buFont typeface="Arial"/>
              <a:buChar char="•"/>
            </a:pPr>
            <a:r>
              <a:rPr lang="en-US" sz="3200" dirty="0">
                <a:solidFill>
                  <a:srgbClr val="FFFFFF"/>
                </a:solidFill>
                <a:latin typeface="Montserrat"/>
              </a:rPr>
              <a:t>Evidence can be collated in a variety of different ways (not just value written outputs)</a:t>
            </a:r>
          </a:p>
          <a:p>
            <a:pPr algn="l"/>
            <a:endParaRPr lang="en-US" sz="3200" dirty="0">
              <a:solidFill>
                <a:srgbClr val="FFFFFF"/>
              </a:solidFill>
              <a:latin typeface="Montserrat"/>
            </a:endParaRPr>
          </a:p>
          <a:p>
            <a:pPr marL="647697" lvl="1" indent="-323848" algn="l">
              <a:buFont typeface="Arial"/>
              <a:buChar char="•"/>
            </a:pPr>
            <a:r>
              <a:rPr lang="en-US" sz="3200" dirty="0">
                <a:solidFill>
                  <a:srgbClr val="FFFFFF"/>
                </a:solidFill>
                <a:latin typeface="Montserrat"/>
              </a:rPr>
              <a:t>Timetables can be changed</a:t>
            </a:r>
          </a:p>
          <a:p>
            <a:pPr algn="l"/>
            <a:endParaRPr lang="en-US" sz="3200" dirty="0">
              <a:solidFill>
                <a:srgbClr val="FFFFFF"/>
              </a:solidFill>
              <a:latin typeface="Montserrat"/>
            </a:endParaRPr>
          </a:p>
          <a:p>
            <a:pPr marL="647697" lvl="1" indent="-323848" algn="l">
              <a:spcBef>
                <a:spcPct val="0"/>
              </a:spcBef>
              <a:buFont typeface="Arial"/>
              <a:buChar char="•"/>
            </a:pPr>
            <a:r>
              <a:rPr lang="en-US" sz="3200" dirty="0">
                <a:solidFill>
                  <a:srgbClr val="FFFFFF"/>
                </a:solidFill>
                <a:latin typeface="Montserrat"/>
              </a:rPr>
              <a:t>Bust curriculum myths</a:t>
            </a:r>
          </a:p>
        </p:txBody>
      </p:sp>
      <p:sp>
        <p:nvSpPr>
          <p:cNvPr id="3" name="TextBox 3"/>
          <p:cNvSpPr txBox="1"/>
          <p:nvPr/>
        </p:nvSpPr>
        <p:spPr>
          <a:xfrm>
            <a:off x="471360" y="576263"/>
            <a:ext cx="11405870" cy="895350"/>
          </a:xfrm>
          <a:prstGeom prst="rect">
            <a:avLst/>
          </a:prstGeom>
        </p:spPr>
        <p:txBody>
          <a:bodyPr lIns="0" tIns="0" rIns="0" bIns="0" rtlCol="0" anchor="t">
            <a:spAutoFit/>
          </a:bodyPr>
          <a:lstStyle/>
          <a:p>
            <a:pPr marL="0" lvl="0" indent="0" algn="l">
              <a:lnSpc>
                <a:spcPts val="7014"/>
              </a:lnSpc>
              <a:spcBef>
                <a:spcPct val="0"/>
              </a:spcBef>
            </a:pPr>
            <a:r>
              <a:rPr lang="en-US" sz="5845">
                <a:solidFill>
                  <a:srgbClr val="FAF8F7"/>
                </a:solidFill>
                <a:latin typeface="Montserrat Bold"/>
              </a:rPr>
              <a:t>Play in practice</a:t>
            </a:r>
          </a:p>
        </p:txBody>
      </p:sp>
      <p:grpSp>
        <p:nvGrpSpPr>
          <p:cNvPr id="4" name="Group 4"/>
          <p:cNvGrpSpPr/>
          <p:nvPr/>
        </p:nvGrpSpPr>
        <p:grpSpPr>
          <a:xfrm>
            <a:off x="142546" y="9105900"/>
            <a:ext cx="5822519" cy="1028700"/>
            <a:chOff x="0" y="0"/>
            <a:chExt cx="7763358" cy="1371600"/>
          </a:xfrm>
        </p:grpSpPr>
        <p:sp>
          <p:nvSpPr>
            <p:cNvPr id="5" name="Freeform 5"/>
            <p:cNvSpPr/>
            <p:nvPr/>
          </p:nvSpPr>
          <p:spPr>
            <a:xfrm>
              <a:off x="0" y="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371600" y="887307"/>
              <a:ext cx="6391758" cy="484293"/>
            </a:xfrm>
            <a:prstGeom prst="rect">
              <a:avLst/>
            </a:prstGeom>
          </p:spPr>
          <p:txBody>
            <a:bodyPr lIns="0" tIns="0" rIns="0" bIns="0" rtlCol="0" anchor="t">
              <a:spAutoFit/>
            </a:bodyPr>
            <a:lstStyle/>
            <a:p>
              <a:pPr algn="l">
                <a:lnSpc>
                  <a:spcPts val="3080"/>
                </a:lnSpc>
                <a:spcBef>
                  <a:spcPct val="0"/>
                </a:spcBef>
              </a:pPr>
              <a:r>
                <a:rPr lang="en-US" sz="2200">
                  <a:solidFill>
                    <a:srgbClr val="FAF8F7"/>
                  </a:solidFill>
                  <a:latin typeface="Montserrat"/>
                </a:rPr>
                <a:t>@educatingellen</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Freeform 2"/>
          <p:cNvSpPr/>
          <p:nvPr/>
        </p:nvSpPr>
        <p:spPr>
          <a:xfrm rot="4459875">
            <a:off x="5582338" y="-1203562"/>
            <a:ext cx="6742324" cy="13057318"/>
          </a:xfrm>
          <a:custGeom>
            <a:avLst/>
            <a:gdLst/>
            <a:ahLst/>
            <a:cxnLst/>
            <a:rect l="l" t="t" r="r" b="b"/>
            <a:pathLst>
              <a:path w="6742324" h="13057318">
                <a:moveTo>
                  <a:pt x="0" y="0"/>
                </a:moveTo>
                <a:lnTo>
                  <a:pt x="6742324" y="0"/>
                </a:lnTo>
                <a:lnTo>
                  <a:pt x="6742324" y="13057318"/>
                </a:lnTo>
                <a:lnTo>
                  <a:pt x="0" y="130573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2294320">
            <a:off x="3668119" y="2382878"/>
            <a:ext cx="2319912" cy="1615502"/>
          </a:xfrm>
          <a:custGeom>
            <a:avLst/>
            <a:gdLst/>
            <a:ahLst/>
            <a:cxnLst/>
            <a:rect l="l" t="t" r="r" b="b"/>
            <a:pathLst>
              <a:path w="2319912" h="1615502">
                <a:moveTo>
                  <a:pt x="0" y="0"/>
                </a:moveTo>
                <a:lnTo>
                  <a:pt x="2319912" y="0"/>
                </a:lnTo>
                <a:lnTo>
                  <a:pt x="2319912" y="1615502"/>
                </a:lnTo>
                <a:lnTo>
                  <a:pt x="0" y="1615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TextBox 4"/>
          <p:cNvSpPr txBox="1"/>
          <p:nvPr/>
        </p:nvSpPr>
        <p:spPr>
          <a:xfrm>
            <a:off x="3250565" y="4677397"/>
            <a:ext cx="11405870" cy="1295400"/>
          </a:xfrm>
          <a:prstGeom prst="rect">
            <a:avLst/>
          </a:prstGeom>
        </p:spPr>
        <p:txBody>
          <a:bodyPr lIns="0" tIns="0" rIns="0" bIns="0" rtlCol="0" anchor="t">
            <a:spAutoFit/>
          </a:bodyPr>
          <a:lstStyle/>
          <a:p>
            <a:pPr marL="0" lvl="0" indent="0" algn="ctr">
              <a:lnSpc>
                <a:spcPts val="10254"/>
              </a:lnSpc>
              <a:spcBef>
                <a:spcPct val="0"/>
              </a:spcBef>
            </a:pPr>
            <a:r>
              <a:rPr lang="en-US" sz="8545" b="1" dirty="0">
                <a:solidFill>
                  <a:srgbClr val="FAF8F7"/>
                </a:solidFill>
                <a:latin typeface="Montserrat" pitchFamily="2" charset="77"/>
              </a:rPr>
              <a:t>Implications</a:t>
            </a:r>
          </a:p>
        </p:txBody>
      </p:sp>
      <p:grpSp>
        <p:nvGrpSpPr>
          <p:cNvPr id="5" name="Group 5"/>
          <p:cNvGrpSpPr/>
          <p:nvPr/>
        </p:nvGrpSpPr>
        <p:grpSpPr>
          <a:xfrm>
            <a:off x="142546" y="9105900"/>
            <a:ext cx="5822519" cy="1028700"/>
            <a:chOff x="0" y="0"/>
            <a:chExt cx="7763358" cy="1371600"/>
          </a:xfrm>
        </p:grpSpPr>
        <p:sp>
          <p:nvSpPr>
            <p:cNvPr id="6" name="Freeform 6"/>
            <p:cNvSpPr/>
            <p:nvPr/>
          </p:nvSpPr>
          <p:spPr>
            <a:xfrm>
              <a:off x="0" y="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1371600" y="887307"/>
              <a:ext cx="6391758" cy="484293"/>
            </a:xfrm>
            <a:prstGeom prst="rect">
              <a:avLst/>
            </a:prstGeom>
          </p:spPr>
          <p:txBody>
            <a:bodyPr lIns="0" tIns="0" rIns="0" bIns="0" rtlCol="0" anchor="t">
              <a:spAutoFit/>
            </a:bodyPr>
            <a:lstStyle/>
            <a:p>
              <a:pPr algn="l">
                <a:lnSpc>
                  <a:spcPts val="3080"/>
                </a:lnSpc>
                <a:spcBef>
                  <a:spcPct val="0"/>
                </a:spcBef>
              </a:pPr>
              <a:r>
                <a:rPr lang="en-US" sz="2200">
                  <a:solidFill>
                    <a:srgbClr val="FAF8F7"/>
                  </a:solidFill>
                  <a:latin typeface="Montserrat"/>
                </a:rPr>
                <a:t>@educatingellen</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TextBox 2"/>
          <p:cNvSpPr txBox="1"/>
          <p:nvPr/>
        </p:nvSpPr>
        <p:spPr>
          <a:xfrm>
            <a:off x="471360" y="576263"/>
            <a:ext cx="11405870" cy="895350"/>
          </a:xfrm>
          <a:prstGeom prst="rect">
            <a:avLst/>
          </a:prstGeom>
        </p:spPr>
        <p:txBody>
          <a:bodyPr lIns="0" tIns="0" rIns="0" bIns="0" rtlCol="0" anchor="t">
            <a:spAutoFit/>
          </a:bodyPr>
          <a:lstStyle/>
          <a:p>
            <a:pPr marL="0" lvl="0" indent="0" algn="l">
              <a:lnSpc>
                <a:spcPts val="7014"/>
              </a:lnSpc>
              <a:spcBef>
                <a:spcPct val="0"/>
              </a:spcBef>
            </a:pPr>
            <a:r>
              <a:rPr lang="en-US" sz="5845">
                <a:solidFill>
                  <a:srgbClr val="FAF8F7"/>
                </a:solidFill>
                <a:latin typeface="Montserrat Bold"/>
              </a:rPr>
              <a:t>Benefits</a:t>
            </a:r>
          </a:p>
        </p:txBody>
      </p:sp>
      <p:sp>
        <p:nvSpPr>
          <p:cNvPr id="3" name="TextBox 3"/>
          <p:cNvSpPr txBox="1"/>
          <p:nvPr/>
        </p:nvSpPr>
        <p:spPr>
          <a:xfrm>
            <a:off x="235680" y="2038240"/>
            <a:ext cx="17816640" cy="7114640"/>
          </a:xfrm>
          <a:prstGeom prst="rect">
            <a:avLst/>
          </a:prstGeom>
        </p:spPr>
        <p:txBody>
          <a:bodyPr lIns="0" tIns="0" rIns="0" bIns="0" rtlCol="0" anchor="t">
            <a:spAutoFit/>
          </a:bodyPr>
          <a:lstStyle/>
          <a:p>
            <a:pPr algn="l">
              <a:lnSpc>
                <a:spcPts val="4199"/>
              </a:lnSpc>
            </a:pPr>
            <a:r>
              <a:rPr lang="en-US" sz="2999" dirty="0">
                <a:solidFill>
                  <a:srgbClr val="FFFFFF"/>
                </a:solidFill>
                <a:latin typeface="Montserrat"/>
              </a:rPr>
              <a:t>We have found:</a:t>
            </a:r>
          </a:p>
          <a:p>
            <a:pPr algn="l">
              <a:lnSpc>
                <a:spcPts val="4199"/>
              </a:lnSpc>
            </a:pPr>
            <a:endParaRPr lang="en-US" sz="2999" dirty="0">
              <a:solidFill>
                <a:srgbClr val="FFFFFF"/>
              </a:solidFill>
              <a:latin typeface="Montserrat"/>
            </a:endParaRPr>
          </a:p>
          <a:p>
            <a:pPr marL="647697" lvl="1" indent="-323848" algn="l">
              <a:lnSpc>
                <a:spcPct val="200000"/>
              </a:lnSpc>
              <a:buFont typeface="Arial"/>
              <a:buChar char="•"/>
            </a:pPr>
            <a:r>
              <a:rPr lang="en-US" sz="2999" dirty="0">
                <a:solidFill>
                  <a:srgbClr val="FFFFFF"/>
                </a:solidFill>
                <a:latin typeface="Montserrat"/>
              </a:rPr>
              <a:t>A significant increase in time spent applying new skills</a:t>
            </a:r>
          </a:p>
          <a:p>
            <a:pPr marL="647697" lvl="1" indent="-323848" algn="l">
              <a:lnSpc>
                <a:spcPct val="200000"/>
              </a:lnSpc>
              <a:buFont typeface="Arial"/>
              <a:buChar char="•"/>
            </a:pPr>
            <a:r>
              <a:rPr lang="en-US" sz="2999" dirty="0">
                <a:solidFill>
                  <a:srgbClr val="FFFFFF"/>
                </a:solidFill>
                <a:latin typeface="Montserrat"/>
              </a:rPr>
              <a:t>Continuous support and challenge tailored to each child’s individual starting point</a:t>
            </a:r>
          </a:p>
          <a:p>
            <a:pPr marL="647697" lvl="1" indent="-323848" algn="l">
              <a:lnSpc>
                <a:spcPct val="200000"/>
              </a:lnSpc>
              <a:buFont typeface="Arial"/>
              <a:buChar char="•"/>
            </a:pPr>
            <a:r>
              <a:rPr lang="en-US" sz="2999" dirty="0">
                <a:solidFill>
                  <a:srgbClr val="FFFFFF"/>
                </a:solidFill>
                <a:latin typeface="Montserrat"/>
              </a:rPr>
              <a:t>A notable rise in learning talk amongst the cohort</a:t>
            </a:r>
          </a:p>
          <a:p>
            <a:pPr marL="647697" lvl="1" indent="-323848" algn="l">
              <a:lnSpc>
                <a:spcPct val="200000"/>
              </a:lnSpc>
              <a:buFont typeface="Arial"/>
              <a:buChar char="•"/>
            </a:pPr>
            <a:r>
              <a:rPr lang="en-US" sz="2999" dirty="0">
                <a:solidFill>
                  <a:srgbClr val="FFFFFF"/>
                </a:solidFill>
                <a:latin typeface="Montserrat"/>
              </a:rPr>
              <a:t>Enhanced insights into each child as a learner and the skills they can use</a:t>
            </a:r>
          </a:p>
          <a:p>
            <a:pPr marL="647697" lvl="1" indent="-323848" algn="l">
              <a:lnSpc>
                <a:spcPct val="200000"/>
              </a:lnSpc>
              <a:buFont typeface="Arial"/>
              <a:buChar char="•"/>
            </a:pPr>
            <a:r>
              <a:rPr lang="en-US" sz="2999" dirty="0">
                <a:solidFill>
                  <a:srgbClr val="FFFFFF"/>
                </a:solidFill>
                <a:latin typeface="Montserrat"/>
              </a:rPr>
              <a:t>Application of skills and knowledge across various contexts</a:t>
            </a:r>
          </a:p>
          <a:p>
            <a:pPr marL="647697" lvl="1" indent="-323848" algn="l">
              <a:lnSpc>
                <a:spcPct val="200000"/>
              </a:lnSpc>
              <a:buFont typeface="Arial"/>
              <a:buChar char="•"/>
            </a:pPr>
            <a:r>
              <a:rPr lang="en-US" sz="2999" dirty="0">
                <a:solidFill>
                  <a:srgbClr val="FFFFFF"/>
                </a:solidFill>
                <a:latin typeface="Montserrat"/>
              </a:rPr>
              <a:t>Children </a:t>
            </a:r>
            <a:r>
              <a:rPr lang="en-US" sz="2999" b="1" dirty="0">
                <a:solidFill>
                  <a:srgbClr val="FFFFFF"/>
                </a:solidFill>
                <a:latin typeface="Montserrat"/>
              </a:rPr>
              <a:t>WANT</a:t>
            </a:r>
            <a:r>
              <a:rPr lang="en-US" sz="2999" dirty="0">
                <a:solidFill>
                  <a:srgbClr val="FFFFFF"/>
                </a:solidFill>
                <a:latin typeface="Montserrat"/>
              </a:rPr>
              <a:t> to write***</a:t>
            </a:r>
          </a:p>
          <a:p>
            <a:pPr algn="l">
              <a:lnSpc>
                <a:spcPts val="4199"/>
              </a:lnSpc>
              <a:spcBef>
                <a:spcPct val="0"/>
              </a:spcBef>
            </a:pPr>
            <a:endParaRPr lang="en-US" sz="2999" dirty="0">
              <a:solidFill>
                <a:srgbClr val="FFFFFF"/>
              </a:solidFill>
              <a:latin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TextBox 2"/>
          <p:cNvSpPr txBox="1"/>
          <p:nvPr/>
        </p:nvSpPr>
        <p:spPr>
          <a:xfrm>
            <a:off x="471360" y="576263"/>
            <a:ext cx="11405870" cy="895350"/>
          </a:xfrm>
          <a:prstGeom prst="rect">
            <a:avLst/>
          </a:prstGeom>
        </p:spPr>
        <p:txBody>
          <a:bodyPr lIns="0" tIns="0" rIns="0" bIns="0" rtlCol="0" anchor="t">
            <a:spAutoFit/>
          </a:bodyPr>
          <a:lstStyle/>
          <a:p>
            <a:pPr marL="0" lvl="0" indent="0" algn="l">
              <a:lnSpc>
                <a:spcPts val="7014"/>
              </a:lnSpc>
              <a:spcBef>
                <a:spcPct val="0"/>
              </a:spcBef>
            </a:pPr>
            <a:r>
              <a:rPr lang="en-US" sz="5845">
                <a:solidFill>
                  <a:srgbClr val="FAF8F7"/>
                </a:solidFill>
                <a:latin typeface="Montserrat Bold"/>
              </a:rPr>
              <a:t>‘Challenges’</a:t>
            </a:r>
          </a:p>
        </p:txBody>
      </p:sp>
      <p:sp>
        <p:nvSpPr>
          <p:cNvPr id="3" name="TextBox 3"/>
          <p:cNvSpPr txBox="1"/>
          <p:nvPr/>
        </p:nvSpPr>
        <p:spPr>
          <a:xfrm>
            <a:off x="235680" y="2470268"/>
            <a:ext cx="17816640" cy="5346464"/>
          </a:xfrm>
          <a:prstGeom prst="rect">
            <a:avLst/>
          </a:prstGeom>
        </p:spPr>
        <p:txBody>
          <a:bodyPr lIns="0" tIns="0" rIns="0" bIns="0" rtlCol="0" anchor="t">
            <a:spAutoFit/>
          </a:bodyPr>
          <a:lstStyle/>
          <a:p>
            <a:pPr marL="647697" lvl="1" indent="-323848" algn="l">
              <a:lnSpc>
                <a:spcPts val="4199"/>
              </a:lnSpc>
              <a:buFont typeface="Arial"/>
              <a:buChar char="•"/>
            </a:pPr>
            <a:r>
              <a:rPr lang="en-US" sz="2999" dirty="0">
                <a:solidFill>
                  <a:srgbClr val="FFFFFF"/>
                </a:solidFill>
                <a:latin typeface="Montserrat"/>
              </a:rPr>
              <a:t>Progression</a:t>
            </a:r>
          </a:p>
          <a:p>
            <a:pPr algn="l">
              <a:lnSpc>
                <a:spcPts val="4199"/>
              </a:lnSpc>
            </a:pPr>
            <a:endParaRPr lang="en-US" sz="2999" dirty="0">
              <a:solidFill>
                <a:srgbClr val="FFFFFF"/>
              </a:solidFill>
              <a:latin typeface="Montserrat"/>
            </a:endParaRPr>
          </a:p>
          <a:p>
            <a:pPr marL="647697" lvl="1" indent="-323848" algn="l">
              <a:lnSpc>
                <a:spcPts val="4199"/>
              </a:lnSpc>
              <a:buFont typeface="Arial"/>
              <a:buChar char="•"/>
            </a:pPr>
            <a:r>
              <a:rPr lang="en-US" sz="2999" dirty="0">
                <a:solidFill>
                  <a:srgbClr val="FFFFFF"/>
                </a:solidFill>
                <a:latin typeface="Montserrat"/>
              </a:rPr>
              <a:t>Aligning continuous provision with the National Curriculum</a:t>
            </a:r>
          </a:p>
          <a:p>
            <a:pPr algn="l">
              <a:lnSpc>
                <a:spcPts val="4199"/>
              </a:lnSpc>
            </a:pPr>
            <a:endParaRPr lang="en-US" sz="2999" dirty="0">
              <a:solidFill>
                <a:srgbClr val="FFFFFF"/>
              </a:solidFill>
              <a:latin typeface="Montserrat"/>
            </a:endParaRPr>
          </a:p>
          <a:p>
            <a:pPr marL="647697" lvl="1" indent="-323848" algn="l">
              <a:lnSpc>
                <a:spcPts val="4199"/>
              </a:lnSpc>
              <a:buFont typeface="Arial"/>
              <a:buChar char="•"/>
            </a:pPr>
            <a:r>
              <a:rPr lang="en-US" sz="2999" dirty="0">
                <a:solidFill>
                  <a:srgbClr val="FFFFFF"/>
                </a:solidFill>
                <a:latin typeface="Montserrat"/>
              </a:rPr>
              <a:t>CPD for staff is a </a:t>
            </a:r>
            <a:r>
              <a:rPr lang="en-US" sz="2999" b="1" i="1" dirty="0">
                <a:solidFill>
                  <a:srgbClr val="FFFFFF"/>
                </a:solidFill>
                <a:latin typeface="Montserrat"/>
              </a:rPr>
              <a:t>must </a:t>
            </a:r>
          </a:p>
          <a:p>
            <a:pPr algn="l">
              <a:lnSpc>
                <a:spcPts val="4199"/>
              </a:lnSpc>
            </a:pPr>
            <a:endParaRPr lang="en-US" sz="2999" dirty="0">
              <a:solidFill>
                <a:srgbClr val="FFFFFF"/>
              </a:solidFill>
              <a:latin typeface="Montserrat"/>
            </a:endParaRPr>
          </a:p>
          <a:p>
            <a:pPr marL="647697" lvl="1" indent="-323848" algn="l">
              <a:lnSpc>
                <a:spcPts val="4199"/>
              </a:lnSpc>
              <a:spcBef>
                <a:spcPct val="0"/>
              </a:spcBef>
              <a:buFont typeface="Arial"/>
              <a:buChar char="•"/>
            </a:pPr>
            <a:r>
              <a:rPr lang="en-US" sz="2999" dirty="0">
                <a:solidFill>
                  <a:srgbClr val="FFFFFF"/>
                </a:solidFill>
                <a:latin typeface="Montserrat"/>
              </a:rPr>
              <a:t>Assessment </a:t>
            </a:r>
          </a:p>
          <a:p>
            <a:pPr marL="647697" lvl="1" indent="-323848" algn="l">
              <a:lnSpc>
                <a:spcPts val="4199"/>
              </a:lnSpc>
              <a:spcBef>
                <a:spcPct val="0"/>
              </a:spcBef>
              <a:buFont typeface="Arial"/>
              <a:buChar char="•"/>
            </a:pPr>
            <a:endParaRPr lang="en-US" sz="2999" dirty="0">
              <a:solidFill>
                <a:srgbClr val="FFFFFF"/>
              </a:solidFill>
              <a:latin typeface="Montserrat"/>
            </a:endParaRPr>
          </a:p>
          <a:p>
            <a:pPr marL="647697" lvl="1" indent="-323848" algn="l">
              <a:lnSpc>
                <a:spcPts val="4199"/>
              </a:lnSpc>
              <a:spcBef>
                <a:spcPct val="0"/>
              </a:spcBef>
              <a:buFont typeface="Arial"/>
              <a:buChar char="•"/>
            </a:pPr>
            <a:r>
              <a:rPr lang="en-US" sz="2999" dirty="0">
                <a:solidFill>
                  <a:srgbClr val="FFFFFF"/>
                </a:solidFill>
                <a:latin typeface="Montserrat"/>
              </a:rPr>
              <a:t>But…are they learning? – wider school staff/leaders need to be willing to look for the learning and engage with continuous provision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Freeform 2"/>
          <p:cNvSpPr/>
          <p:nvPr/>
        </p:nvSpPr>
        <p:spPr>
          <a:xfrm rot="4459875">
            <a:off x="5582338" y="-1203562"/>
            <a:ext cx="6742324" cy="13057318"/>
          </a:xfrm>
          <a:custGeom>
            <a:avLst/>
            <a:gdLst/>
            <a:ahLst/>
            <a:cxnLst/>
            <a:rect l="l" t="t" r="r" b="b"/>
            <a:pathLst>
              <a:path w="6742324" h="13057318">
                <a:moveTo>
                  <a:pt x="0" y="0"/>
                </a:moveTo>
                <a:lnTo>
                  <a:pt x="6742324" y="0"/>
                </a:lnTo>
                <a:lnTo>
                  <a:pt x="6742324" y="13057318"/>
                </a:lnTo>
                <a:lnTo>
                  <a:pt x="0" y="130573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2294320">
            <a:off x="3668119" y="2382878"/>
            <a:ext cx="2319912" cy="1615502"/>
          </a:xfrm>
          <a:custGeom>
            <a:avLst/>
            <a:gdLst/>
            <a:ahLst/>
            <a:cxnLst/>
            <a:rect l="l" t="t" r="r" b="b"/>
            <a:pathLst>
              <a:path w="2319912" h="1615502">
                <a:moveTo>
                  <a:pt x="0" y="0"/>
                </a:moveTo>
                <a:lnTo>
                  <a:pt x="2319912" y="0"/>
                </a:lnTo>
                <a:lnTo>
                  <a:pt x="2319912" y="1615502"/>
                </a:lnTo>
                <a:lnTo>
                  <a:pt x="0" y="1615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TextBox 4"/>
          <p:cNvSpPr txBox="1"/>
          <p:nvPr/>
        </p:nvSpPr>
        <p:spPr>
          <a:xfrm>
            <a:off x="3250565" y="4677397"/>
            <a:ext cx="11405870" cy="1295400"/>
          </a:xfrm>
          <a:prstGeom prst="rect">
            <a:avLst/>
          </a:prstGeom>
        </p:spPr>
        <p:txBody>
          <a:bodyPr lIns="0" tIns="0" rIns="0" bIns="0" rtlCol="0" anchor="t">
            <a:spAutoFit/>
          </a:bodyPr>
          <a:lstStyle/>
          <a:p>
            <a:pPr marL="0" lvl="0" indent="0" algn="ctr">
              <a:lnSpc>
                <a:spcPts val="10254"/>
              </a:lnSpc>
              <a:spcBef>
                <a:spcPct val="0"/>
              </a:spcBef>
            </a:pPr>
            <a:r>
              <a:rPr lang="en-US" sz="8545" b="1" dirty="0">
                <a:solidFill>
                  <a:srgbClr val="FAF8F7"/>
                </a:solidFill>
                <a:latin typeface="Montserrat" pitchFamily="2" charset="77"/>
              </a:rPr>
              <a:t>So, what next?</a:t>
            </a:r>
          </a:p>
        </p:txBody>
      </p:sp>
      <p:grpSp>
        <p:nvGrpSpPr>
          <p:cNvPr id="5" name="Group 5"/>
          <p:cNvGrpSpPr/>
          <p:nvPr/>
        </p:nvGrpSpPr>
        <p:grpSpPr>
          <a:xfrm>
            <a:off x="142546" y="9105900"/>
            <a:ext cx="5822519" cy="1028700"/>
            <a:chOff x="0" y="0"/>
            <a:chExt cx="7763358" cy="1371600"/>
          </a:xfrm>
        </p:grpSpPr>
        <p:sp>
          <p:nvSpPr>
            <p:cNvPr id="6" name="Freeform 6"/>
            <p:cNvSpPr/>
            <p:nvPr/>
          </p:nvSpPr>
          <p:spPr>
            <a:xfrm>
              <a:off x="0" y="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1371600" y="887307"/>
              <a:ext cx="6391758" cy="484293"/>
            </a:xfrm>
            <a:prstGeom prst="rect">
              <a:avLst/>
            </a:prstGeom>
          </p:spPr>
          <p:txBody>
            <a:bodyPr lIns="0" tIns="0" rIns="0" bIns="0" rtlCol="0" anchor="t">
              <a:spAutoFit/>
            </a:bodyPr>
            <a:lstStyle/>
            <a:p>
              <a:pPr algn="l">
                <a:lnSpc>
                  <a:spcPts val="3080"/>
                </a:lnSpc>
                <a:spcBef>
                  <a:spcPct val="0"/>
                </a:spcBef>
              </a:pPr>
              <a:r>
                <a:rPr lang="en-US" sz="2200">
                  <a:solidFill>
                    <a:srgbClr val="FAF8F7"/>
                  </a:solidFill>
                  <a:latin typeface="Montserrat"/>
                </a:rPr>
                <a:t>@educatingellen</a:t>
              </a:r>
            </a:p>
          </p:txBody>
        </p:sp>
      </p:grpSp>
    </p:spTree>
    <p:extLst>
      <p:ext uri="{BB962C8B-B14F-4D97-AF65-F5344CB8AC3E}">
        <p14:creationId xmlns:p14="http://schemas.microsoft.com/office/powerpoint/2010/main" val="1815897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TextBox 2"/>
          <p:cNvSpPr txBox="1"/>
          <p:nvPr/>
        </p:nvSpPr>
        <p:spPr>
          <a:xfrm>
            <a:off x="471360" y="576263"/>
            <a:ext cx="11405870" cy="895350"/>
          </a:xfrm>
          <a:prstGeom prst="rect">
            <a:avLst/>
          </a:prstGeom>
        </p:spPr>
        <p:txBody>
          <a:bodyPr lIns="0" tIns="0" rIns="0" bIns="0" rtlCol="0" anchor="t">
            <a:spAutoFit/>
          </a:bodyPr>
          <a:lstStyle/>
          <a:p>
            <a:pPr marL="0" lvl="0" indent="0" algn="l">
              <a:lnSpc>
                <a:spcPts val="7014"/>
              </a:lnSpc>
              <a:spcBef>
                <a:spcPct val="0"/>
              </a:spcBef>
            </a:pPr>
            <a:r>
              <a:rPr lang="en-US" sz="5845" dirty="0">
                <a:solidFill>
                  <a:srgbClr val="FAF8F7"/>
                </a:solidFill>
                <a:latin typeface="Montserrat Bold"/>
              </a:rPr>
              <a:t>So, what next?</a:t>
            </a:r>
          </a:p>
        </p:txBody>
      </p:sp>
      <p:sp>
        <p:nvSpPr>
          <p:cNvPr id="3" name="TextBox 3"/>
          <p:cNvSpPr txBox="1"/>
          <p:nvPr/>
        </p:nvSpPr>
        <p:spPr>
          <a:xfrm>
            <a:off x="235680" y="2038240"/>
            <a:ext cx="17816640" cy="498983"/>
          </a:xfrm>
          <a:prstGeom prst="rect">
            <a:avLst/>
          </a:prstGeom>
        </p:spPr>
        <p:txBody>
          <a:bodyPr lIns="0" tIns="0" rIns="0" bIns="0" rtlCol="0" anchor="t">
            <a:spAutoFit/>
          </a:bodyPr>
          <a:lstStyle/>
          <a:p>
            <a:pPr marL="647697" lvl="1" indent="-323848" algn="l">
              <a:lnSpc>
                <a:spcPts val="4199"/>
              </a:lnSpc>
              <a:buFont typeface="Arial"/>
              <a:buChar char="•"/>
            </a:pPr>
            <a:endParaRPr lang="en-US" sz="2999" dirty="0">
              <a:solidFill>
                <a:srgbClr val="FFFFFF"/>
              </a:solidFill>
              <a:latin typeface="Montserrat"/>
            </a:endParaRPr>
          </a:p>
        </p:txBody>
      </p:sp>
      <p:grpSp>
        <p:nvGrpSpPr>
          <p:cNvPr id="4" name="Group 5">
            <a:extLst>
              <a:ext uri="{FF2B5EF4-FFF2-40B4-BE49-F238E27FC236}">
                <a16:creationId xmlns:a16="http://schemas.microsoft.com/office/drawing/2014/main" id="{BA03F77E-921E-D34A-9222-E38C669CC9C6}"/>
              </a:ext>
            </a:extLst>
          </p:cNvPr>
          <p:cNvGrpSpPr/>
          <p:nvPr/>
        </p:nvGrpSpPr>
        <p:grpSpPr>
          <a:xfrm>
            <a:off x="142546" y="9105900"/>
            <a:ext cx="5822519" cy="1028700"/>
            <a:chOff x="0" y="0"/>
            <a:chExt cx="7763358" cy="1371600"/>
          </a:xfrm>
        </p:grpSpPr>
        <p:sp>
          <p:nvSpPr>
            <p:cNvPr id="5" name="Freeform 6">
              <a:extLst>
                <a:ext uri="{FF2B5EF4-FFF2-40B4-BE49-F238E27FC236}">
                  <a16:creationId xmlns:a16="http://schemas.microsoft.com/office/drawing/2014/main" id="{A18B32A0-30F9-E77B-F151-9E94F97B2D07}"/>
                </a:ext>
              </a:extLst>
            </p:cNvPr>
            <p:cNvSpPr/>
            <p:nvPr/>
          </p:nvSpPr>
          <p:spPr>
            <a:xfrm>
              <a:off x="0" y="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3"/>
              <a:stretch>
                <a:fillRect/>
              </a:stretch>
            </a:blipFill>
          </p:spPr>
          <p:txBody>
            <a:bodyPr/>
            <a:lstStyle/>
            <a:p>
              <a:endParaRPr lang="en-GB"/>
            </a:p>
          </p:txBody>
        </p:sp>
        <p:sp>
          <p:nvSpPr>
            <p:cNvPr id="6" name="TextBox 7">
              <a:extLst>
                <a:ext uri="{FF2B5EF4-FFF2-40B4-BE49-F238E27FC236}">
                  <a16:creationId xmlns:a16="http://schemas.microsoft.com/office/drawing/2014/main" id="{84EA6207-6E3D-3E7F-3617-078DEB24EF1C}"/>
                </a:ext>
              </a:extLst>
            </p:cNvPr>
            <p:cNvSpPr txBox="1"/>
            <p:nvPr/>
          </p:nvSpPr>
          <p:spPr>
            <a:xfrm>
              <a:off x="1371600" y="887307"/>
              <a:ext cx="6391758" cy="484293"/>
            </a:xfrm>
            <a:prstGeom prst="rect">
              <a:avLst/>
            </a:prstGeom>
          </p:spPr>
          <p:txBody>
            <a:bodyPr lIns="0" tIns="0" rIns="0" bIns="0" rtlCol="0" anchor="t">
              <a:spAutoFit/>
            </a:bodyPr>
            <a:lstStyle/>
            <a:p>
              <a:pPr algn="l">
                <a:lnSpc>
                  <a:spcPts val="3080"/>
                </a:lnSpc>
                <a:spcBef>
                  <a:spcPct val="0"/>
                </a:spcBef>
              </a:pPr>
              <a:r>
                <a:rPr lang="en-US" sz="2200">
                  <a:solidFill>
                    <a:srgbClr val="FAF8F7"/>
                  </a:solidFill>
                  <a:latin typeface="Montserrat"/>
                </a:rPr>
                <a:t>@educatingellen</a:t>
              </a:r>
            </a:p>
          </p:txBody>
        </p:sp>
      </p:grpSp>
      <p:sp>
        <p:nvSpPr>
          <p:cNvPr id="7" name="TextBox 3">
            <a:extLst>
              <a:ext uri="{FF2B5EF4-FFF2-40B4-BE49-F238E27FC236}">
                <a16:creationId xmlns:a16="http://schemas.microsoft.com/office/drawing/2014/main" id="{EF0F3D36-D9B3-0AB8-4FDA-CC455BB20F52}"/>
              </a:ext>
            </a:extLst>
          </p:cNvPr>
          <p:cNvSpPr txBox="1"/>
          <p:nvPr/>
        </p:nvSpPr>
        <p:spPr>
          <a:xfrm>
            <a:off x="235680" y="1815627"/>
            <a:ext cx="17816640" cy="7356501"/>
          </a:xfrm>
          <a:prstGeom prst="rect">
            <a:avLst/>
          </a:prstGeom>
        </p:spPr>
        <p:txBody>
          <a:bodyPr lIns="0" tIns="0" rIns="0" bIns="0" rtlCol="0" anchor="t">
            <a:spAutoFit/>
          </a:bodyPr>
          <a:lstStyle/>
          <a:p>
            <a:pPr marL="457200" lvl="0" indent="-457200">
              <a:buFont typeface="Arial" panose="020B0604020202020204" pitchFamily="34" charset="0"/>
              <a:buChar char="•"/>
            </a:pPr>
            <a:r>
              <a:rPr lang="en-GB" sz="3300" kern="100" dirty="0">
                <a:solidFill>
                  <a:schemeClr val="bg1"/>
                </a:solidFill>
                <a:effectLst/>
                <a:latin typeface="Montserrat" pitchFamily="2" charset="77"/>
                <a:ea typeface="Avenir" panose="02000503020000020003" pitchFamily="2" charset="0"/>
                <a:cs typeface="Avenir" panose="02000503020000020003" pitchFamily="2" charset="0"/>
              </a:rPr>
              <a:t>Develop a deep understanding and belief in the effectiveness of play</a:t>
            </a:r>
          </a:p>
          <a:p>
            <a:pPr marL="457200" lvl="0" indent="-457200">
              <a:buFont typeface="Arial" panose="020B0604020202020204" pitchFamily="34" charset="0"/>
              <a:buChar char="•"/>
            </a:pPr>
            <a:endParaRPr lang="en-GB" sz="3300" kern="100" dirty="0">
              <a:solidFill>
                <a:schemeClr val="bg1"/>
              </a:solidFill>
              <a:latin typeface="Montserrat" pitchFamily="2" charset="77"/>
              <a:ea typeface="Avenir" panose="02000503020000020003" pitchFamily="2" charset="0"/>
              <a:cs typeface="Arial" panose="020B0604020202020204" pitchFamily="34" charset="0"/>
            </a:endParaRPr>
          </a:p>
          <a:p>
            <a:pPr marL="457200" lvl="0" indent="-457200">
              <a:buFont typeface="Arial" panose="020B0604020202020204" pitchFamily="34" charset="0"/>
              <a:buChar char="•"/>
            </a:pPr>
            <a:r>
              <a:rPr lang="en-GB" sz="3300" kern="100" dirty="0">
                <a:solidFill>
                  <a:schemeClr val="bg1"/>
                </a:solidFill>
                <a:effectLst/>
                <a:latin typeface="Montserrat" pitchFamily="2" charset="77"/>
                <a:ea typeface="Avenir" panose="02000503020000020003" pitchFamily="2" charset="0"/>
                <a:cs typeface="Avenir" panose="02000503020000020003" pitchFamily="2" charset="0"/>
              </a:rPr>
              <a:t>Commit to ongoing reflection and refinement </a:t>
            </a:r>
          </a:p>
          <a:p>
            <a:pPr marL="457200" lvl="0" indent="-457200">
              <a:buFont typeface="Arial" panose="020B0604020202020204" pitchFamily="34" charset="0"/>
              <a:buChar char="•"/>
            </a:pPr>
            <a:endParaRPr lang="en-GB" sz="3300" kern="100" dirty="0">
              <a:solidFill>
                <a:schemeClr val="bg1"/>
              </a:solidFill>
              <a:latin typeface="Montserrat" pitchFamily="2" charset="77"/>
              <a:ea typeface="Avenir" panose="02000503020000020003" pitchFamily="2" charset="0"/>
              <a:cs typeface="Arial" panose="020B0604020202020204" pitchFamily="34" charset="0"/>
            </a:endParaRPr>
          </a:p>
          <a:p>
            <a:pPr marL="457200" lvl="0" indent="-457200">
              <a:buFont typeface="Arial" panose="020B0604020202020204" pitchFamily="34" charset="0"/>
              <a:buChar char="•"/>
            </a:pPr>
            <a:r>
              <a:rPr lang="en-GB" sz="3300" kern="100" dirty="0">
                <a:solidFill>
                  <a:schemeClr val="bg1"/>
                </a:solidFill>
                <a:effectLst/>
                <a:latin typeface="Montserrat" pitchFamily="2" charset="77"/>
                <a:ea typeface="Avenir" panose="02000503020000020003" pitchFamily="2" charset="0"/>
                <a:cs typeface="Avenir" panose="02000503020000020003" pitchFamily="2" charset="0"/>
              </a:rPr>
              <a:t>Be willing to shift your mindset</a:t>
            </a:r>
            <a:endParaRPr lang="en-GB" sz="3300" kern="100" dirty="0">
              <a:solidFill>
                <a:schemeClr val="bg1"/>
              </a:solidFill>
              <a:effectLst/>
              <a:latin typeface="Montserrat" pitchFamily="2" charset="77"/>
              <a:ea typeface="Aptos" panose="020B0004020202020204" pitchFamily="34" charset="0"/>
              <a:cs typeface="Arial" panose="020B0604020202020204" pitchFamily="34" charset="0"/>
            </a:endParaRPr>
          </a:p>
          <a:p>
            <a:pPr marL="323849" lvl="1" algn="l">
              <a:lnSpc>
                <a:spcPts val="4199"/>
              </a:lnSpc>
            </a:pPr>
            <a:endParaRPr lang="en-US" sz="3300" dirty="0">
              <a:solidFill>
                <a:srgbClr val="FFFFFF"/>
              </a:solidFill>
              <a:latin typeface="Montserrat"/>
            </a:endParaRPr>
          </a:p>
          <a:p>
            <a:pPr marL="323849" lvl="1" algn="l">
              <a:lnSpc>
                <a:spcPts val="4199"/>
              </a:lnSpc>
            </a:pPr>
            <a:r>
              <a:rPr lang="en-US" sz="3300" b="1" dirty="0">
                <a:solidFill>
                  <a:srgbClr val="FFFFFF"/>
                </a:solidFill>
                <a:latin typeface="Montserrat"/>
              </a:rPr>
              <a:t>Practically…</a:t>
            </a:r>
          </a:p>
          <a:p>
            <a:pPr marL="781049" lvl="1" indent="-457200" algn="l">
              <a:lnSpc>
                <a:spcPts val="4199"/>
              </a:lnSpc>
              <a:buFont typeface="Arial" panose="020B0604020202020204" pitchFamily="34" charset="0"/>
              <a:buChar char="•"/>
            </a:pPr>
            <a:endParaRPr lang="en-US" sz="3300" dirty="0">
              <a:solidFill>
                <a:srgbClr val="FFFFFF"/>
              </a:solidFill>
              <a:latin typeface="Montserrat"/>
            </a:endParaRPr>
          </a:p>
          <a:p>
            <a:pPr marL="781049" lvl="1" indent="-457200" algn="l">
              <a:lnSpc>
                <a:spcPts val="4199"/>
              </a:lnSpc>
              <a:buFont typeface="Arial" panose="020B0604020202020204" pitchFamily="34" charset="0"/>
              <a:buChar char="•"/>
            </a:pPr>
            <a:r>
              <a:rPr lang="en-US" sz="3300" dirty="0">
                <a:solidFill>
                  <a:srgbClr val="FFFFFF"/>
                </a:solidFill>
                <a:latin typeface="Montserrat"/>
              </a:rPr>
              <a:t>Go for it – embrace the journey!</a:t>
            </a:r>
          </a:p>
          <a:p>
            <a:pPr marL="781049" lvl="1" indent="-457200" algn="l">
              <a:lnSpc>
                <a:spcPts val="4199"/>
              </a:lnSpc>
              <a:buFont typeface="Arial" panose="020B0604020202020204" pitchFamily="34" charset="0"/>
              <a:buChar char="•"/>
            </a:pPr>
            <a:endParaRPr lang="en-US" sz="3300" kern="100" dirty="0">
              <a:solidFill>
                <a:srgbClr val="FFFFFF"/>
              </a:solidFill>
              <a:effectLst/>
              <a:latin typeface="Montserrat"/>
              <a:ea typeface="Avenir" panose="02000503020000020003" pitchFamily="2" charset="0"/>
              <a:cs typeface="Avenir" panose="02000503020000020003" pitchFamily="2" charset="0"/>
            </a:endParaRPr>
          </a:p>
          <a:p>
            <a:pPr marL="781049" lvl="1" indent="-457200" algn="l">
              <a:lnSpc>
                <a:spcPts val="4199"/>
              </a:lnSpc>
              <a:buFont typeface="Arial" panose="020B0604020202020204" pitchFamily="34" charset="0"/>
              <a:buChar char="•"/>
            </a:pPr>
            <a:r>
              <a:rPr lang="en-GB" sz="3300" kern="100" dirty="0">
                <a:solidFill>
                  <a:schemeClr val="bg1"/>
                </a:solidFill>
                <a:effectLst/>
                <a:latin typeface="Montserrat" pitchFamily="2" charset="77"/>
                <a:ea typeface="Avenir" panose="02000503020000020003" pitchFamily="2" charset="0"/>
                <a:cs typeface="Avenir" panose="02000503020000020003" pitchFamily="2" charset="0"/>
              </a:rPr>
              <a:t>Connect</a:t>
            </a:r>
          </a:p>
          <a:p>
            <a:pPr marL="781049" lvl="1" indent="-457200" algn="l">
              <a:lnSpc>
                <a:spcPts val="4199"/>
              </a:lnSpc>
              <a:buFont typeface="Arial" panose="020B0604020202020204" pitchFamily="34" charset="0"/>
              <a:buChar char="•"/>
            </a:pPr>
            <a:endParaRPr lang="en-GB" sz="3300" kern="100" dirty="0">
              <a:solidFill>
                <a:schemeClr val="bg1"/>
              </a:solidFill>
              <a:latin typeface="Montserrat" pitchFamily="2" charset="77"/>
              <a:ea typeface="Avenir" panose="02000503020000020003" pitchFamily="2" charset="0"/>
              <a:cs typeface="Avenir" panose="02000503020000020003" pitchFamily="2" charset="0"/>
            </a:endParaRPr>
          </a:p>
          <a:p>
            <a:pPr marL="781049" lvl="1" indent="-457200" algn="l">
              <a:lnSpc>
                <a:spcPts val="4199"/>
              </a:lnSpc>
              <a:buFont typeface="Arial" panose="020B0604020202020204" pitchFamily="34" charset="0"/>
              <a:buChar char="•"/>
            </a:pPr>
            <a:r>
              <a:rPr lang="en-GB" sz="3300" kern="100" dirty="0">
                <a:solidFill>
                  <a:schemeClr val="bg1"/>
                </a:solidFill>
                <a:effectLst/>
                <a:latin typeface="Montserrat" pitchFamily="2" charset="77"/>
                <a:ea typeface="Avenir" panose="02000503020000020003" pitchFamily="2" charset="0"/>
                <a:cs typeface="Avenir" panose="02000503020000020003" pitchFamily="2" charset="0"/>
              </a:rPr>
              <a:t>Take time to assess your current learning environment and craft a clear vision</a:t>
            </a:r>
          </a:p>
          <a:p>
            <a:pPr marL="781049" lvl="1" indent="-457200" algn="l">
              <a:lnSpc>
                <a:spcPts val="4199"/>
              </a:lnSpc>
              <a:buFont typeface="Arial" panose="020B0604020202020204" pitchFamily="34" charset="0"/>
              <a:buChar char="•"/>
            </a:pPr>
            <a:endParaRPr lang="en-GB" sz="3300" kern="100" dirty="0">
              <a:solidFill>
                <a:schemeClr val="bg1"/>
              </a:solidFill>
              <a:latin typeface="Montserrat" pitchFamily="2" charset="77"/>
              <a:ea typeface="Avenir" panose="02000503020000020003" pitchFamily="2" charset="0"/>
              <a:cs typeface="Arial" panose="020B0604020202020204" pitchFamily="34" charset="0"/>
            </a:endParaRPr>
          </a:p>
        </p:txBody>
      </p:sp>
    </p:spTree>
    <p:extLst>
      <p:ext uri="{BB962C8B-B14F-4D97-AF65-F5344CB8AC3E}">
        <p14:creationId xmlns:p14="http://schemas.microsoft.com/office/powerpoint/2010/main" val="401043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dissolve">
                                      <p:cBhvr>
                                        <p:cTn id="10" dur="500"/>
                                        <p:tgtEl>
                                          <p:spTgt spid="7">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dissolve">
                                      <p:cBhvr>
                                        <p:cTn id="13" dur="500"/>
                                        <p:tgtEl>
                                          <p:spTgt spid="7">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xEl>
                                              <p:pRg st="6" end="6"/>
                                            </p:txEl>
                                          </p:spTgt>
                                        </p:tgtEl>
                                        <p:attrNameLst>
                                          <p:attrName>style.visibility</p:attrName>
                                        </p:attrNameLst>
                                      </p:cBhvr>
                                      <p:to>
                                        <p:strVal val="visible"/>
                                      </p:to>
                                    </p:set>
                                    <p:animEffect transition="in" filter="dissolve">
                                      <p:cBhvr>
                                        <p:cTn id="18" dur="500"/>
                                        <p:tgtEl>
                                          <p:spTgt spid="7">
                                            <p:txEl>
                                              <p:pRg st="6" end="6"/>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animEffect transition="in" filter="dissolve">
                                      <p:cBhvr>
                                        <p:cTn id="21" dur="500"/>
                                        <p:tgtEl>
                                          <p:spTgt spid="7">
                                            <p:txEl>
                                              <p:pRg st="8" end="8"/>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7">
                                            <p:txEl>
                                              <p:pRg st="10" end="10"/>
                                            </p:txEl>
                                          </p:spTgt>
                                        </p:tgtEl>
                                        <p:attrNameLst>
                                          <p:attrName>style.visibility</p:attrName>
                                        </p:attrNameLst>
                                      </p:cBhvr>
                                      <p:to>
                                        <p:strVal val="visible"/>
                                      </p:to>
                                    </p:set>
                                    <p:animEffect transition="in" filter="dissolve">
                                      <p:cBhvr>
                                        <p:cTn id="24" dur="500"/>
                                        <p:tgtEl>
                                          <p:spTgt spid="7">
                                            <p:txEl>
                                              <p:pRg st="10" end="1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7">
                                            <p:txEl>
                                              <p:pRg st="12" end="12"/>
                                            </p:txEl>
                                          </p:spTgt>
                                        </p:tgtEl>
                                        <p:attrNameLst>
                                          <p:attrName>style.visibility</p:attrName>
                                        </p:attrNameLst>
                                      </p:cBhvr>
                                      <p:to>
                                        <p:strVal val="visible"/>
                                      </p:to>
                                    </p:set>
                                    <p:animEffect transition="in" filter="dissolve">
                                      <p:cBhvr>
                                        <p:cTn id="27"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Freeform 2"/>
          <p:cNvSpPr/>
          <p:nvPr/>
        </p:nvSpPr>
        <p:spPr>
          <a:xfrm rot="4459875">
            <a:off x="5582338" y="-1203562"/>
            <a:ext cx="6742324" cy="13057318"/>
          </a:xfrm>
          <a:custGeom>
            <a:avLst/>
            <a:gdLst/>
            <a:ahLst/>
            <a:cxnLst/>
            <a:rect l="l" t="t" r="r" b="b"/>
            <a:pathLst>
              <a:path w="6742324" h="13057318">
                <a:moveTo>
                  <a:pt x="0" y="0"/>
                </a:moveTo>
                <a:lnTo>
                  <a:pt x="6742324" y="0"/>
                </a:lnTo>
                <a:lnTo>
                  <a:pt x="6742324" y="13057318"/>
                </a:lnTo>
                <a:lnTo>
                  <a:pt x="0" y="130573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2294320">
            <a:off x="3668119" y="2382878"/>
            <a:ext cx="2319912" cy="1615502"/>
          </a:xfrm>
          <a:custGeom>
            <a:avLst/>
            <a:gdLst/>
            <a:ahLst/>
            <a:cxnLst/>
            <a:rect l="l" t="t" r="r" b="b"/>
            <a:pathLst>
              <a:path w="2319912" h="1615502">
                <a:moveTo>
                  <a:pt x="0" y="0"/>
                </a:moveTo>
                <a:lnTo>
                  <a:pt x="2319912" y="0"/>
                </a:lnTo>
                <a:lnTo>
                  <a:pt x="2319912" y="1615502"/>
                </a:lnTo>
                <a:lnTo>
                  <a:pt x="0" y="1615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TextBox 4"/>
          <p:cNvSpPr txBox="1"/>
          <p:nvPr/>
        </p:nvSpPr>
        <p:spPr>
          <a:xfrm>
            <a:off x="3465079" y="4033942"/>
            <a:ext cx="11405870" cy="2582310"/>
          </a:xfrm>
          <a:prstGeom prst="rect">
            <a:avLst/>
          </a:prstGeom>
        </p:spPr>
        <p:txBody>
          <a:bodyPr lIns="0" tIns="0" rIns="0" bIns="0" rtlCol="0" anchor="t">
            <a:spAutoFit/>
          </a:bodyPr>
          <a:lstStyle/>
          <a:p>
            <a:pPr algn="ctr">
              <a:lnSpc>
                <a:spcPts val="10254"/>
              </a:lnSpc>
              <a:spcBef>
                <a:spcPct val="0"/>
              </a:spcBef>
            </a:pPr>
            <a:r>
              <a:rPr lang="en-US" sz="6600" b="1" dirty="0">
                <a:solidFill>
                  <a:srgbClr val="FAF8F7"/>
                </a:solidFill>
                <a:latin typeface="Montserrat" pitchFamily="2" charset="77"/>
              </a:rPr>
              <a:t>We are on the cusp of change! #</a:t>
            </a:r>
            <a:r>
              <a:rPr lang="en-US" sz="6600" b="1" dirty="0" err="1">
                <a:solidFill>
                  <a:srgbClr val="FAF8F7"/>
                </a:solidFill>
                <a:latin typeface="Montserrat" pitchFamily="2" charset="77"/>
              </a:rPr>
              <a:t>ProjectPlay</a:t>
            </a:r>
            <a:endParaRPr lang="en-US" sz="6600" b="1" dirty="0">
              <a:solidFill>
                <a:srgbClr val="FAF8F7"/>
              </a:solidFill>
              <a:latin typeface="Montserrat" pitchFamily="2" charset="77"/>
            </a:endParaRPr>
          </a:p>
        </p:txBody>
      </p:sp>
      <p:sp>
        <p:nvSpPr>
          <p:cNvPr id="8" name="Freeform 8">
            <a:extLst>
              <a:ext uri="{FF2B5EF4-FFF2-40B4-BE49-F238E27FC236}">
                <a16:creationId xmlns:a16="http://schemas.microsoft.com/office/drawing/2014/main" id="{E68225E4-2B35-B4E5-0D24-FDBB5E98D080}"/>
              </a:ext>
            </a:extLst>
          </p:cNvPr>
          <p:cNvSpPr/>
          <p:nvPr/>
        </p:nvSpPr>
        <p:spPr>
          <a:xfrm>
            <a:off x="1694660" y="8987009"/>
            <a:ext cx="391282" cy="391282"/>
          </a:xfrm>
          <a:custGeom>
            <a:avLst/>
            <a:gdLst/>
            <a:ahLst/>
            <a:cxnLst/>
            <a:rect l="l" t="t" r="r" b="b"/>
            <a:pathLst>
              <a:path w="391282" h="391282">
                <a:moveTo>
                  <a:pt x="0" y="0"/>
                </a:moveTo>
                <a:lnTo>
                  <a:pt x="391282" y="0"/>
                </a:lnTo>
                <a:lnTo>
                  <a:pt x="391282" y="391282"/>
                </a:lnTo>
                <a:lnTo>
                  <a:pt x="0" y="391282"/>
                </a:lnTo>
                <a:lnTo>
                  <a:pt x="0" y="0"/>
                </a:lnTo>
                <a:close/>
              </a:path>
            </a:pathLst>
          </a:custGeom>
          <a:blipFill>
            <a:blip r:embed="rId7"/>
            <a:stretch>
              <a:fillRect/>
            </a:stretch>
          </a:blipFill>
        </p:spPr>
        <p:txBody>
          <a:bodyPr/>
          <a:lstStyle/>
          <a:p>
            <a:endParaRPr lang="en-GB"/>
          </a:p>
        </p:txBody>
      </p:sp>
      <p:sp>
        <p:nvSpPr>
          <p:cNvPr id="9" name="Freeform 9">
            <a:extLst>
              <a:ext uri="{FF2B5EF4-FFF2-40B4-BE49-F238E27FC236}">
                <a16:creationId xmlns:a16="http://schemas.microsoft.com/office/drawing/2014/main" id="{BF4B3AA4-3BDB-6FE5-8A1B-9F65C4F3B6AC}"/>
              </a:ext>
            </a:extLst>
          </p:cNvPr>
          <p:cNvSpPr/>
          <p:nvPr/>
        </p:nvSpPr>
        <p:spPr>
          <a:xfrm>
            <a:off x="1654607" y="9824462"/>
            <a:ext cx="471387" cy="282832"/>
          </a:xfrm>
          <a:custGeom>
            <a:avLst/>
            <a:gdLst/>
            <a:ahLst/>
            <a:cxnLst/>
            <a:rect l="l" t="t" r="r" b="b"/>
            <a:pathLst>
              <a:path w="471387" h="282832">
                <a:moveTo>
                  <a:pt x="0" y="0"/>
                </a:moveTo>
                <a:lnTo>
                  <a:pt x="471388" y="0"/>
                </a:lnTo>
                <a:lnTo>
                  <a:pt x="471388" y="282833"/>
                </a:lnTo>
                <a:lnTo>
                  <a:pt x="0" y="2828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TextBox 13">
            <a:extLst>
              <a:ext uri="{FF2B5EF4-FFF2-40B4-BE49-F238E27FC236}">
                <a16:creationId xmlns:a16="http://schemas.microsoft.com/office/drawing/2014/main" id="{CB7CECF6-FA21-AB58-4F0C-F4E1F87019C8}"/>
              </a:ext>
            </a:extLst>
          </p:cNvPr>
          <p:cNvSpPr txBox="1"/>
          <p:nvPr/>
        </p:nvSpPr>
        <p:spPr>
          <a:xfrm>
            <a:off x="2216581" y="8953500"/>
            <a:ext cx="4793819" cy="1153795"/>
          </a:xfrm>
          <a:prstGeom prst="rect">
            <a:avLst/>
          </a:prstGeom>
        </p:spPr>
        <p:txBody>
          <a:bodyPr lIns="0" tIns="0" rIns="0" bIns="0" rtlCol="0" anchor="t">
            <a:spAutoFit/>
          </a:bodyPr>
          <a:lstStyle/>
          <a:p>
            <a:pPr algn="l">
              <a:lnSpc>
                <a:spcPts val="3080"/>
              </a:lnSpc>
            </a:pPr>
            <a:r>
              <a:rPr lang="en-US" sz="2200" dirty="0">
                <a:solidFill>
                  <a:srgbClr val="FAF8F7"/>
                </a:solidFill>
                <a:latin typeface="Montserrat"/>
              </a:rPr>
              <a:t>@</a:t>
            </a:r>
            <a:r>
              <a:rPr lang="en-US" sz="2200" dirty="0" err="1">
                <a:solidFill>
                  <a:srgbClr val="FAF8F7"/>
                </a:solidFill>
                <a:latin typeface="Montserrat"/>
              </a:rPr>
              <a:t>educatingellen</a:t>
            </a:r>
            <a:endParaRPr lang="en-US" sz="2200" dirty="0">
              <a:solidFill>
                <a:srgbClr val="FAF8F7"/>
              </a:solidFill>
              <a:latin typeface="Montserrat"/>
            </a:endParaRPr>
          </a:p>
          <a:p>
            <a:pPr algn="l">
              <a:lnSpc>
                <a:spcPts val="3080"/>
              </a:lnSpc>
            </a:pPr>
            <a:endParaRPr lang="en-US" sz="2200" dirty="0">
              <a:solidFill>
                <a:srgbClr val="FAF8F7"/>
              </a:solidFill>
              <a:latin typeface="Montserrat"/>
            </a:endParaRPr>
          </a:p>
          <a:p>
            <a:pPr algn="l">
              <a:lnSpc>
                <a:spcPts val="3080"/>
              </a:lnSpc>
              <a:spcBef>
                <a:spcPct val="0"/>
              </a:spcBef>
            </a:pPr>
            <a:r>
              <a:rPr lang="en-US" sz="2200" dirty="0" err="1">
                <a:solidFill>
                  <a:srgbClr val="FAF8F7"/>
                </a:solidFill>
                <a:latin typeface="Montserrat"/>
              </a:rPr>
              <a:t>ellenparkereducation@gmail.com</a:t>
            </a:r>
            <a:endParaRPr lang="en-US" sz="2200" dirty="0">
              <a:solidFill>
                <a:srgbClr val="FAF8F7"/>
              </a:solidFill>
              <a:latin typeface="Montserrat"/>
            </a:endParaRPr>
          </a:p>
        </p:txBody>
      </p:sp>
      <p:sp>
        <p:nvSpPr>
          <p:cNvPr id="11" name="Freeform 7">
            <a:extLst>
              <a:ext uri="{FF2B5EF4-FFF2-40B4-BE49-F238E27FC236}">
                <a16:creationId xmlns:a16="http://schemas.microsoft.com/office/drawing/2014/main" id="{D7FD6CC3-FAAD-6990-5174-3341272C1BAE}"/>
              </a:ext>
            </a:extLst>
          </p:cNvPr>
          <p:cNvSpPr/>
          <p:nvPr/>
        </p:nvSpPr>
        <p:spPr>
          <a:xfrm>
            <a:off x="0" y="8419512"/>
            <a:ext cx="1715088" cy="1715088"/>
          </a:xfrm>
          <a:custGeom>
            <a:avLst/>
            <a:gdLst/>
            <a:ahLst/>
            <a:cxnLst/>
            <a:rect l="l" t="t" r="r" b="b"/>
            <a:pathLst>
              <a:path w="1715088" h="1715088">
                <a:moveTo>
                  <a:pt x="0" y="0"/>
                </a:moveTo>
                <a:lnTo>
                  <a:pt x="1715088" y="0"/>
                </a:lnTo>
                <a:lnTo>
                  <a:pt x="1715088" y="1715088"/>
                </a:lnTo>
                <a:lnTo>
                  <a:pt x="0" y="1715088"/>
                </a:lnTo>
                <a:lnTo>
                  <a:pt x="0" y="0"/>
                </a:lnTo>
                <a:close/>
              </a:path>
            </a:pathLst>
          </a:custGeom>
          <a:blipFill>
            <a:blip r:embed="rId10"/>
            <a:stretch>
              <a:fillRect/>
            </a:stretch>
          </a:blipFill>
        </p:spPr>
        <p:txBody>
          <a:bodyPr/>
          <a:lstStyle/>
          <a:p>
            <a:endParaRPr lang="en-GB"/>
          </a:p>
        </p:txBody>
      </p:sp>
    </p:spTree>
    <p:extLst>
      <p:ext uri="{BB962C8B-B14F-4D97-AF65-F5344CB8AC3E}">
        <p14:creationId xmlns:p14="http://schemas.microsoft.com/office/powerpoint/2010/main" val="3172713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AutoShape 2"/>
          <p:cNvSpPr/>
          <p:nvPr/>
        </p:nvSpPr>
        <p:spPr>
          <a:xfrm>
            <a:off x="-307042" y="3842281"/>
            <a:ext cx="19605781" cy="0"/>
          </a:xfrm>
          <a:prstGeom prst="line">
            <a:avLst/>
          </a:prstGeom>
          <a:ln w="9525" cap="rnd">
            <a:solidFill>
              <a:srgbClr val="9AD0C3"/>
            </a:solidFill>
            <a:prstDash val="solid"/>
            <a:headEnd type="none" w="sm" len="sm"/>
            <a:tailEnd type="none" w="sm" len="sm"/>
          </a:ln>
        </p:spPr>
        <p:txBody>
          <a:bodyPr/>
          <a:lstStyle/>
          <a:p>
            <a:endParaRPr lang="en-GB"/>
          </a:p>
        </p:txBody>
      </p:sp>
      <p:sp>
        <p:nvSpPr>
          <p:cNvPr id="3" name="TextBox 3"/>
          <p:cNvSpPr txBox="1"/>
          <p:nvPr/>
        </p:nvSpPr>
        <p:spPr>
          <a:xfrm>
            <a:off x="411001" y="1019175"/>
            <a:ext cx="15448918" cy="1000125"/>
          </a:xfrm>
          <a:prstGeom prst="rect">
            <a:avLst/>
          </a:prstGeom>
        </p:spPr>
        <p:txBody>
          <a:bodyPr lIns="0" tIns="0" rIns="0" bIns="0" rtlCol="0" anchor="t">
            <a:spAutoFit/>
          </a:bodyPr>
          <a:lstStyle/>
          <a:p>
            <a:pPr marL="0" lvl="0" indent="0" algn="l">
              <a:lnSpc>
                <a:spcPts val="7800"/>
              </a:lnSpc>
              <a:spcBef>
                <a:spcPct val="0"/>
              </a:spcBef>
            </a:pPr>
            <a:r>
              <a:rPr lang="en-US" sz="6500">
                <a:solidFill>
                  <a:srgbClr val="FAF8F7"/>
                </a:solidFill>
                <a:latin typeface="Montserrat Bold"/>
              </a:rPr>
              <a:t>In the next 10 minutes...</a:t>
            </a:r>
          </a:p>
        </p:txBody>
      </p:sp>
      <p:grpSp>
        <p:nvGrpSpPr>
          <p:cNvPr id="4" name="Group 4"/>
          <p:cNvGrpSpPr/>
          <p:nvPr/>
        </p:nvGrpSpPr>
        <p:grpSpPr>
          <a:xfrm>
            <a:off x="1466160" y="4392450"/>
            <a:ext cx="3463181" cy="2882004"/>
            <a:chOff x="0" y="0"/>
            <a:chExt cx="4617574" cy="3842672"/>
          </a:xfrm>
        </p:grpSpPr>
        <p:sp>
          <p:nvSpPr>
            <p:cNvPr id="5" name="Freeform 5"/>
            <p:cNvSpPr/>
            <p:nvPr/>
          </p:nvSpPr>
          <p:spPr>
            <a:xfrm>
              <a:off x="1697898" y="0"/>
              <a:ext cx="814518" cy="786380"/>
            </a:xfrm>
            <a:custGeom>
              <a:avLst/>
              <a:gdLst/>
              <a:ahLst/>
              <a:cxnLst/>
              <a:rect l="l" t="t" r="r" b="b"/>
              <a:pathLst>
                <a:path w="814518" h="786380">
                  <a:moveTo>
                    <a:pt x="0" y="0"/>
                  </a:moveTo>
                  <a:lnTo>
                    <a:pt x="814519" y="0"/>
                  </a:lnTo>
                  <a:lnTo>
                    <a:pt x="814519" y="786380"/>
                  </a:lnTo>
                  <a:lnTo>
                    <a:pt x="0" y="786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0" y="1545791"/>
              <a:ext cx="4617574" cy="549275"/>
            </a:xfrm>
            <a:prstGeom prst="rect">
              <a:avLst/>
            </a:prstGeom>
          </p:spPr>
          <p:txBody>
            <a:bodyPr lIns="0" tIns="0" rIns="0" bIns="0" rtlCol="0" anchor="t">
              <a:spAutoFit/>
            </a:bodyPr>
            <a:lstStyle/>
            <a:p>
              <a:pPr marL="0" lvl="0" indent="0" algn="l">
                <a:lnSpc>
                  <a:spcPts val="3359"/>
                </a:lnSpc>
                <a:spcBef>
                  <a:spcPct val="0"/>
                </a:spcBef>
              </a:pPr>
              <a:r>
                <a:rPr lang="en-US" sz="2799" dirty="0">
                  <a:solidFill>
                    <a:srgbClr val="FAF8F7"/>
                  </a:solidFill>
                  <a:latin typeface="Montserrat Semi-Bold"/>
                </a:rPr>
                <a:t>The ‘why’</a:t>
              </a:r>
            </a:p>
          </p:txBody>
        </p:sp>
        <p:sp>
          <p:nvSpPr>
            <p:cNvPr id="7" name="TextBox 7"/>
            <p:cNvSpPr txBox="1"/>
            <p:nvPr/>
          </p:nvSpPr>
          <p:spPr>
            <a:xfrm>
              <a:off x="0" y="2316978"/>
              <a:ext cx="4617574" cy="1525693"/>
            </a:xfrm>
            <a:prstGeom prst="rect">
              <a:avLst/>
            </a:prstGeom>
          </p:spPr>
          <p:txBody>
            <a:bodyPr lIns="0" tIns="0" rIns="0" bIns="0" rtlCol="0" anchor="t">
              <a:spAutoFit/>
            </a:bodyPr>
            <a:lstStyle/>
            <a:p>
              <a:pPr marL="0" lvl="0" indent="0" algn="l">
                <a:lnSpc>
                  <a:spcPts val="3080"/>
                </a:lnSpc>
                <a:spcBef>
                  <a:spcPct val="0"/>
                </a:spcBef>
              </a:pPr>
              <a:r>
                <a:rPr lang="en-US" sz="2200">
                  <a:solidFill>
                    <a:srgbClr val="FAF8F7"/>
                  </a:solidFill>
                  <a:latin typeface="Montserrat"/>
                </a:rPr>
                <a:t>Rationale behind our decision to adopt a play-based approach</a:t>
              </a:r>
            </a:p>
          </p:txBody>
        </p:sp>
      </p:grpSp>
      <p:grpSp>
        <p:nvGrpSpPr>
          <p:cNvPr id="8" name="Group 8"/>
          <p:cNvGrpSpPr/>
          <p:nvPr/>
        </p:nvGrpSpPr>
        <p:grpSpPr>
          <a:xfrm>
            <a:off x="7159647" y="4392450"/>
            <a:ext cx="3463181" cy="3310190"/>
            <a:chOff x="0" y="0"/>
            <a:chExt cx="4617574" cy="4413586"/>
          </a:xfrm>
        </p:grpSpPr>
        <p:sp>
          <p:nvSpPr>
            <p:cNvPr id="9" name="Freeform 9"/>
            <p:cNvSpPr/>
            <p:nvPr/>
          </p:nvSpPr>
          <p:spPr>
            <a:xfrm>
              <a:off x="1697898" y="0"/>
              <a:ext cx="814518" cy="786380"/>
            </a:xfrm>
            <a:custGeom>
              <a:avLst/>
              <a:gdLst/>
              <a:ahLst/>
              <a:cxnLst/>
              <a:rect l="l" t="t" r="r" b="b"/>
              <a:pathLst>
                <a:path w="814518" h="786380">
                  <a:moveTo>
                    <a:pt x="0" y="0"/>
                  </a:moveTo>
                  <a:lnTo>
                    <a:pt x="814519" y="0"/>
                  </a:lnTo>
                  <a:lnTo>
                    <a:pt x="814519" y="786380"/>
                  </a:lnTo>
                  <a:lnTo>
                    <a:pt x="0" y="786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TextBox 10"/>
            <p:cNvSpPr txBox="1"/>
            <p:nvPr/>
          </p:nvSpPr>
          <p:spPr>
            <a:xfrm>
              <a:off x="0" y="1519805"/>
              <a:ext cx="4617574" cy="1666875"/>
            </a:xfrm>
            <a:prstGeom prst="rect">
              <a:avLst/>
            </a:prstGeom>
          </p:spPr>
          <p:txBody>
            <a:bodyPr lIns="0" tIns="0" rIns="0" bIns="0" rtlCol="0" anchor="t">
              <a:spAutoFit/>
            </a:bodyPr>
            <a:lstStyle/>
            <a:p>
              <a:pPr marL="0" lvl="0" indent="0" algn="l">
                <a:lnSpc>
                  <a:spcPts val="3359"/>
                </a:lnSpc>
                <a:spcBef>
                  <a:spcPct val="0"/>
                </a:spcBef>
              </a:pPr>
              <a:r>
                <a:rPr lang="en-US" sz="2799" u="none" dirty="0">
                  <a:solidFill>
                    <a:srgbClr val="FAF8F7"/>
                  </a:solidFill>
                  <a:latin typeface="Montserrat Semi-Bold"/>
                </a:rPr>
                <a:t>Implementing play beyond the Early Years</a:t>
              </a:r>
            </a:p>
          </p:txBody>
        </p:sp>
        <p:sp>
          <p:nvSpPr>
            <p:cNvPr id="11" name="TextBox 11"/>
            <p:cNvSpPr txBox="1"/>
            <p:nvPr/>
          </p:nvSpPr>
          <p:spPr>
            <a:xfrm>
              <a:off x="0" y="3408593"/>
              <a:ext cx="4617574" cy="1004993"/>
            </a:xfrm>
            <a:prstGeom prst="rect">
              <a:avLst/>
            </a:prstGeom>
          </p:spPr>
          <p:txBody>
            <a:bodyPr lIns="0" tIns="0" rIns="0" bIns="0" rtlCol="0" anchor="t">
              <a:spAutoFit/>
            </a:bodyPr>
            <a:lstStyle/>
            <a:p>
              <a:pPr marL="0" lvl="0" indent="0" algn="l">
                <a:lnSpc>
                  <a:spcPts val="3080"/>
                </a:lnSpc>
                <a:spcBef>
                  <a:spcPct val="0"/>
                </a:spcBef>
              </a:pPr>
              <a:r>
                <a:rPr lang="en-US" sz="2200">
                  <a:solidFill>
                    <a:srgbClr val="FAF8F7"/>
                  </a:solidFill>
                  <a:latin typeface="Montserrat"/>
                </a:rPr>
                <a:t>What this looks like in practice</a:t>
              </a:r>
            </a:p>
          </p:txBody>
        </p:sp>
      </p:grpSp>
      <p:grpSp>
        <p:nvGrpSpPr>
          <p:cNvPr id="12" name="Group 12"/>
          <p:cNvGrpSpPr/>
          <p:nvPr/>
        </p:nvGrpSpPr>
        <p:grpSpPr>
          <a:xfrm>
            <a:off x="13158579" y="4392450"/>
            <a:ext cx="3463181" cy="3329679"/>
            <a:chOff x="0" y="0"/>
            <a:chExt cx="4617574" cy="4439572"/>
          </a:xfrm>
        </p:grpSpPr>
        <p:sp>
          <p:nvSpPr>
            <p:cNvPr id="13" name="Freeform 13"/>
            <p:cNvSpPr/>
            <p:nvPr/>
          </p:nvSpPr>
          <p:spPr>
            <a:xfrm>
              <a:off x="1290639" y="0"/>
              <a:ext cx="814518" cy="786380"/>
            </a:xfrm>
            <a:custGeom>
              <a:avLst/>
              <a:gdLst/>
              <a:ahLst/>
              <a:cxnLst/>
              <a:rect l="l" t="t" r="r" b="b"/>
              <a:pathLst>
                <a:path w="814518" h="786380">
                  <a:moveTo>
                    <a:pt x="0" y="0"/>
                  </a:moveTo>
                  <a:lnTo>
                    <a:pt x="814518" y="0"/>
                  </a:lnTo>
                  <a:lnTo>
                    <a:pt x="814518" y="786380"/>
                  </a:lnTo>
                  <a:lnTo>
                    <a:pt x="0" y="786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TextBox 14"/>
            <p:cNvSpPr txBox="1"/>
            <p:nvPr/>
          </p:nvSpPr>
          <p:spPr>
            <a:xfrm>
              <a:off x="0" y="1545791"/>
              <a:ext cx="4617574" cy="1666875"/>
            </a:xfrm>
            <a:prstGeom prst="rect">
              <a:avLst/>
            </a:prstGeom>
          </p:spPr>
          <p:txBody>
            <a:bodyPr lIns="0" tIns="0" rIns="0" bIns="0" rtlCol="0" anchor="t">
              <a:spAutoFit/>
            </a:bodyPr>
            <a:lstStyle/>
            <a:p>
              <a:pPr marL="0" lvl="0" indent="0" algn="l">
                <a:lnSpc>
                  <a:spcPts val="3359"/>
                </a:lnSpc>
                <a:spcBef>
                  <a:spcPct val="0"/>
                </a:spcBef>
              </a:pPr>
              <a:r>
                <a:rPr lang="en-US" sz="2799">
                  <a:solidFill>
                    <a:srgbClr val="FAF8F7"/>
                  </a:solidFill>
                  <a:latin typeface="Montserrat Semi-Bold"/>
                </a:rPr>
                <a:t>Benefits, challenges and implications</a:t>
              </a:r>
            </a:p>
          </p:txBody>
        </p:sp>
        <p:sp>
          <p:nvSpPr>
            <p:cNvPr id="15" name="TextBox 15"/>
            <p:cNvSpPr txBox="1"/>
            <p:nvPr/>
          </p:nvSpPr>
          <p:spPr>
            <a:xfrm>
              <a:off x="0" y="3434578"/>
              <a:ext cx="4617574" cy="1004993"/>
            </a:xfrm>
            <a:prstGeom prst="rect">
              <a:avLst/>
            </a:prstGeom>
          </p:spPr>
          <p:txBody>
            <a:bodyPr lIns="0" tIns="0" rIns="0" bIns="0" rtlCol="0" anchor="t">
              <a:spAutoFit/>
            </a:bodyPr>
            <a:lstStyle/>
            <a:p>
              <a:pPr marL="0" lvl="0" indent="0" algn="l">
                <a:lnSpc>
                  <a:spcPts val="3080"/>
                </a:lnSpc>
                <a:spcBef>
                  <a:spcPct val="0"/>
                </a:spcBef>
              </a:pPr>
              <a:r>
                <a:rPr lang="en-US" sz="2200">
                  <a:solidFill>
                    <a:srgbClr val="FAF8F7"/>
                  </a:solidFill>
                  <a:latin typeface="Montserrat"/>
                </a:rPr>
                <a:t>The reality of play-based learning and next steps</a:t>
              </a:r>
            </a:p>
          </p:txBody>
        </p:sp>
      </p:grpSp>
      <p:grpSp>
        <p:nvGrpSpPr>
          <p:cNvPr id="16" name="Group 16"/>
          <p:cNvGrpSpPr/>
          <p:nvPr/>
        </p:nvGrpSpPr>
        <p:grpSpPr>
          <a:xfrm>
            <a:off x="142546" y="9105900"/>
            <a:ext cx="5822519" cy="1028700"/>
            <a:chOff x="0" y="0"/>
            <a:chExt cx="7763358" cy="1371600"/>
          </a:xfrm>
        </p:grpSpPr>
        <p:sp>
          <p:nvSpPr>
            <p:cNvPr id="17" name="Freeform 17"/>
            <p:cNvSpPr/>
            <p:nvPr/>
          </p:nvSpPr>
          <p:spPr>
            <a:xfrm>
              <a:off x="0" y="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5"/>
              <a:stretch>
                <a:fillRect/>
              </a:stretch>
            </a:blipFill>
          </p:spPr>
          <p:txBody>
            <a:bodyPr/>
            <a:lstStyle/>
            <a:p>
              <a:endParaRPr lang="en-GB"/>
            </a:p>
          </p:txBody>
        </p:sp>
        <p:sp>
          <p:nvSpPr>
            <p:cNvPr id="18" name="TextBox 18"/>
            <p:cNvSpPr txBox="1"/>
            <p:nvPr/>
          </p:nvSpPr>
          <p:spPr>
            <a:xfrm>
              <a:off x="1371600" y="887307"/>
              <a:ext cx="6391758" cy="484293"/>
            </a:xfrm>
            <a:prstGeom prst="rect">
              <a:avLst/>
            </a:prstGeom>
          </p:spPr>
          <p:txBody>
            <a:bodyPr lIns="0" tIns="0" rIns="0" bIns="0" rtlCol="0" anchor="t">
              <a:spAutoFit/>
            </a:bodyPr>
            <a:lstStyle/>
            <a:p>
              <a:pPr algn="l">
                <a:lnSpc>
                  <a:spcPts val="3080"/>
                </a:lnSpc>
                <a:spcBef>
                  <a:spcPct val="0"/>
                </a:spcBef>
              </a:pPr>
              <a:r>
                <a:rPr lang="en-US" sz="2200">
                  <a:solidFill>
                    <a:srgbClr val="FAF8F7"/>
                  </a:solidFill>
                  <a:latin typeface="Montserrat"/>
                </a:rPr>
                <a:t>@educatingellen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Freeform 2"/>
          <p:cNvSpPr/>
          <p:nvPr/>
        </p:nvSpPr>
        <p:spPr>
          <a:xfrm rot="4459875">
            <a:off x="5582338" y="-1203562"/>
            <a:ext cx="6742324" cy="13057318"/>
          </a:xfrm>
          <a:custGeom>
            <a:avLst/>
            <a:gdLst/>
            <a:ahLst/>
            <a:cxnLst/>
            <a:rect l="l" t="t" r="r" b="b"/>
            <a:pathLst>
              <a:path w="6742324" h="13057318">
                <a:moveTo>
                  <a:pt x="0" y="0"/>
                </a:moveTo>
                <a:lnTo>
                  <a:pt x="6742324" y="0"/>
                </a:lnTo>
                <a:lnTo>
                  <a:pt x="6742324" y="13057318"/>
                </a:lnTo>
                <a:lnTo>
                  <a:pt x="0" y="130573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2294320">
            <a:off x="3668119" y="2382878"/>
            <a:ext cx="2319912" cy="1615502"/>
          </a:xfrm>
          <a:custGeom>
            <a:avLst/>
            <a:gdLst/>
            <a:ahLst/>
            <a:cxnLst/>
            <a:rect l="l" t="t" r="r" b="b"/>
            <a:pathLst>
              <a:path w="2319912" h="1615502">
                <a:moveTo>
                  <a:pt x="0" y="0"/>
                </a:moveTo>
                <a:lnTo>
                  <a:pt x="2319912" y="0"/>
                </a:lnTo>
                <a:lnTo>
                  <a:pt x="2319912" y="1615502"/>
                </a:lnTo>
                <a:lnTo>
                  <a:pt x="0" y="1615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TextBox 4"/>
          <p:cNvSpPr txBox="1"/>
          <p:nvPr/>
        </p:nvSpPr>
        <p:spPr>
          <a:xfrm>
            <a:off x="3250565" y="4495801"/>
            <a:ext cx="11405870" cy="1295400"/>
          </a:xfrm>
          <a:prstGeom prst="rect">
            <a:avLst/>
          </a:prstGeom>
        </p:spPr>
        <p:txBody>
          <a:bodyPr lIns="0" tIns="0" rIns="0" bIns="0" rtlCol="0" anchor="t">
            <a:spAutoFit/>
          </a:bodyPr>
          <a:lstStyle/>
          <a:p>
            <a:pPr marL="0" lvl="0" indent="0" algn="ctr">
              <a:lnSpc>
                <a:spcPts val="10254"/>
              </a:lnSpc>
              <a:spcBef>
                <a:spcPct val="0"/>
              </a:spcBef>
            </a:pPr>
            <a:r>
              <a:rPr lang="en-US" sz="8545" dirty="0">
                <a:solidFill>
                  <a:srgbClr val="FAF8F7"/>
                </a:solidFill>
                <a:latin typeface="Montserrat Bold"/>
              </a:rPr>
              <a:t>The ‘why’</a:t>
            </a:r>
          </a:p>
        </p:txBody>
      </p:sp>
      <p:grpSp>
        <p:nvGrpSpPr>
          <p:cNvPr id="5" name="Group 5"/>
          <p:cNvGrpSpPr/>
          <p:nvPr/>
        </p:nvGrpSpPr>
        <p:grpSpPr>
          <a:xfrm>
            <a:off x="142546" y="9105900"/>
            <a:ext cx="5822519" cy="1028700"/>
            <a:chOff x="0" y="0"/>
            <a:chExt cx="7763358" cy="1371600"/>
          </a:xfrm>
        </p:grpSpPr>
        <p:sp>
          <p:nvSpPr>
            <p:cNvPr id="6" name="Freeform 6"/>
            <p:cNvSpPr/>
            <p:nvPr/>
          </p:nvSpPr>
          <p:spPr>
            <a:xfrm>
              <a:off x="0" y="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1371600" y="887307"/>
              <a:ext cx="6391758" cy="484293"/>
            </a:xfrm>
            <a:prstGeom prst="rect">
              <a:avLst/>
            </a:prstGeom>
          </p:spPr>
          <p:txBody>
            <a:bodyPr lIns="0" tIns="0" rIns="0" bIns="0" rtlCol="0" anchor="t">
              <a:spAutoFit/>
            </a:bodyPr>
            <a:lstStyle/>
            <a:p>
              <a:pPr algn="l">
                <a:lnSpc>
                  <a:spcPts val="3080"/>
                </a:lnSpc>
                <a:spcBef>
                  <a:spcPct val="0"/>
                </a:spcBef>
              </a:pPr>
              <a:r>
                <a:rPr lang="en-US" sz="2200">
                  <a:solidFill>
                    <a:srgbClr val="FAF8F7"/>
                  </a:solidFill>
                  <a:latin typeface="Montserrat"/>
                </a:rPr>
                <a:t>@educatingellen</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Freeform 2"/>
          <p:cNvSpPr/>
          <p:nvPr/>
        </p:nvSpPr>
        <p:spPr>
          <a:xfrm rot="3826179">
            <a:off x="13279473" y="5093858"/>
            <a:ext cx="5684130" cy="10386285"/>
          </a:xfrm>
          <a:custGeom>
            <a:avLst/>
            <a:gdLst/>
            <a:ahLst/>
            <a:cxnLst/>
            <a:rect l="l" t="t" r="r" b="b"/>
            <a:pathLst>
              <a:path w="5684130" h="10386285">
                <a:moveTo>
                  <a:pt x="0" y="0"/>
                </a:moveTo>
                <a:lnTo>
                  <a:pt x="5684130" y="0"/>
                </a:lnTo>
                <a:lnTo>
                  <a:pt x="5684130" y="10386284"/>
                </a:lnTo>
                <a:lnTo>
                  <a:pt x="0" y="10386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5572544">
            <a:off x="13983171" y="6968668"/>
            <a:ext cx="1272620" cy="2430351"/>
          </a:xfrm>
          <a:custGeom>
            <a:avLst/>
            <a:gdLst/>
            <a:ahLst/>
            <a:cxnLst/>
            <a:rect l="l" t="t" r="r" b="b"/>
            <a:pathLst>
              <a:path w="1272620" h="2430351">
                <a:moveTo>
                  <a:pt x="0" y="0"/>
                </a:moveTo>
                <a:lnTo>
                  <a:pt x="1272620" y="0"/>
                </a:lnTo>
                <a:lnTo>
                  <a:pt x="1272620" y="2430351"/>
                </a:lnTo>
                <a:lnTo>
                  <a:pt x="0" y="24303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4" name="Group 4"/>
          <p:cNvGrpSpPr/>
          <p:nvPr/>
        </p:nvGrpSpPr>
        <p:grpSpPr>
          <a:xfrm>
            <a:off x="524316" y="434759"/>
            <a:ext cx="16433585" cy="9242641"/>
            <a:chOff x="0" y="0"/>
            <a:chExt cx="21911447" cy="12323521"/>
          </a:xfrm>
        </p:grpSpPr>
        <p:sp>
          <p:nvSpPr>
            <p:cNvPr id="5" name="TextBox 5"/>
            <p:cNvSpPr txBox="1"/>
            <p:nvPr/>
          </p:nvSpPr>
          <p:spPr>
            <a:xfrm>
              <a:off x="0" y="0"/>
              <a:ext cx="21911447" cy="2438400"/>
            </a:xfrm>
            <a:prstGeom prst="rect">
              <a:avLst/>
            </a:prstGeom>
          </p:spPr>
          <p:txBody>
            <a:bodyPr lIns="0" tIns="0" rIns="0" bIns="0" rtlCol="0" anchor="t">
              <a:spAutoFit/>
            </a:bodyPr>
            <a:lstStyle/>
            <a:p>
              <a:pPr marL="0" lvl="0" indent="0" algn="l">
                <a:lnSpc>
                  <a:spcPts val="4800"/>
                </a:lnSpc>
                <a:spcBef>
                  <a:spcPct val="0"/>
                </a:spcBef>
              </a:pPr>
              <a:r>
                <a:rPr lang="en-US" sz="4000" dirty="0">
                  <a:solidFill>
                    <a:srgbClr val="FAF8F7"/>
                  </a:solidFill>
                  <a:latin typeface="Montserrat Semi-Bold"/>
                </a:rPr>
                <a:t>"Play is the foundation of learning, creativity, self-expression, and constructive problem-solving. It’s how children wrestle with life to make it meaningful. ” - Susan Linn</a:t>
              </a:r>
            </a:p>
          </p:txBody>
        </p:sp>
        <p:sp>
          <p:nvSpPr>
            <p:cNvPr id="6" name="TextBox 6"/>
            <p:cNvSpPr txBox="1"/>
            <p:nvPr/>
          </p:nvSpPr>
          <p:spPr>
            <a:xfrm>
              <a:off x="0" y="11774246"/>
              <a:ext cx="11438877" cy="549275"/>
            </a:xfrm>
            <a:prstGeom prst="rect">
              <a:avLst/>
            </a:prstGeom>
          </p:spPr>
          <p:txBody>
            <a:bodyPr lIns="0" tIns="0" rIns="0" bIns="0" rtlCol="0" anchor="t">
              <a:spAutoFit/>
            </a:bodyPr>
            <a:lstStyle/>
            <a:p>
              <a:pPr marL="0" lvl="0" indent="0" algn="l">
                <a:lnSpc>
                  <a:spcPts val="3359"/>
                </a:lnSpc>
                <a:spcBef>
                  <a:spcPct val="0"/>
                </a:spcBef>
              </a:pPr>
              <a:r>
                <a:rPr lang="en-US" sz="2799" dirty="0">
                  <a:solidFill>
                    <a:srgbClr val="FAF8F7"/>
                  </a:solidFill>
                  <a:latin typeface="Montserrat"/>
                </a:rPr>
                <a:t>Susan Linn, writer and psychologist</a:t>
              </a:r>
            </a:p>
          </p:txBody>
        </p:sp>
      </p:grpSp>
      <p:sp>
        <p:nvSpPr>
          <p:cNvPr id="7" name="TextBox 7"/>
          <p:cNvSpPr txBox="1"/>
          <p:nvPr/>
        </p:nvSpPr>
        <p:spPr>
          <a:xfrm>
            <a:off x="272350" y="2984463"/>
            <a:ext cx="17231977" cy="5506957"/>
          </a:xfrm>
          <a:prstGeom prst="rect">
            <a:avLst/>
          </a:prstGeom>
        </p:spPr>
        <p:txBody>
          <a:bodyPr wrap="square" lIns="0" tIns="0" rIns="0" bIns="0" rtlCol="0" anchor="t">
            <a:spAutoFit/>
          </a:bodyPr>
          <a:lstStyle/>
          <a:p>
            <a:pPr marL="561339" lvl="1" indent="-280669" algn="l">
              <a:lnSpc>
                <a:spcPts val="3639"/>
              </a:lnSpc>
              <a:buFont typeface="Arial"/>
              <a:buChar char="•"/>
            </a:pPr>
            <a:r>
              <a:rPr lang="en-US" sz="2599" dirty="0">
                <a:solidFill>
                  <a:srgbClr val="FAF8F7"/>
                </a:solidFill>
                <a:latin typeface="Montserrat"/>
              </a:rPr>
              <a:t>Began with the </a:t>
            </a:r>
            <a:r>
              <a:rPr lang="en-US" sz="2599" dirty="0" err="1">
                <a:solidFill>
                  <a:srgbClr val="FAF8F7"/>
                </a:solidFill>
                <a:latin typeface="Montserrat"/>
              </a:rPr>
              <a:t>realisation</a:t>
            </a:r>
            <a:r>
              <a:rPr lang="en-US" sz="2599" dirty="0">
                <a:solidFill>
                  <a:srgbClr val="FAF8F7"/>
                </a:solidFill>
                <a:latin typeface="Montserrat"/>
              </a:rPr>
              <a:t> that we were not maximising full potential in Year 1</a:t>
            </a:r>
          </a:p>
          <a:p>
            <a:pPr algn="ctr">
              <a:lnSpc>
                <a:spcPts val="3639"/>
              </a:lnSpc>
            </a:pPr>
            <a:endParaRPr lang="en-US" sz="2599" dirty="0">
              <a:solidFill>
                <a:srgbClr val="FAF8F7"/>
              </a:solidFill>
              <a:latin typeface="Montserrat"/>
            </a:endParaRPr>
          </a:p>
          <a:p>
            <a:pPr marL="561339" lvl="1" indent="-280669" algn="l">
              <a:lnSpc>
                <a:spcPts val="3639"/>
              </a:lnSpc>
              <a:buFont typeface="Arial"/>
              <a:buChar char="•"/>
            </a:pPr>
            <a:r>
              <a:rPr lang="en-US" sz="2599" dirty="0">
                <a:solidFill>
                  <a:srgbClr val="FAF8F7"/>
                </a:solidFill>
                <a:latin typeface="Montserrat"/>
              </a:rPr>
              <a:t>Drew on research (Alistair Bryce-Clegg, EEF, Julia Fisher) and collaborated with Greg </a:t>
            </a:r>
            <a:r>
              <a:rPr lang="en-US" sz="2599" dirty="0" err="1">
                <a:solidFill>
                  <a:srgbClr val="FAF8F7"/>
                </a:solidFill>
                <a:latin typeface="Montserrat"/>
              </a:rPr>
              <a:t>Bottrill</a:t>
            </a:r>
            <a:endParaRPr lang="en-US" sz="2599" dirty="0">
              <a:solidFill>
                <a:srgbClr val="FAF8F7"/>
              </a:solidFill>
              <a:latin typeface="Montserrat"/>
            </a:endParaRPr>
          </a:p>
          <a:p>
            <a:pPr algn="l">
              <a:lnSpc>
                <a:spcPts val="3639"/>
              </a:lnSpc>
            </a:pPr>
            <a:endParaRPr lang="en-US" sz="2599" dirty="0">
              <a:solidFill>
                <a:srgbClr val="FAF8F7"/>
              </a:solidFill>
              <a:latin typeface="Montserrat"/>
            </a:endParaRPr>
          </a:p>
          <a:p>
            <a:pPr marL="561339" lvl="1" indent="-280669" algn="l">
              <a:lnSpc>
                <a:spcPts val="3639"/>
              </a:lnSpc>
              <a:buFont typeface="Arial"/>
              <a:buChar char="•"/>
            </a:pPr>
            <a:r>
              <a:rPr lang="en-US" sz="2599" dirty="0">
                <a:solidFill>
                  <a:srgbClr val="FAF8F7"/>
                </a:solidFill>
                <a:latin typeface="Montserrat"/>
              </a:rPr>
              <a:t>Limited evidence of developmental characteristics between ages 5-7, often comes before and after this. Therefore, nothing to suggest that pedagogy in EYFS is inappropriate up to age 7 (Fisher, 2020)</a:t>
            </a:r>
          </a:p>
          <a:p>
            <a:pPr algn="l">
              <a:lnSpc>
                <a:spcPts val="3639"/>
              </a:lnSpc>
            </a:pPr>
            <a:endParaRPr lang="en-US" sz="2599" dirty="0">
              <a:solidFill>
                <a:srgbClr val="FAF8F7"/>
              </a:solidFill>
              <a:latin typeface="Montserrat"/>
            </a:endParaRPr>
          </a:p>
          <a:p>
            <a:pPr marL="561339" lvl="1" indent="-280669" algn="l">
              <a:lnSpc>
                <a:spcPts val="3639"/>
              </a:lnSpc>
              <a:buFont typeface="Arial"/>
              <a:buChar char="•"/>
            </a:pPr>
            <a:r>
              <a:rPr lang="en-US" sz="2599" dirty="0">
                <a:solidFill>
                  <a:srgbClr val="FAF8F7"/>
                </a:solidFill>
                <a:latin typeface="Montserrat"/>
              </a:rPr>
              <a:t>Wanted to build on the core principles of EYFS:</a:t>
            </a:r>
          </a:p>
          <a:p>
            <a:pPr marL="2806695" lvl="5" indent="-467782" algn="l">
              <a:lnSpc>
                <a:spcPts val="3639"/>
              </a:lnSpc>
              <a:buFont typeface="Arial"/>
              <a:buChar char="⚬"/>
            </a:pPr>
            <a:r>
              <a:rPr lang="en-US" sz="2599" dirty="0">
                <a:solidFill>
                  <a:srgbClr val="FAF8F7"/>
                </a:solidFill>
                <a:latin typeface="Montserrat"/>
              </a:rPr>
              <a:t>Every child is unique</a:t>
            </a:r>
          </a:p>
          <a:p>
            <a:pPr marL="2806695" lvl="5" indent="-467782" algn="l">
              <a:lnSpc>
                <a:spcPts val="3639"/>
              </a:lnSpc>
              <a:buFont typeface="Arial"/>
              <a:buChar char="⚬"/>
            </a:pPr>
            <a:r>
              <a:rPr lang="en-US" sz="2599" dirty="0">
                <a:solidFill>
                  <a:srgbClr val="FAF8F7"/>
                </a:solidFill>
                <a:latin typeface="Montserrat"/>
              </a:rPr>
              <a:t> Positive relationships</a:t>
            </a:r>
          </a:p>
          <a:p>
            <a:pPr marL="2806695" lvl="5" indent="-467782" algn="l">
              <a:lnSpc>
                <a:spcPts val="3639"/>
              </a:lnSpc>
              <a:buFont typeface="Arial"/>
              <a:buChar char="⚬"/>
            </a:pPr>
            <a:r>
              <a:rPr lang="en-US" sz="2599" dirty="0">
                <a:solidFill>
                  <a:srgbClr val="FAF8F7"/>
                </a:solidFill>
                <a:latin typeface="Montserrat"/>
              </a:rPr>
              <a:t>Children learn and develop well in enabling environments</a:t>
            </a:r>
          </a:p>
          <a:p>
            <a:pPr marL="2806695" lvl="5" indent="-467782" algn="l">
              <a:lnSpc>
                <a:spcPts val="3639"/>
              </a:lnSpc>
              <a:buFont typeface="Arial"/>
              <a:buChar char="⚬"/>
            </a:pPr>
            <a:r>
              <a:rPr lang="en-US" sz="2599" dirty="0">
                <a:solidFill>
                  <a:srgbClr val="FAF8F7"/>
                </a:solidFill>
                <a:latin typeface="Montserrat Bold Italics"/>
              </a:rPr>
              <a:t>Children develop and learn at different rates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
                                            <p:txEl>
                                              <p:pRg st="9" end="9"/>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508AFD9-AC86-1D57-267E-B1A65CFEDDBA}"/>
              </a:ext>
            </a:extLst>
          </p:cNvPr>
          <p:cNvSpPr/>
          <p:nvPr/>
        </p:nvSpPr>
        <p:spPr>
          <a:xfrm>
            <a:off x="273530" y="2280311"/>
            <a:ext cx="5869495" cy="2405989"/>
          </a:xfrm>
          <a:prstGeom prst="roundRect">
            <a:avLst/>
          </a:prstGeom>
          <a:solidFill>
            <a:srgbClr val="7CA7A2"/>
          </a:solidFill>
          <a:ln>
            <a:noFill/>
          </a:ln>
          <a:effectLst>
            <a:glow rad="101600">
              <a:srgbClr val="7CA7A2">
                <a:alpha val="40000"/>
              </a:srgb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 name="Freeform 3"/>
          <p:cNvSpPr/>
          <p:nvPr/>
        </p:nvSpPr>
        <p:spPr>
          <a:xfrm>
            <a:off x="11877230" y="280613"/>
            <a:ext cx="5941006" cy="2080661"/>
          </a:xfrm>
          <a:custGeom>
            <a:avLst/>
            <a:gdLst/>
            <a:ahLst/>
            <a:cxnLst/>
            <a:rect l="l" t="t" r="r" b="b"/>
            <a:pathLst>
              <a:path w="5941006" h="2080661">
                <a:moveTo>
                  <a:pt x="0" y="0"/>
                </a:moveTo>
                <a:lnTo>
                  <a:pt x="5941006" y="0"/>
                </a:lnTo>
                <a:lnTo>
                  <a:pt x="5941006" y="2080660"/>
                </a:lnTo>
                <a:lnTo>
                  <a:pt x="0" y="2080660"/>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471360" y="576263"/>
            <a:ext cx="11405870" cy="895350"/>
          </a:xfrm>
          <a:prstGeom prst="rect">
            <a:avLst/>
          </a:prstGeom>
        </p:spPr>
        <p:txBody>
          <a:bodyPr lIns="0" tIns="0" rIns="0" bIns="0" rtlCol="0" anchor="t">
            <a:spAutoFit/>
          </a:bodyPr>
          <a:lstStyle/>
          <a:p>
            <a:pPr marL="0" lvl="0" indent="0" algn="l">
              <a:lnSpc>
                <a:spcPts val="7014"/>
              </a:lnSpc>
              <a:spcBef>
                <a:spcPct val="0"/>
              </a:spcBef>
            </a:pPr>
            <a:r>
              <a:rPr lang="en-US" sz="5845" dirty="0">
                <a:solidFill>
                  <a:srgbClr val="FAF8F7"/>
                </a:solidFill>
                <a:latin typeface="Montserrat Bold"/>
              </a:rPr>
              <a:t>The ‘why’</a:t>
            </a:r>
          </a:p>
        </p:txBody>
      </p:sp>
      <p:sp>
        <p:nvSpPr>
          <p:cNvPr id="6" name="TextBox 5">
            <a:extLst>
              <a:ext uri="{FF2B5EF4-FFF2-40B4-BE49-F238E27FC236}">
                <a16:creationId xmlns:a16="http://schemas.microsoft.com/office/drawing/2014/main" id="{1C283482-CCC7-1E40-8CF7-EE6B01A1D989}"/>
              </a:ext>
            </a:extLst>
          </p:cNvPr>
          <p:cNvSpPr txBox="1"/>
          <p:nvPr/>
        </p:nvSpPr>
        <p:spPr>
          <a:xfrm>
            <a:off x="6400800" y="5753100"/>
            <a:ext cx="4822299" cy="889411"/>
          </a:xfrm>
          <a:prstGeom prst="rect">
            <a:avLst/>
          </a:prstGeom>
          <a:noFill/>
        </p:spPr>
        <p:txBody>
          <a:bodyPr wrap="square">
            <a:spAutoFit/>
          </a:bodyPr>
          <a:lstStyle/>
          <a:p>
            <a:pPr algn="ctr">
              <a:lnSpc>
                <a:spcPts val="3080"/>
              </a:lnSpc>
            </a:pPr>
            <a:r>
              <a:rPr lang="en-US" sz="3200" dirty="0">
                <a:solidFill>
                  <a:srgbClr val="545454"/>
                </a:solidFill>
                <a:latin typeface="Montserrat Bold"/>
              </a:rPr>
              <a:t>Vision for Our Learners​</a:t>
            </a:r>
          </a:p>
        </p:txBody>
      </p:sp>
      <p:sp>
        <p:nvSpPr>
          <p:cNvPr id="9" name="TextBox 8">
            <a:extLst>
              <a:ext uri="{FF2B5EF4-FFF2-40B4-BE49-F238E27FC236}">
                <a16:creationId xmlns:a16="http://schemas.microsoft.com/office/drawing/2014/main" id="{520C30D3-E268-3FDE-3CBE-9511501D5562}"/>
              </a:ext>
            </a:extLst>
          </p:cNvPr>
          <p:cNvSpPr txBox="1"/>
          <p:nvPr/>
        </p:nvSpPr>
        <p:spPr>
          <a:xfrm>
            <a:off x="471359" y="3174594"/>
            <a:ext cx="5473836" cy="902106"/>
          </a:xfrm>
          <a:prstGeom prst="rect">
            <a:avLst/>
          </a:prstGeom>
          <a:noFill/>
        </p:spPr>
        <p:txBody>
          <a:bodyPr wrap="square">
            <a:spAutoFit/>
          </a:bodyPr>
          <a:lstStyle/>
          <a:p>
            <a:pPr algn="ctr">
              <a:lnSpc>
                <a:spcPts val="3080"/>
              </a:lnSpc>
            </a:pPr>
            <a:r>
              <a:rPr lang="en-US" sz="3200" dirty="0">
                <a:solidFill>
                  <a:schemeClr val="bg1">
                    <a:lumMod val="95000"/>
                  </a:schemeClr>
                </a:solidFill>
                <a:latin typeface="Montserrat Bold"/>
              </a:rPr>
              <a:t>Grounding our rationale in research</a:t>
            </a:r>
          </a:p>
        </p:txBody>
      </p:sp>
      <p:sp>
        <p:nvSpPr>
          <p:cNvPr id="7" name="TextBox 6">
            <a:extLst>
              <a:ext uri="{FF2B5EF4-FFF2-40B4-BE49-F238E27FC236}">
                <a16:creationId xmlns:a16="http://schemas.microsoft.com/office/drawing/2014/main" id="{CEA61AAD-BFCC-D39B-4280-96D35CE361DC}"/>
              </a:ext>
            </a:extLst>
          </p:cNvPr>
          <p:cNvSpPr txBox="1"/>
          <p:nvPr/>
        </p:nvSpPr>
        <p:spPr>
          <a:xfrm>
            <a:off x="12436583" y="8496300"/>
            <a:ext cx="4822299" cy="491866"/>
          </a:xfrm>
          <a:prstGeom prst="rect">
            <a:avLst/>
          </a:prstGeom>
          <a:noFill/>
        </p:spPr>
        <p:txBody>
          <a:bodyPr wrap="square">
            <a:spAutoFit/>
          </a:bodyPr>
          <a:lstStyle/>
          <a:p>
            <a:pPr algn="ctr">
              <a:lnSpc>
                <a:spcPts val="3080"/>
              </a:lnSpc>
            </a:pPr>
            <a:r>
              <a:rPr lang="en-US" sz="3200" dirty="0">
                <a:solidFill>
                  <a:srgbClr val="545454"/>
                </a:solidFill>
                <a:latin typeface="Montserrat Bold"/>
              </a:rPr>
              <a:t>Vision for Us</a:t>
            </a:r>
          </a:p>
        </p:txBody>
      </p:sp>
    </p:spTree>
    <p:extLst>
      <p:ext uri="{BB962C8B-B14F-4D97-AF65-F5344CB8AC3E}">
        <p14:creationId xmlns:p14="http://schemas.microsoft.com/office/powerpoint/2010/main" val="38722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816C6E10-883E-1921-3B8A-E62E5DCBC893}"/>
              </a:ext>
            </a:extLst>
          </p:cNvPr>
          <p:cNvSpPr/>
          <p:nvPr/>
        </p:nvSpPr>
        <p:spPr>
          <a:xfrm>
            <a:off x="5877201" y="4871111"/>
            <a:ext cx="5869495" cy="2405989"/>
          </a:xfrm>
          <a:prstGeom prst="roundRect">
            <a:avLst/>
          </a:prstGeom>
          <a:solidFill>
            <a:srgbClr val="7CA7A2"/>
          </a:solidFill>
          <a:ln>
            <a:noFill/>
          </a:ln>
          <a:effectLst>
            <a:glow rad="101600">
              <a:srgbClr val="7CA7A2">
                <a:alpha val="40000"/>
              </a:srgb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 name="Freeform 3"/>
          <p:cNvSpPr/>
          <p:nvPr/>
        </p:nvSpPr>
        <p:spPr>
          <a:xfrm>
            <a:off x="11877230" y="280613"/>
            <a:ext cx="5941006" cy="2080661"/>
          </a:xfrm>
          <a:custGeom>
            <a:avLst/>
            <a:gdLst/>
            <a:ahLst/>
            <a:cxnLst/>
            <a:rect l="l" t="t" r="r" b="b"/>
            <a:pathLst>
              <a:path w="5941006" h="2080661">
                <a:moveTo>
                  <a:pt x="0" y="0"/>
                </a:moveTo>
                <a:lnTo>
                  <a:pt x="5941006" y="0"/>
                </a:lnTo>
                <a:lnTo>
                  <a:pt x="5941006" y="2080660"/>
                </a:lnTo>
                <a:lnTo>
                  <a:pt x="0" y="2080660"/>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471360" y="576263"/>
            <a:ext cx="11405870" cy="895350"/>
          </a:xfrm>
          <a:prstGeom prst="rect">
            <a:avLst/>
          </a:prstGeom>
        </p:spPr>
        <p:txBody>
          <a:bodyPr lIns="0" tIns="0" rIns="0" bIns="0" rtlCol="0" anchor="t">
            <a:spAutoFit/>
          </a:bodyPr>
          <a:lstStyle/>
          <a:p>
            <a:pPr marL="0" lvl="0" indent="0" algn="l">
              <a:lnSpc>
                <a:spcPts val="7014"/>
              </a:lnSpc>
              <a:spcBef>
                <a:spcPct val="0"/>
              </a:spcBef>
            </a:pPr>
            <a:r>
              <a:rPr lang="en-US" sz="5845" dirty="0">
                <a:solidFill>
                  <a:srgbClr val="FAF8F7"/>
                </a:solidFill>
                <a:latin typeface="Montserrat Bold"/>
              </a:rPr>
              <a:t>The ‘why’</a:t>
            </a:r>
          </a:p>
        </p:txBody>
      </p:sp>
      <p:sp>
        <p:nvSpPr>
          <p:cNvPr id="6" name="TextBox 5">
            <a:extLst>
              <a:ext uri="{FF2B5EF4-FFF2-40B4-BE49-F238E27FC236}">
                <a16:creationId xmlns:a16="http://schemas.microsoft.com/office/drawing/2014/main" id="{1C283482-CCC7-1E40-8CF7-EE6B01A1D989}"/>
              </a:ext>
            </a:extLst>
          </p:cNvPr>
          <p:cNvSpPr txBox="1"/>
          <p:nvPr/>
        </p:nvSpPr>
        <p:spPr>
          <a:xfrm>
            <a:off x="6400800" y="5753100"/>
            <a:ext cx="4822299" cy="889411"/>
          </a:xfrm>
          <a:prstGeom prst="rect">
            <a:avLst/>
          </a:prstGeom>
          <a:noFill/>
        </p:spPr>
        <p:txBody>
          <a:bodyPr wrap="square">
            <a:spAutoFit/>
          </a:bodyPr>
          <a:lstStyle/>
          <a:p>
            <a:pPr algn="ctr">
              <a:lnSpc>
                <a:spcPts val="3080"/>
              </a:lnSpc>
            </a:pPr>
            <a:r>
              <a:rPr lang="en-US" sz="3200" dirty="0">
                <a:solidFill>
                  <a:schemeClr val="bg1">
                    <a:lumMod val="95000"/>
                  </a:schemeClr>
                </a:solidFill>
                <a:latin typeface="Montserrat Bold"/>
              </a:rPr>
              <a:t>Vision for Our Learners​</a:t>
            </a:r>
          </a:p>
        </p:txBody>
      </p:sp>
      <p:sp>
        <p:nvSpPr>
          <p:cNvPr id="9" name="TextBox 8">
            <a:extLst>
              <a:ext uri="{FF2B5EF4-FFF2-40B4-BE49-F238E27FC236}">
                <a16:creationId xmlns:a16="http://schemas.microsoft.com/office/drawing/2014/main" id="{520C30D3-E268-3FDE-3CBE-9511501D5562}"/>
              </a:ext>
            </a:extLst>
          </p:cNvPr>
          <p:cNvSpPr txBox="1"/>
          <p:nvPr/>
        </p:nvSpPr>
        <p:spPr>
          <a:xfrm>
            <a:off x="471359" y="3174594"/>
            <a:ext cx="5473836" cy="902106"/>
          </a:xfrm>
          <a:prstGeom prst="rect">
            <a:avLst/>
          </a:prstGeom>
          <a:noFill/>
        </p:spPr>
        <p:txBody>
          <a:bodyPr wrap="square">
            <a:spAutoFit/>
          </a:bodyPr>
          <a:lstStyle/>
          <a:p>
            <a:pPr algn="ctr">
              <a:lnSpc>
                <a:spcPts val="3080"/>
              </a:lnSpc>
            </a:pPr>
            <a:r>
              <a:rPr lang="en-US" sz="3200" dirty="0">
                <a:solidFill>
                  <a:srgbClr val="545454"/>
                </a:solidFill>
                <a:latin typeface="Montserrat Bold"/>
              </a:rPr>
              <a:t>Grounding our rationale in research</a:t>
            </a:r>
          </a:p>
        </p:txBody>
      </p:sp>
      <p:sp>
        <p:nvSpPr>
          <p:cNvPr id="7" name="TextBox 6">
            <a:extLst>
              <a:ext uri="{FF2B5EF4-FFF2-40B4-BE49-F238E27FC236}">
                <a16:creationId xmlns:a16="http://schemas.microsoft.com/office/drawing/2014/main" id="{CEA61AAD-BFCC-D39B-4280-96D35CE361DC}"/>
              </a:ext>
            </a:extLst>
          </p:cNvPr>
          <p:cNvSpPr txBox="1"/>
          <p:nvPr/>
        </p:nvSpPr>
        <p:spPr>
          <a:xfrm>
            <a:off x="12436583" y="8496300"/>
            <a:ext cx="4822299" cy="491866"/>
          </a:xfrm>
          <a:prstGeom prst="rect">
            <a:avLst/>
          </a:prstGeom>
          <a:noFill/>
        </p:spPr>
        <p:txBody>
          <a:bodyPr wrap="square">
            <a:spAutoFit/>
          </a:bodyPr>
          <a:lstStyle/>
          <a:p>
            <a:pPr algn="ctr">
              <a:lnSpc>
                <a:spcPts val="3080"/>
              </a:lnSpc>
            </a:pPr>
            <a:r>
              <a:rPr lang="en-US" sz="3200" dirty="0">
                <a:solidFill>
                  <a:srgbClr val="545454"/>
                </a:solidFill>
                <a:latin typeface="Montserrat Bold"/>
              </a:rPr>
              <a:t>Vision for Us</a:t>
            </a:r>
          </a:p>
        </p:txBody>
      </p:sp>
    </p:spTree>
    <p:extLst>
      <p:ext uri="{BB962C8B-B14F-4D97-AF65-F5344CB8AC3E}">
        <p14:creationId xmlns:p14="http://schemas.microsoft.com/office/powerpoint/2010/main" val="3055111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816C6E10-883E-1921-3B8A-E62E5DCBC893}"/>
              </a:ext>
            </a:extLst>
          </p:cNvPr>
          <p:cNvSpPr/>
          <p:nvPr/>
        </p:nvSpPr>
        <p:spPr>
          <a:xfrm>
            <a:off x="11885105" y="7429500"/>
            <a:ext cx="5869495" cy="2405989"/>
          </a:xfrm>
          <a:prstGeom prst="roundRect">
            <a:avLst/>
          </a:prstGeom>
          <a:solidFill>
            <a:srgbClr val="7CA7A2"/>
          </a:solidFill>
          <a:ln>
            <a:noFill/>
          </a:ln>
          <a:effectLst>
            <a:glow rad="101600">
              <a:srgbClr val="7CA7A2">
                <a:alpha val="40000"/>
              </a:srgb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 name="Freeform 3"/>
          <p:cNvSpPr/>
          <p:nvPr/>
        </p:nvSpPr>
        <p:spPr>
          <a:xfrm>
            <a:off x="11877230" y="280613"/>
            <a:ext cx="5941006" cy="2080661"/>
          </a:xfrm>
          <a:custGeom>
            <a:avLst/>
            <a:gdLst/>
            <a:ahLst/>
            <a:cxnLst/>
            <a:rect l="l" t="t" r="r" b="b"/>
            <a:pathLst>
              <a:path w="5941006" h="2080661">
                <a:moveTo>
                  <a:pt x="0" y="0"/>
                </a:moveTo>
                <a:lnTo>
                  <a:pt x="5941006" y="0"/>
                </a:lnTo>
                <a:lnTo>
                  <a:pt x="5941006" y="2080660"/>
                </a:lnTo>
                <a:lnTo>
                  <a:pt x="0" y="2080660"/>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471360" y="576263"/>
            <a:ext cx="11405870" cy="895350"/>
          </a:xfrm>
          <a:prstGeom prst="rect">
            <a:avLst/>
          </a:prstGeom>
        </p:spPr>
        <p:txBody>
          <a:bodyPr lIns="0" tIns="0" rIns="0" bIns="0" rtlCol="0" anchor="t">
            <a:spAutoFit/>
          </a:bodyPr>
          <a:lstStyle/>
          <a:p>
            <a:pPr marL="0" lvl="0" indent="0" algn="l">
              <a:lnSpc>
                <a:spcPts val="7014"/>
              </a:lnSpc>
              <a:spcBef>
                <a:spcPct val="0"/>
              </a:spcBef>
            </a:pPr>
            <a:r>
              <a:rPr lang="en-US" sz="5845" dirty="0">
                <a:solidFill>
                  <a:srgbClr val="FAF8F7"/>
                </a:solidFill>
                <a:latin typeface="Montserrat Bold"/>
              </a:rPr>
              <a:t>The ‘why’</a:t>
            </a:r>
          </a:p>
        </p:txBody>
      </p:sp>
      <p:sp>
        <p:nvSpPr>
          <p:cNvPr id="6" name="TextBox 5">
            <a:extLst>
              <a:ext uri="{FF2B5EF4-FFF2-40B4-BE49-F238E27FC236}">
                <a16:creationId xmlns:a16="http://schemas.microsoft.com/office/drawing/2014/main" id="{1C283482-CCC7-1E40-8CF7-EE6B01A1D989}"/>
              </a:ext>
            </a:extLst>
          </p:cNvPr>
          <p:cNvSpPr txBox="1"/>
          <p:nvPr/>
        </p:nvSpPr>
        <p:spPr>
          <a:xfrm>
            <a:off x="6400800" y="5753100"/>
            <a:ext cx="4822299" cy="889411"/>
          </a:xfrm>
          <a:prstGeom prst="rect">
            <a:avLst/>
          </a:prstGeom>
          <a:noFill/>
        </p:spPr>
        <p:txBody>
          <a:bodyPr wrap="square">
            <a:spAutoFit/>
          </a:bodyPr>
          <a:lstStyle/>
          <a:p>
            <a:pPr algn="ctr">
              <a:lnSpc>
                <a:spcPts val="3080"/>
              </a:lnSpc>
            </a:pPr>
            <a:r>
              <a:rPr lang="en-US" sz="3200" dirty="0">
                <a:solidFill>
                  <a:srgbClr val="545454"/>
                </a:solidFill>
                <a:latin typeface="Montserrat Bold"/>
              </a:rPr>
              <a:t>Vision for Our Learners​</a:t>
            </a:r>
          </a:p>
        </p:txBody>
      </p:sp>
      <p:sp>
        <p:nvSpPr>
          <p:cNvPr id="9" name="TextBox 8">
            <a:extLst>
              <a:ext uri="{FF2B5EF4-FFF2-40B4-BE49-F238E27FC236}">
                <a16:creationId xmlns:a16="http://schemas.microsoft.com/office/drawing/2014/main" id="{520C30D3-E268-3FDE-3CBE-9511501D5562}"/>
              </a:ext>
            </a:extLst>
          </p:cNvPr>
          <p:cNvSpPr txBox="1"/>
          <p:nvPr/>
        </p:nvSpPr>
        <p:spPr>
          <a:xfrm>
            <a:off x="471359" y="3174594"/>
            <a:ext cx="5473836" cy="902106"/>
          </a:xfrm>
          <a:prstGeom prst="rect">
            <a:avLst/>
          </a:prstGeom>
          <a:noFill/>
        </p:spPr>
        <p:txBody>
          <a:bodyPr wrap="square">
            <a:spAutoFit/>
          </a:bodyPr>
          <a:lstStyle/>
          <a:p>
            <a:pPr algn="ctr">
              <a:lnSpc>
                <a:spcPts val="3080"/>
              </a:lnSpc>
            </a:pPr>
            <a:r>
              <a:rPr lang="en-US" sz="3200" dirty="0">
                <a:solidFill>
                  <a:srgbClr val="545454"/>
                </a:solidFill>
                <a:latin typeface="Montserrat Bold"/>
              </a:rPr>
              <a:t>Grounding our rationale in research</a:t>
            </a:r>
          </a:p>
        </p:txBody>
      </p:sp>
      <p:sp>
        <p:nvSpPr>
          <p:cNvPr id="7" name="TextBox 6">
            <a:extLst>
              <a:ext uri="{FF2B5EF4-FFF2-40B4-BE49-F238E27FC236}">
                <a16:creationId xmlns:a16="http://schemas.microsoft.com/office/drawing/2014/main" id="{CEA61AAD-BFCC-D39B-4280-96D35CE361DC}"/>
              </a:ext>
            </a:extLst>
          </p:cNvPr>
          <p:cNvSpPr txBox="1"/>
          <p:nvPr/>
        </p:nvSpPr>
        <p:spPr>
          <a:xfrm>
            <a:off x="12436583" y="8496300"/>
            <a:ext cx="4822299" cy="491866"/>
          </a:xfrm>
          <a:prstGeom prst="rect">
            <a:avLst/>
          </a:prstGeom>
          <a:noFill/>
        </p:spPr>
        <p:txBody>
          <a:bodyPr wrap="square">
            <a:spAutoFit/>
          </a:bodyPr>
          <a:lstStyle/>
          <a:p>
            <a:pPr algn="ctr">
              <a:lnSpc>
                <a:spcPts val="3080"/>
              </a:lnSpc>
            </a:pPr>
            <a:r>
              <a:rPr lang="en-US" sz="3200" dirty="0">
                <a:solidFill>
                  <a:schemeClr val="bg1">
                    <a:lumMod val="95000"/>
                  </a:schemeClr>
                </a:solidFill>
                <a:latin typeface="Montserrat Bold"/>
              </a:rPr>
              <a:t>Vision for Us</a:t>
            </a:r>
          </a:p>
        </p:txBody>
      </p:sp>
    </p:spTree>
    <p:extLst>
      <p:ext uri="{BB962C8B-B14F-4D97-AF65-F5344CB8AC3E}">
        <p14:creationId xmlns:p14="http://schemas.microsoft.com/office/powerpoint/2010/main" val="3593874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Freeform 2"/>
          <p:cNvSpPr/>
          <p:nvPr/>
        </p:nvSpPr>
        <p:spPr>
          <a:xfrm rot="4459875">
            <a:off x="5582338" y="-1203562"/>
            <a:ext cx="6742324" cy="13057318"/>
          </a:xfrm>
          <a:custGeom>
            <a:avLst/>
            <a:gdLst/>
            <a:ahLst/>
            <a:cxnLst/>
            <a:rect l="l" t="t" r="r" b="b"/>
            <a:pathLst>
              <a:path w="6742324" h="13057318">
                <a:moveTo>
                  <a:pt x="0" y="0"/>
                </a:moveTo>
                <a:lnTo>
                  <a:pt x="6742324" y="0"/>
                </a:lnTo>
                <a:lnTo>
                  <a:pt x="6742324" y="13057318"/>
                </a:lnTo>
                <a:lnTo>
                  <a:pt x="0" y="130573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2294320">
            <a:off x="3668119" y="2382878"/>
            <a:ext cx="2319912" cy="1615502"/>
          </a:xfrm>
          <a:custGeom>
            <a:avLst/>
            <a:gdLst/>
            <a:ahLst/>
            <a:cxnLst/>
            <a:rect l="l" t="t" r="r" b="b"/>
            <a:pathLst>
              <a:path w="2319912" h="1615502">
                <a:moveTo>
                  <a:pt x="0" y="0"/>
                </a:moveTo>
                <a:lnTo>
                  <a:pt x="2319912" y="0"/>
                </a:lnTo>
                <a:lnTo>
                  <a:pt x="2319912" y="1615502"/>
                </a:lnTo>
                <a:lnTo>
                  <a:pt x="0" y="1615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TextBox 4"/>
          <p:cNvSpPr txBox="1"/>
          <p:nvPr/>
        </p:nvSpPr>
        <p:spPr>
          <a:xfrm>
            <a:off x="3441065" y="4201147"/>
            <a:ext cx="11405870" cy="2590800"/>
          </a:xfrm>
          <a:prstGeom prst="rect">
            <a:avLst/>
          </a:prstGeom>
        </p:spPr>
        <p:txBody>
          <a:bodyPr lIns="0" tIns="0" rIns="0" bIns="0" rtlCol="0" anchor="t">
            <a:spAutoFit/>
          </a:bodyPr>
          <a:lstStyle/>
          <a:p>
            <a:pPr marL="0" lvl="0" indent="0" algn="ctr">
              <a:lnSpc>
                <a:spcPts val="10254"/>
              </a:lnSpc>
              <a:spcBef>
                <a:spcPct val="0"/>
              </a:spcBef>
            </a:pPr>
            <a:r>
              <a:rPr lang="en-US" sz="8545">
                <a:solidFill>
                  <a:srgbClr val="FAF8F7"/>
                </a:solidFill>
                <a:latin typeface="Montserrat Bold"/>
              </a:rPr>
              <a:t>What this looks like in practice</a:t>
            </a:r>
          </a:p>
        </p:txBody>
      </p:sp>
      <p:grpSp>
        <p:nvGrpSpPr>
          <p:cNvPr id="5" name="Group 5"/>
          <p:cNvGrpSpPr/>
          <p:nvPr/>
        </p:nvGrpSpPr>
        <p:grpSpPr>
          <a:xfrm>
            <a:off x="142546" y="9105900"/>
            <a:ext cx="5822519" cy="1028700"/>
            <a:chOff x="0" y="0"/>
            <a:chExt cx="7763358" cy="1371600"/>
          </a:xfrm>
        </p:grpSpPr>
        <p:sp>
          <p:nvSpPr>
            <p:cNvPr id="6" name="Freeform 6"/>
            <p:cNvSpPr/>
            <p:nvPr/>
          </p:nvSpPr>
          <p:spPr>
            <a:xfrm>
              <a:off x="0" y="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1371600" y="887307"/>
              <a:ext cx="6391758" cy="484293"/>
            </a:xfrm>
            <a:prstGeom prst="rect">
              <a:avLst/>
            </a:prstGeom>
          </p:spPr>
          <p:txBody>
            <a:bodyPr lIns="0" tIns="0" rIns="0" bIns="0" rtlCol="0" anchor="t">
              <a:spAutoFit/>
            </a:bodyPr>
            <a:lstStyle/>
            <a:p>
              <a:pPr algn="l">
                <a:lnSpc>
                  <a:spcPts val="3080"/>
                </a:lnSpc>
                <a:spcBef>
                  <a:spcPct val="0"/>
                </a:spcBef>
              </a:pPr>
              <a:r>
                <a:rPr lang="en-US" sz="2200">
                  <a:solidFill>
                    <a:srgbClr val="FAF8F7"/>
                  </a:solidFill>
                  <a:latin typeface="Montserrat"/>
                </a:rPr>
                <a:t>@educatingellen</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24759"/>
        </a:solidFill>
        <a:effectLst/>
      </p:bgPr>
    </p:bg>
    <p:spTree>
      <p:nvGrpSpPr>
        <p:cNvPr id="1" name=""/>
        <p:cNvGrpSpPr/>
        <p:nvPr/>
      </p:nvGrpSpPr>
      <p:grpSpPr>
        <a:xfrm>
          <a:off x="0" y="0"/>
          <a:ext cx="0" cy="0"/>
          <a:chOff x="0" y="0"/>
          <a:chExt cx="0" cy="0"/>
        </a:xfrm>
      </p:grpSpPr>
      <p:sp>
        <p:nvSpPr>
          <p:cNvPr id="2" name="Freeform 2"/>
          <p:cNvSpPr/>
          <p:nvPr/>
        </p:nvSpPr>
        <p:spPr>
          <a:xfrm rot="3826179">
            <a:off x="13279473" y="5093858"/>
            <a:ext cx="5684130" cy="10386285"/>
          </a:xfrm>
          <a:custGeom>
            <a:avLst/>
            <a:gdLst/>
            <a:ahLst/>
            <a:cxnLst/>
            <a:rect l="l" t="t" r="r" b="b"/>
            <a:pathLst>
              <a:path w="5684130" h="10386285">
                <a:moveTo>
                  <a:pt x="0" y="0"/>
                </a:moveTo>
                <a:lnTo>
                  <a:pt x="5684130" y="0"/>
                </a:lnTo>
                <a:lnTo>
                  <a:pt x="5684130" y="10386284"/>
                </a:lnTo>
                <a:lnTo>
                  <a:pt x="0" y="10386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5572544">
            <a:off x="13983171" y="6968668"/>
            <a:ext cx="1272620" cy="2430351"/>
          </a:xfrm>
          <a:custGeom>
            <a:avLst/>
            <a:gdLst/>
            <a:ahLst/>
            <a:cxnLst/>
            <a:rect l="l" t="t" r="r" b="b"/>
            <a:pathLst>
              <a:path w="1272620" h="2430351">
                <a:moveTo>
                  <a:pt x="0" y="0"/>
                </a:moveTo>
                <a:lnTo>
                  <a:pt x="1272620" y="0"/>
                </a:lnTo>
                <a:lnTo>
                  <a:pt x="1272620" y="2430351"/>
                </a:lnTo>
                <a:lnTo>
                  <a:pt x="0" y="24303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TextBox 4"/>
          <p:cNvSpPr txBox="1"/>
          <p:nvPr/>
        </p:nvSpPr>
        <p:spPr>
          <a:xfrm>
            <a:off x="429285" y="1234629"/>
            <a:ext cx="16433585" cy="2771775"/>
          </a:xfrm>
          <a:prstGeom prst="rect">
            <a:avLst/>
          </a:prstGeom>
        </p:spPr>
        <p:txBody>
          <a:bodyPr lIns="0" tIns="0" rIns="0" bIns="0" rtlCol="0" anchor="t">
            <a:spAutoFit/>
          </a:bodyPr>
          <a:lstStyle/>
          <a:p>
            <a:pPr marL="0" lvl="0" indent="0" algn="l">
              <a:lnSpc>
                <a:spcPts val="7320"/>
              </a:lnSpc>
              <a:spcBef>
                <a:spcPct val="0"/>
              </a:spcBef>
            </a:pPr>
            <a:r>
              <a:rPr lang="en-US" sz="6100">
                <a:solidFill>
                  <a:srgbClr val="FAF8F7"/>
                </a:solidFill>
                <a:latin typeface="Montserrat Semi-Bold"/>
              </a:rPr>
              <a:t>"If you overthink children's provision, you take away a world of endless possibilities.” - Alistair Bryce-Clegg</a:t>
            </a:r>
          </a:p>
        </p:txBody>
      </p:sp>
      <p:sp>
        <p:nvSpPr>
          <p:cNvPr id="5" name="TextBox 5"/>
          <p:cNvSpPr txBox="1"/>
          <p:nvPr/>
        </p:nvSpPr>
        <p:spPr>
          <a:xfrm>
            <a:off x="429285" y="9537697"/>
            <a:ext cx="8579158" cy="409575"/>
          </a:xfrm>
          <a:prstGeom prst="rect">
            <a:avLst/>
          </a:prstGeom>
        </p:spPr>
        <p:txBody>
          <a:bodyPr lIns="0" tIns="0" rIns="0" bIns="0" rtlCol="0" anchor="t">
            <a:spAutoFit/>
          </a:bodyPr>
          <a:lstStyle/>
          <a:p>
            <a:pPr marL="0" lvl="0" indent="0" algn="l">
              <a:lnSpc>
                <a:spcPts val="3359"/>
              </a:lnSpc>
              <a:spcBef>
                <a:spcPct val="0"/>
              </a:spcBef>
            </a:pPr>
            <a:r>
              <a:rPr lang="en-US" sz="2799">
                <a:solidFill>
                  <a:srgbClr val="FAF8F7"/>
                </a:solidFill>
                <a:latin typeface="Montserrat"/>
              </a:rPr>
              <a:t>Alistair Bryce-Clegg, educational consultant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2171</TotalTime>
  <Words>1619</Words>
  <Application>Microsoft Office PowerPoint</Application>
  <PresentationFormat>Custom</PresentationFormat>
  <Paragraphs>216</Paragraphs>
  <Slides>19</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Montserrat Bold</vt:lpstr>
      <vt:lpstr>Calibri</vt:lpstr>
      <vt:lpstr>Century Gothic</vt:lpstr>
      <vt:lpstr>Montserrat Italics</vt:lpstr>
      <vt:lpstr>Aptos</vt:lpstr>
      <vt:lpstr>Avenir Book</vt:lpstr>
      <vt:lpstr>Montserrat Semi-Bold</vt:lpstr>
      <vt:lpstr>Montserrat Bold Italics</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Try Magic Design</dc:title>
  <dc:creator>Beth O'Brien</dc:creator>
  <cp:lastModifiedBy>Beth O'Brien</cp:lastModifiedBy>
  <cp:revision>8</cp:revision>
  <cp:lastPrinted>2024-06-18T11:32:41Z</cp:lastPrinted>
  <dcterms:created xsi:type="dcterms:W3CDTF">2006-08-16T00:00:00Z</dcterms:created>
  <dcterms:modified xsi:type="dcterms:W3CDTF">2024-09-02T10:56:47Z</dcterms:modified>
  <dc:identifier>DAGIM20qGTI</dc:identifier>
</cp:coreProperties>
</file>